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130"/>
  </p:notesMasterIdLst>
  <p:handoutMasterIdLst>
    <p:handoutMasterId r:id="rId131"/>
  </p:handoutMasterIdLst>
  <p:sldIdLst>
    <p:sldId id="824" r:id="rId2"/>
    <p:sldId id="1481" r:id="rId3"/>
    <p:sldId id="1590" r:id="rId4"/>
    <p:sldId id="1591" r:id="rId5"/>
    <p:sldId id="1592" r:id="rId6"/>
    <p:sldId id="1593" r:id="rId7"/>
    <p:sldId id="1483" r:id="rId8"/>
    <p:sldId id="1484" r:id="rId9"/>
    <p:sldId id="1485" r:id="rId10"/>
    <p:sldId id="1486" r:id="rId11"/>
    <p:sldId id="1488" r:id="rId12"/>
    <p:sldId id="1489" r:id="rId13"/>
    <p:sldId id="1490" r:id="rId14"/>
    <p:sldId id="1491" r:id="rId15"/>
    <p:sldId id="1492" r:id="rId16"/>
    <p:sldId id="1493" r:id="rId17"/>
    <p:sldId id="1494" r:id="rId18"/>
    <p:sldId id="1495" r:id="rId19"/>
    <p:sldId id="1496" r:id="rId20"/>
    <p:sldId id="1497" r:id="rId21"/>
    <p:sldId id="1498" r:id="rId22"/>
    <p:sldId id="1499" r:id="rId23"/>
    <p:sldId id="1500" r:id="rId24"/>
    <p:sldId id="1501" r:id="rId25"/>
    <p:sldId id="1502" r:id="rId26"/>
    <p:sldId id="1503" r:id="rId27"/>
    <p:sldId id="1504" r:id="rId28"/>
    <p:sldId id="1505" r:id="rId29"/>
    <p:sldId id="1506" r:id="rId30"/>
    <p:sldId id="1507" r:id="rId31"/>
    <p:sldId id="1508" r:id="rId32"/>
    <p:sldId id="1509" r:id="rId33"/>
    <p:sldId id="1510" r:id="rId34"/>
    <p:sldId id="1511" r:id="rId35"/>
    <p:sldId id="1512" r:id="rId36"/>
    <p:sldId id="1513" r:id="rId37"/>
    <p:sldId id="1514" r:id="rId38"/>
    <p:sldId id="1515" r:id="rId39"/>
    <p:sldId id="1516" r:id="rId40"/>
    <p:sldId id="1517" r:id="rId41"/>
    <p:sldId id="1518" r:id="rId42"/>
    <p:sldId id="1519" r:id="rId43"/>
    <p:sldId id="1520" r:id="rId44"/>
    <p:sldId id="1521" r:id="rId45"/>
    <p:sldId id="1646" r:id="rId46"/>
    <p:sldId id="1647" r:id="rId47"/>
    <p:sldId id="1648" r:id="rId48"/>
    <p:sldId id="1649" r:id="rId49"/>
    <p:sldId id="1650" r:id="rId50"/>
    <p:sldId id="1529" r:id="rId51"/>
    <p:sldId id="1531" r:id="rId52"/>
    <p:sldId id="1532" r:id="rId53"/>
    <p:sldId id="1539" r:id="rId54"/>
    <p:sldId id="1540" r:id="rId55"/>
    <p:sldId id="1541" r:id="rId56"/>
    <p:sldId id="1542" r:id="rId57"/>
    <p:sldId id="1543" r:id="rId58"/>
    <p:sldId id="1544" r:id="rId59"/>
    <p:sldId id="1545" r:id="rId60"/>
    <p:sldId id="1546" r:id="rId61"/>
    <p:sldId id="1547" r:id="rId62"/>
    <p:sldId id="1548" r:id="rId63"/>
    <p:sldId id="1549" r:id="rId64"/>
    <p:sldId id="1550" r:id="rId65"/>
    <p:sldId id="1551" r:id="rId66"/>
    <p:sldId id="1552" r:id="rId67"/>
    <p:sldId id="1553" r:id="rId68"/>
    <p:sldId id="1566" r:id="rId69"/>
    <p:sldId id="1567" r:id="rId70"/>
    <p:sldId id="1568" r:id="rId71"/>
    <p:sldId id="1569" r:id="rId72"/>
    <p:sldId id="1570" r:id="rId73"/>
    <p:sldId id="1571" r:id="rId74"/>
    <p:sldId id="1578" r:id="rId75"/>
    <p:sldId id="1579" r:id="rId76"/>
    <p:sldId id="1580" r:id="rId77"/>
    <p:sldId id="1581" r:id="rId78"/>
    <p:sldId id="1582" r:id="rId79"/>
    <p:sldId id="1583" r:id="rId80"/>
    <p:sldId id="1584" r:id="rId81"/>
    <p:sldId id="1585" r:id="rId82"/>
    <p:sldId id="1586" r:id="rId83"/>
    <p:sldId id="1588" r:id="rId84"/>
    <p:sldId id="1587" r:id="rId85"/>
    <p:sldId id="1651" r:id="rId86"/>
    <p:sldId id="1652" r:id="rId87"/>
    <p:sldId id="1589" r:id="rId88"/>
    <p:sldId id="1627" r:id="rId89"/>
    <p:sldId id="1628" r:id="rId90"/>
    <p:sldId id="1629" r:id="rId91"/>
    <p:sldId id="1630" r:id="rId92"/>
    <p:sldId id="1639" r:id="rId93"/>
    <p:sldId id="1632" r:id="rId94"/>
    <p:sldId id="1633" r:id="rId95"/>
    <p:sldId id="1640" r:id="rId96"/>
    <p:sldId id="1643" r:id="rId97"/>
    <p:sldId id="1642" r:id="rId98"/>
    <p:sldId id="1644" r:id="rId99"/>
    <p:sldId id="1645" r:id="rId100"/>
    <p:sldId id="1625" r:id="rId101"/>
    <p:sldId id="1595" r:id="rId102"/>
    <p:sldId id="1596" r:id="rId103"/>
    <p:sldId id="1597" r:id="rId104"/>
    <p:sldId id="1598" r:id="rId105"/>
    <p:sldId id="1599" r:id="rId106"/>
    <p:sldId id="1600" r:id="rId107"/>
    <p:sldId id="1601" r:id="rId108"/>
    <p:sldId id="1602" r:id="rId109"/>
    <p:sldId id="1603" r:id="rId110"/>
    <p:sldId id="1604" r:id="rId111"/>
    <p:sldId id="1605" r:id="rId112"/>
    <p:sldId id="1606" r:id="rId113"/>
    <p:sldId id="1607" r:id="rId114"/>
    <p:sldId id="1608" r:id="rId115"/>
    <p:sldId id="1609" r:id="rId116"/>
    <p:sldId id="1610" r:id="rId117"/>
    <p:sldId id="1611" r:id="rId118"/>
    <p:sldId id="1612" r:id="rId119"/>
    <p:sldId id="1613" r:id="rId120"/>
    <p:sldId id="1614" r:id="rId121"/>
    <p:sldId id="1615" r:id="rId122"/>
    <p:sldId id="1616" r:id="rId123"/>
    <p:sldId id="1617" r:id="rId124"/>
    <p:sldId id="1618" r:id="rId125"/>
    <p:sldId id="1619" r:id="rId126"/>
    <p:sldId id="1620" r:id="rId127"/>
    <p:sldId id="1622" r:id="rId128"/>
    <p:sldId id="1623" r:id="rId129"/>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66FFFF"/>
    <a:srgbClr val="FFFF00"/>
    <a:srgbClr val="FF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15" autoAdjust="0"/>
    <p:restoredTop sz="83920" autoAdjust="0"/>
  </p:normalViewPr>
  <p:slideViewPr>
    <p:cSldViewPr>
      <p:cViewPr varScale="1">
        <p:scale>
          <a:sx n="81" d="100"/>
          <a:sy n="81" d="100"/>
        </p:scale>
        <p:origin x="135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348" y="54"/>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2DB9EAEE-2328-4023-9700-A522F97075D8}" type="datetimeFigureOut">
              <a:rPr lang="en-GB" smtClean="0"/>
              <a:t>20/02/2021</a:t>
            </a:fld>
            <a:endParaRPr lang="en-GB"/>
          </a:p>
        </p:txBody>
      </p:sp>
      <p:sp>
        <p:nvSpPr>
          <p:cNvPr id="4" name="Footer Placehold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20544D84-DDB9-423F-9378-A033F703A7B7}" type="slidenum">
              <a:rPr lang="en-GB" smtClean="0"/>
              <a:t>‹#›</a:t>
            </a:fld>
            <a:endParaRPr lang="en-GB"/>
          </a:p>
        </p:txBody>
      </p:sp>
    </p:spTree>
    <p:extLst>
      <p:ext uri="{BB962C8B-B14F-4D97-AF65-F5344CB8AC3E}">
        <p14:creationId xmlns:p14="http://schemas.microsoft.com/office/powerpoint/2010/main" val="2505962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09AF8A9-A0EE-4D43-B4F9-48B29A0E7DD0}" type="datetimeFigureOut">
              <a:rPr lang="en-GB" smtClean="0"/>
              <a:pPr/>
              <a:t>20/02/2021</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F6804BC-D9CC-43F7-8D02-C4513DB491FC}" type="slidenum">
              <a:rPr lang="en-GB" smtClean="0"/>
              <a:pPr/>
              <a:t>‹#›</a:t>
            </a:fld>
            <a:endParaRPr lang="en-GB"/>
          </a:p>
        </p:txBody>
      </p:sp>
    </p:spTree>
    <p:extLst>
      <p:ext uri="{BB962C8B-B14F-4D97-AF65-F5344CB8AC3E}">
        <p14:creationId xmlns:p14="http://schemas.microsoft.com/office/powerpoint/2010/main" val="42627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76B94A-A5A6-4921-9053-A9DE7D567658}" type="slidenum">
              <a:rPr lang="nl-NL" altLang="nl-NL"/>
              <a:pPr/>
              <a:t>3</a:t>
            </a:fld>
            <a:endParaRPr lang="nl-NL" altLang="nl-NL"/>
          </a:p>
        </p:txBody>
      </p:sp>
      <p:sp>
        <p:nvSpPr>
          <p:cNvPr id="306178" name="Rectangle 2"/>
          <p:cNvSpPr>
            <a:spLocks noGrp="1" noRot="1" noChangeAspect="1" noChangeArrowheads="1" noTextEdit="1"/>
          </p:cNvSpPr>
          <p:nvPr>
            <p:ph type="sldImg"/>
          </p:nvPr>
        </p:nvSpPr>
        <p:spPr>
          <a:xfrm>
            <a:off x="917575" y="747713"/>
            <a:ext cx="4959350" cy="3719512"/>
          </a:xfrm>
          <a:ln/>
        </p:spPr>
      </p:sp>
      <p:sp>
        <p:nvSpPr>
          <p:cNvPr id="306179" name="Rectangle 3"/>
          <p:cNvSpPr>
            <a:spLocks noGrp="1" noChangeArrowheads="1"/>
          </p:cNvSpPr>
          <p:nvPr>
            <p:ph type="body" idx="1"/>
          </p:nvPr>
        </p:nvSpPr>
        <p:spPr>
          <a:xfrm>
            <a:off x="906463" y="4716463"/>
            <a:ext cx="4981575" cy="4468812"/>
          </a:xfrm>
        </p:spPr>
        <p:txBody>
          <a:bodyPr/>
          <a:lstStyle/>
          <a:p>
            <a:pPr defTabSz="1193800"/>
            <a:endParaRPr lang="nl-NL" altLang="nl-NL" noProof="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5E7655A-E55C-4767-8A38-EC768D4757AF}" type="slidenum">
              <a:rPr lang="nl-NL" altLang="nl-NL"/>
              <a:pPr/>
              <a:t>12</a:t>
            </a:fld>
            <a:endParaRPr lang="nl-NL" altLang="nl-NL"/>
          </a:p>
        </p:txBody>
      </p:sp>
      <p:sp>
        <p:nvSpPr>
          <p:cNvPr id="544770"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C44992C3-79F1-44EC-BD1E-52C99BC31F39}" type="slidenum">
              <a:rPr altLang="nl-NL" sz="1400" noProof="1">
                <a:latin typeface="Arial" charset="0"/>
              </a:rPr>
              <a:pPr algn="r" eaLnBrk="0" hangingPunct="0"/>
              <a:t>12</a:t>
            </a:fld>
            <a:endParaRPr lang="nl-NL" altLang="nl-NL" sz="1400" noProof="1">
              <a:latin typeface="Arial" charset="0"/>
            </a:endParaRPr>
          </a:p>
        </p:txBody>
      </p:sp>
      <p:sp>
        <p:nvSpPr>
          <p:cNvPr id="544771" name="Rectangle 2"/>
          <p:cNvSpPr>
            <a:spLocks noGrp="1" noRot="1" noChangeAspect="1" noChangeArrowheads="1" noTextEdit="1"/>
          </p:cNvSpPr>
          <p:nvPr>
            <p:ph type="sldImg"/>
          </p:nvPr>
        </p:nvSpPr>
        <p:spPr>
          <a:ln/>
        </p:spPr>
      </p:sp>
      <p:sp>
        <p:nvSpPr>
          <p:cNvPr id="544772"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ABE69A-A81D-4544-A26B-6638DDCE2942}" type="slidenum">
              <a:rPr lang="nl-NL" altLang="nl-NL"/>
              <a:pPr/>
              <a:t>104</a:t>
            </a:fld>
            <a:endParaRPr lang="nl-NL" altLang="nl-NL"/>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32F37-FCD9-438B-BE1D-994833346D8B}" type="slidenum">
              <a:rPr lang="nl-NL" altLang="nl-NL"/>
              <a:pPr/>
              <a:t>105</a:t>
            </a:fld>
            <a:endParaRPr lang="nl-NL" altLang="nl-NL"/>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7F4EC-CFA6-444C-B182-19D685EEF741}" type="slidenum">
              <a:rPr lang="nl-NL" altLang="nl-NL"/>
              <a:pPr/>
              <a:t>106</a:t>
            </a:fld>
            <a:endParaRPr lang="nl-NL" altLang="nl-NL"/>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B0DD2-3712-4A8A-8A02-C0FCE0757FEB}" type="slidenum">
              <a:rPr lang="nl-NL" altLang="nl-NL"/>
              <a:pPr/>
              <a:t>107</a:t>
            </a:fld>
            <a:endParaRPr lang="nl-NL" altLang="nl-NL"/>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48F586-5A88-41B5-96DE-EDFB8F20CAFC}" type="slidenum">
              <a:rPr lang="nl-NL" altLang="nl-NL"/>
              <a:pPr/>
              <a:t>108</a:t>
            </a:fld>
            <a:endParaRPr lang="nl-NL" altLang="nl-NL"/>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E186C4-5D59-4C9D-AF27-E132ACD1140A}" type="slidenum">
              <a:rPr lang="nl-NL" altLang="nl-NL"/>
              <a:pPr/>
              <a:t>109</a:t>
            </a:fld>
            <a:endParaRPr lang="nl-NL" altLang="nl-NL"/>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25254-F235-4C96-9A1E-EFC38B7E86BC}" type="slidenum">
              <a:rPr lang="nl-NL" altLang="nl-NL"/>
              <a:pPr/>
              <a:t>110</a:t>
            </a:fld>
            <a:endParaRPr lang="nl-NL" altLang="nl-NL"/>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1CB8C1-70DE-4512-A072-57BA4F7C5C3D}" type="slidenum">
              <a:rPr lang="nl-NL" altLang="nl-NL"/>
              <a:pPr/>
              <a:t>111</a:t>
            </a:fld>
            <a:endParaRPr lang="nl-NL" altLang="nl-NL"/>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B1B7B-1893-4D0C-A629-504D5C12C7B9}" type="slidenum">
              <a:rPr lang="nl-NL" altLang="nl-NL"/>
              <a:pPr/>
              <a:t>112</a:t>
            </a:fld>
            <a:endParaRPr lang="nl-NL" altLang="nl-NL"/>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6298A-6F6C-4675-A036-672454C0D7DB}" type="slidenum">
              <a:rPr lang="nl-NL" altLang="nl-NL"/>
              <a:pPr/>
              <a:t>113</a:t>
            </a:fld>
            <a:endParaRPr lang="nl-NL" altLang="nl-NL"/>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4204D-2350-4C48-883A-5D3275C60352}" type="slidenum">
              <a:rPr lang="nl-NL" altLang="nl-NL"/>
              <a:pPr/>
              <a:t>13</a:t>
            </a:fld>
            <a:endParaRPr lang="nl-NL" altLang="nl-NL"/>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C287D-BF88-4EF0-891A-D33CF729ED23}" type="slidenum">
              <a:rPr lang="nl-NL" altLang="nl-NL"/>
              <a:pPr/>
              <a:t>114</a:t>
            </a:fld>
            <a:endParaRPr lang="nl-NL" altLang="nl-NL"/>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0CDBB-9AD5-4FBD-9A99-0509CBF0ECB5}" type="slidenum">
              <a:rPr lang="nl-NL" altLang="nl-NL"/>
              <a:pPr/>
              <a:t>115</a:t>
            </a:fld>
            <a:endParaRPr lang="nl-NL" altLang="nl-NL"/>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747448-A675-414A-97CB-272B501939A1}" type="slidenum">
              <a:rPr lang="nl-NL" altLang="nl-NL"/>
              <a:pPr/>
              <a:t>116</a:t>
            </a:fld>
            <a:endParaRPr lang="nl-NL" altLang="nl-NL"/>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938D1-BA0C-4E29-A10B-4A06B139611D}" type="slidenum">
              <a:rPr lang="nl-NL" altLang="nl-NL"/>
              <a:pPr/>
              <a:t>117</a:t>
            </a:fld>
            <a:endParaRPr lang="nl-NL" altLang="nl-NL"/>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B00166-A03D-43D7-B0D7-012C90D6CC70}" type="slidenum">
              <a:rPr lang="nl-NL" altLang="nl-NL"/>
              <a:pPr/>
              <a:t>118</a:t>
            </a:fld>
            <a:endParaRPr lang="nl-NL" altLang="nl-NL"/>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4A5E1-D178-4201-AD45-1070A1DA5CAF}" type="slidenum">
              <a:rPr lang="nl-NL" altLang="nl-NL"/>
              <a:pPr/>
              <a:t>119</a:t>
            </a:fld>
            <a:endParaRPr lang="nl-NL" altLang="nl-NL"/>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17C326-E648-4C46-B2F8-D8A8845A6914}" type="slidenum">
              <a:rPr lang="nl-NL" altLang="nl-NL"/>
              <a:pPr/>
              <a:t>120</a:t>
            </a:fld>
            <a:endParaRPr lang="nl-NL" altLang="nl-NL"/>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06F9B1-42D8-4A0E-A650-B7063AD2BA33}" type="slidenum">
              <a:rPr lang="nl-NL" altLang="nl-NL"/>
              <a:pPr/>
              <a:t>121</a:t>
            </a:fld>
            <a:endParaRPr lang="nl-NL" altLang="nl-NL"/>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0FF6C-74C7-408B-A5B9-60AA392646F3}" type="slidenum">
              <a:rPr lang="nl-NL" altLang="nl-NL"/>
              <a:pPr/>
              <a:t>122</a:t>
            </a:fld>
            <a:endParaRPr lang="nl-NL" altLang="nl-NL"/>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CACD0-5032-434F-B510-3767186D4D5E}" type="slidenum">
              <a:rPr lang="nl-NL" altLang="nl-NL"/>
              <a:pPr/>
              <a:t>123</a:t>
            </a:fld>
            <a:endParaRPr lang="nl-NL" altLang="nl-NL"/>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E4DED-10F2-4873-A793-00BD27A4472E}" type="slidenum">
              <a:rPr lang="nl-NL" altLang="nl-NL"/>
              <a:pPr/>
              <a:t>14</a:t>
            </a:fld>
            <a:endParaRPr lang="nl-NL" altLang="nl-NL"/>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C8C59-4ABB-4A77-B5F6-D79B99CCF40A}" type="slidenum">
              <a:rPr lang="nl-NL" altLang="nl-NL"/>
              <a:pPr/>
              <a:t>124</a:t>
            </a:fld>
            <a:endParaRPr lang="nl-NL" altLang="nl-NL"/>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527248-F48D-4339-83CC-9B39FC51C4CF}" type="slidenum">
              <a:rPr lang="nl-NL" altLang="nl-NL"/>
              <a:pPr/>
              <a:t>125</a:t>
            </a:fld>
            <a:endParaRPr lang="nl-NL" altLang="nl-NL"/>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5F71E-F500-438C-9F7F-50AE98BE4F26}" type="slidenum">
              <a:rPr lang="nl-NL" altLang="nl-NL"/>
              <a:pPr/>
              <a:t>126</a:t>
            </a:fld>
            <a:endParaRPr lang="nl-NL" altLang="nl-NL"/>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1DD64-3D6B-4932-8F52-92C41408F112}" type="slidenum">
              <a:rPr lang="nl-NL" altLang="nl-NL"/>
              <a:pPr/>
              <a:t>127</a:t>
            </a:fld>
            <a:endParaRPr lang="nl-NL" altLang="nl-NL"/>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946E7-B506-41E1-AC18-136A784829AB}" type="slidenum">
              <a:rPr lang="nl-NL" altLang="nl-NL"/>
              <a:pPr/>
              <a:t>15</a:t>
            </a:fld>
            <a:endParaRPr lang="nl-NL" altLang="nl-NL"/>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1FD9E-E587-49DF-B801-48B88023C56A}" type="slidenum">
              <a:rPr lang="nl-NL" altLang="nl-NL"/>
              <a:pPr/>
              <a:t>16</a:t>
            </a:fld>
            <a:endParaRPr lang="nl-NL" altLang="nl-NL"/>
          </a:p>
        </p:txBody>
      </p:sp>
      <p:sp>
        <p:nvSpPr>
          <p:cNvPr id="228354" name="Rectangle 1026"/>
          <p:cNvSpPr>
            <a:spLocks noGrp="1" noRot="1" noChangeAspect="1" noChangeArrowheads="1" noTextEdit="1"/>
          </p:cNvSpPr>
          <p:nvPr>
            <p:ph type="sldImg"/>
          </p:nvPr>
        </p:nvSpPr>
        <p:spPr>
          <a:ln/>
        </p:spPr>
      </p:sp>
      <p:sp>
        <p:nvSpPr>
          <p:cNvPr id="228355" name="Rectangle 1027"/>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4D9DE-E1DE-4DE4-8927-5509B1D93B87}" type="slidenum">
              <a:rPr lang="nl-NL" altLang="nl-NL"/>
              <a:pPr/>
              <a:t>17</a:t>
            </a:fld>
            <a:endParaRPr lang="nl-NL" altLang="nl-NL"/>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1EA93-9BC4-45B5-8264-B20AFE2297D7}" type="slidenum">
              <a:rPr lang="nl-NL" altLang="nl-NL"/>
              <a:pPr/>
              <a:t>18</a:t>
            </a:fld>
            <a:endParaRPr lang="nl-NL" altLang="nl-NL"/>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26A177F-6C52-4585-8384-A9FC853DFE78}" type="slidenum">
              <a:rPr lang="nl-NL" altLang="nl-NL"/>
              <a:pPr/>
              <a:t>19</a:t>
            </a:fld>
            <a:endParaRPr lang="nl-NL" altLang="nl-NL"/>
          </a:p>
        </p:txBody>
      </p:sp>
      <p:sp>
        <p:nvSpPr>
          <p:cNvPr id="552962"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4D2DF0B9-8190-4B4F-88D1-BC2C59AF23D5}" type="slidenum">
              <a:rPr altLang="nl-NL" sz="1400" noProof="1">
                <a:latin typeface="Arial" charset="0"/>
              </a:rPr>
              <a:pPr algn="r" eaLnBrk="0" hangingPunct="0"/>
              <a:t>19</a:t>
            </a:fld>
            <a:endParaRPr lang="nl-NL" altLang="nl-NL" sz="1400" noProof="1">
              <a:latin typeface="Arial" charset="0"/>
            </a:endParaRPr>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p:txBody>
          <a:bodyPr lIns="97410" tIns="48705" rIns="97410" bIns="48705"/>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smtClean="0"/>
              <a:t>Using </a:t>
            </a:r>
            <a:r>
              <a:rPr lang="nl-NL" altLang="nl-NL" dirty="0" err="1" smtClean="0"/>
              <a:t>all</a:t>
            </a:r>
            <a:r>
              <a:rPr lang="nl-NL" altLang="nl-NL" dirty="0" smtClean="0"/>
              <a:t> </a:t>
            </a:r>
            <a:r>
              <a:rPr lang="nl-NL" altLang="nl-NL" dirty="0" err="1" smtClean="0"/>
              <a:t>genes</a:t>
            </a:r>
            <a:r>
              <a:rPr lang="nl-NL" altLang="nl-NL" dirty="0" smtClean="0"/>
              <a:t> (</a:t>
            </a:r>
            <a:r>
              <a:rPr lang="nl-NL" altLang="nl-NL" dirty="0" err="1" smtClean="0"/>
              <a:t>after</a:t>
            </a:r>
            <a:r>
              <a:rPr lang="nl-NL" altLang="nl-NL" dirty="0" smtClean="0"/>
              <a:t> filtering) </a:t>
            </a:r>
            <a:r>
              <a:rPr lang="nl-NL" altLang="nl-NL" dirty="0" err="1" smtClean="0"/>
              <a:t>two</a:t>
            </a:r>
            <a:r>
              <a:rPr lang="nl-NL" altLang="nl-NL" dirty="0" smtClean="0"/>
              <a:t> </a:t>
            </a:r>
            <a:r>
              <a:rPr lang="nl-NL" altLang="nl-NL" dirty="0" err="1" smtClean="0"/>
              <a:t>main</a:t>
            </a:r>
            <a:r>
              <a:rPr lang="nl-NL" altLang="nl-NL" dirty="0" smtClean="0"/>
              <a:t> clusters are </a:t>
            </a:r>
            <a:r>
              <a:rPr lang="nl-NL" altLang="nl-NL" dirty="0" err="1" smtClean="0"/>
              <a:t>identified</a:t>
            </a:r>
            <a:r>
              <a:rPr lang="nl-NL" altLang="nl-NL" dirty="0" smtClean="0"/>
              <a:t>: ER+ and ER-</a:t>
            </a:r>
          </a:p>
          <a:p>
            <a:endParaRPr lang="nl-NL" altLang="nl-N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9D21516-E1FB-4035-B040-DAC830AC5705}" type="slidenum">
              <a:rPr lang="nl-NL" altLang="nl-NL"/>
              <a:pPr/>
              <a:t>20</a:t>
            </a:fld>
            <a:endParaRPr lang="nl-NL" altLang="nl-NL"/>
          </a:p>
        </p:txBody>
      </p:sp>
      <p:sp>
        <p:nvSpPr>
          <p:cNvPr id="555010"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C36980D8-CBCA-4D60-8E2A-AD88F7A611A6}" type="slidenum">
              <a:rPr altLang="nl-NL" sz="1400" noProof="1">
                <a:latin typeface="Arial" charset="0"/>
              </a:rPr>
              <a:pPr algn="r" eaLnBrk="0" hangingPunct="0"/>
              <a:t>20</a:t>
            </a:fld>
            <a:endParaRPr lang="nl-NL" altLang="nl-NL" sz="1400" noProof="1">
              <a:latin typeface="Arial" charset="0"/>
            </a:endParaRPr>
          </a:p>
        </p:txBody>
      </p:sp>
      <p:sp>
        <p:nvSpPr>
          <p:cNvPr id="555011" name="Rectangle 2"/>
          <p:cNvSpPr>
            <a:spLocks noGrp="1" noRot="1" noChangeAspect="1" noChangeArrowheads="1" noTextEdit="1"/>
          </p:cNvSpPr>
          <p:nvPr>
            <p:ph type="sldImg"/>
          </p:nvPr>
        </p:nvSpPr>
        <p:spPr>
          <a:ln/>
        </p:spPr>
      </p:sp>
      <p:sp>
        <p:nvSpPr>
          <p:cNvPr id="555012" name="Rectangle 3"/>
          <p:cNvSpPr>
            <a:spLocks noGrp="1" noChangeArrowheads="1"/>
          </p:cNvSpPr>
          <p:nvPr>
            <p:ph type="body" idx="1"/>
          </p:nvPr>
        </p:nvSpPr>
        <p:spPr/>
        <p:txBody>
          <a:bodyPr lIns="97410" tIns="48705" rIns="97410" bIns="48705"/>
          <a:lstStyle/>
          <a:p>
            <a:r>
              <a:rPr lang="nl-NL" altLang="nl-NL" noProof="1"/>
              <a:t>Unsupervised cluster analyses identified 16 groups of patients with AML on the basis of molecular signatures. We identified the genes that defined these clusters and determined the minimal numbers of genes needed to identify prognostically important clusters with a high degree of accuracy. The clustering was driven by the presence of chromosomal lesions (e.g., t(8;21), t(15;17), and inv(16)), particular genetic mutations (CEBPA), and abnormal oncogene expression (EVI1). We identified several novel clusters, some consisting of specimens with normal karyotypes. A unique cluster with a distinctive gene-expression signature included cases of AML with a poor treatment outcome.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812B75F-1FAF-4F47-BC61-369799B533A5}" type="slidenum">
              <a:rPr lang="nl-NL" altLang="nl-NL"/>
              <a:pPr/>
              <a:t>21</a:t>
            </a:fld>
            <a:endParaRPr lang="nl-NL" altLang="nl-NL"/>
          </a:p>
        </p:txBody>
      </p:sp>
      <p:sp>
        <p:nvSpPr>
          <p:cNvPr id="561154"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9C69EEFE-6C26-46F2-827E-DBFBDC729551}" type="slidenum">
              <a:rPr altLang="nl-NL" sz="1400" noProof="1">
                <a:latin typeface="Arial" charset="0"/>
              </a:rPr>
              <a:pPr algn="r" eaLnBrk="0" hangingPunct="0"/>
              <a:t>21</a:t>
            </a:fld>
            <a:endParaRPr lang="nl-NL" altLang="nl-NL" sz="1400" noProof="1">
              <a:latin typeface="Arial" charset="0"/>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p:txBody>
          <a:bodyPr lIns="97410" tIns="48705" rIns="97410" bIns="48705"/>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smtClean="0"/>
              <a:t>Next slide shows </a:t>
            </a:r>
            <a:r>
              <a:rPr lang="nl-NL" altLang="nl-NL" dirty="0" err="1" smtClean="0"/>
              <a:t>the</a:t>
            </a:r>
            <a:r>
              <a:rPr lang="nl-NL" altLang="nl-NL" dirty="0" smtClean="0"/>
              <a:t> </a:t>
            </a:r>
            <a:r>
              <a:rPr lang="nl-NL" altLang="nl-NL" dirty="0" err="1" smtClean="0"/>
              <a:t>main</a:t>
            </a:r>
            <a:r>
              <a:rPr lang="nl-NL" altLang="nl-NL" dirty="0" smtClean="0"/>
              <a:t> </a:t>
            </a:r>
            <a:r>
              <a:rPr lang="nl-NL" altLang="nl-NL" dirty="0" err="1" smtClean="0"/>
              <a:t>properties</a:t>
            </a:r>
            <a:r>
              <a:rPr lang="nl-NL" altLang="nl-NL" dirty="0" smtClean="0"/>
              <a:t> in more abstract </a:t>
            </a:r>
            <a:r>
              <a:rPr lang="nl-NL" altLang="nl-NL" dirty="0" err="1" smtClean="0"/>
              <a:t>terms</a:t>
            </a:r>
            <a:endParaRPr lang="en-GB" altLang="nl-NL" dirty="0" smtClean="0"/>
          </a:p>
          <a:p>
            <a:endParaRPr lang="nl-NL" altLang="nl-NL"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2069E8-70D3-4B69-BCD5-5560FF1148B3}" type="slidenum">
              <a:rPr lang="nl-NL" altLang="nl-NL"/>
              <a:pPr/>
              <a:t>4</a:t>
            </a:fld>
            <a:endParaRPr lang="nl-NL" altLang="nl-NL"/>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a:xfrm>
            <a:off x="679450" y="4716463"/>
            <a:ext cx="5435600" cy="4470400"/>
          </a:xfrm>
        </p:spPr>
        <p:txBody>
          <a:bodyPr/>
          <a:lstStyle/>
          <a:p>
            <a:endParaRPr lang="en-US" alt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F56BC4E-246E-4879-8279-78B8CAC7CF51}" type="slidenum">
              <a:rPr lang="nl-NL" altLang="nl-NL"/>
              <a:pPr/>
              <a:t>22</a:t>
            </a:fld>
            <a:endParaRPr lang="nl-NL" altLang="nl-NL"/>
          </a:p>
        </p:txBody>
      </p:sp>
      <p:sp>
        <p:nvSpPr>
          <p:cNvPr id="563202"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C1AE2E95-90D4-4250-9DF0-20CDC89BAD4D}" type="slidenum">
              <a:rPr altLang="nl-NL" sz="1400" noProof="1">
                <a:latin typeface="Arial" charset="0"/>
              </a:rPr>
              <a:pPr algn="r" eaLnBrk="0" hangingPunct="0"/>
              <a:t>22</a:t>
            </a:fld>
            <a:endParaRPr lang="nl-NL" altLang="nl-NL" sz="1400" noProof="1">
              <a:latin typeface="Arial" charset="0"/>
            </a:endParaRPr>
          </a:p>
        </p:txBody>
      </p:sp>
      <p:sp>
        <p:nvSpPr>
          <p:cNvPr id="563203" name="Rectangle 2"/>
          <p:cNvSpPr>
            <a:spLocks noGrp="1" noRot="1" noChangeAspect="1" noChangeArrowheads="1" noTextEdit="1"/>
          </p:cNvSpPr>
          <p:nvPr>
            <p:ph type="sldImg"/>
          </p:nvPr>
        </p:nvSpPr>
        <p:spPr>
          <a:ln/>
        </p:spPr>
      </p:sp>
      <p:sp>
        <p:nvSpPr>
          <p:cNvPr id="563204" name="Rectangle 3"/>
          <p:cNvSpPr>
            <a:spLocks noGrp="1" noChangeArrowheads="1"/>
          </p:cNvSpPr>
          <p:nvPr>
            <p:ph type="body" idx="1"/>
          </p:nvPr>
        </p:nvSpPr>
        <p:spPr/>
        <p:txBody>
          <a:bodyPr lIns="97410" tIns="48705" rIns="97410" bIns="48705"/>
          <a:lstStyle/>
          <a:p>
            <a:pPr eaLnBrk="1" hangingPunct="1"/>
            <a:r>
              <a:rPr lang="nl-NL" altLang="nl-NL" dirty="0" smtClean="0"/>
              <a:t>Q: </a:t>
            </a:r>
            <a:r>
              <a:rPr lang="nl-NL" altLang="nl-NL" dirty="0" err="1" smtClean="0"/>
              <a:t>what</a:t>
            </a:r>
            <a:r>
              <a:rPr lang="nl-NL" altLang="nl-NL" dirty="0" smtClean="0"/>
              <a:t> is </a:t>
            </a:r>
            <a:r>
              <a:rPr lang="nl-NL" altLang="nl-NL" dirty="0" err="1" smtClean="0"/>
              <a:t>Euclidean</a:t>
            </a:r>
            <a:r>
              <a:rPr lang="nl-NL" altLang="nl-NL" dirty="0" smtClean="0"/>
              <a:t> </a:t>
            </a:r>
            <a:r>
              <a:rPr lang="nl-NL" altLang="nl-NL" dirty="0" err="1" smtClean="0"/>
              <a:t>distance</a:t>
            </a:r>
            <a:r>
              <a:rPr lang="nl-NL" altLang="nl-NL" dirty="0" smtClean="0"/>
              <a:t>?</a:t>
            </a:r>
            <a:endParaRPr lang="en-GB" altLang="nl-NL"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B024D-8804-47DB-ACCF-F58256A2F927}" type="slidenum">
              <a:rPr lang="nl-NL" altLang="nl-NL"/>
              <a:pPr/>
              <a:t>23</a:t>
            </a:fld>
            <a:endParaRPr lang="nl-NL" altLang="nl-NL"/>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49797-8AE0-4541-9A7F-2A8D2EE6E711}" type="slidenum">
              <a:rPr lang="nl-NL" altLang="nl-NL"/>
              <a:pPr/>
              <a:t>24</a:t>
            </a:fld>
            <a:endParaRPr lang="nl-NL" altLang="nl-NL"/>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85366E2-059F-4462-855A-07434E56FAC9}" type="slidenum">
              <a:rPr lang="nl-NL" altLang="nl-NL"/>
              <a:pPr/>
              <a:t>25</a:t>
            </a:fld>
            <a:endParaRPr lang="nl-NL" altLang="nl-NL"/>
          </a:p>
        </p:txBody>
      </p:sp>
      <p:sp>
        <p:nvSpPr>
          <p:cNvPr id="565250"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1CE6B7EE-0CA5-4387-9CBF-A7CFBBA5BFF0}" type="slidenum">
              <a:rPr altLang="nl-NL" sz="1400" noProof="1">
                <a:latin typeface="Arial" charset="0"/>
              </a:rPr>
              <a:pPr algn="r" eaLnBrk="0" hangingPunct="0"/>
              <a:t>25</a:t>
            </a:fld>
            <a:endParaRPr lang="nl-NL" altLang="nl-NL" sz="1400" noProof="1">
              <a:latin typeface="Arial" charset="0"/>
            </a:endParaRPr>
          </a:p>
        </p:txBody>
      </p:sp>
      <p:sp>
        <p:nvSpPr>
          <p:cNvPr id="565251" name="Rectangle 2"/>
          <p:cNvSpPr>
            <a:spLocks noGrp="1" noRot="1" noChangeAspect="1" noChangeArrowheads="1" noTextEdit="1"/>
          </p:cNvSpPr>
          <p:nvPr>
            <p:ph type="sldImg"/>
          </p:nvPr>
        </p:nvSpPr>
        <p:spPr>
          <a:ln/>
        </p:spPr>
      </p:sp>
      <p:sp>
        <p:nvSpPr>
          <p:cNvPr id="565252" name="Rectangle 3"/>
          <p:cNvSpPr>
            <a:spLocks noGrp="1" noChangeArrowheads="1"/>
          </p:cNvSpPr>
          <p:nvPr>
            <p:ph type="body" idx="1"/>
          </p:nvPr>
        </p:nvSpPr>
        <p:spPr/>
        <p:txBody>
          <a:bodyPr lIns="97410" tIns="48705" rIns="97410" bIns="48705"/>
          <a:lstStyle/>
          <a:p>
            <a:r>
              <a:rPr lang="nl-NL" altLang="nl-NL" noProof="1" smtClean="0"/>
              <a:t>Explai</a:t>
            </a:r>
            <a:r>
              <a:rPr lang="nl-NL" altLang="nl-NL" baseline="0" noProof="1" smtClean="0"/>
              <a:t>n 1-rho</a:t>
            </a:r>
            <a:endParaRPr lang="nl-NL" altLang="nl-NL" noProof="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22123A3-DFC0-4353-9A8D-28DA2B893DBC}" type="slidenum">
              <a:rPr lang="nl-NL" altLang="nl-NL"/>
              <a:pPr/>
              <a:t>26</a:t>
            </a:fld>
            <a:endParaRPr lang="nl-NL" altLang="nl-NL"/>
          </a:p>
        </p:txBody>
      </p:sp>
      <p:sp>
        <p:nvSpPr>
          <p:cNvPr id="583682"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975E62D0-0FD5-4B20-A10A-49E4EE282BEE}" type="slidenum">
              <a:rPr altLang="nl-NL" sz="1400" noProof="1">
                <a:latin typeface="Arial" charset="0"/>
              </a:rPr>
              <a:pPr algn="r" eaLnBrk="0" hangingPunct="0"/>
              <a:t>26</a:t>
            </a:fld>
            <a:endParaRPr lang="nl-NL" altLang="nl-NL" sz="1400" noProof="1">
              <a:latin typeface="Arial" charset="0"/>
            </a:endParaRPr>
          </a:p>
        </p:txBody>
      </p:sp>
      <p:sp>
        <p:nvSpPr>
          <p:cNvPr id="583683" name="Rectangle 2"/>
          <p:cNvSpPr>
            <a:spLocks noGrp="1" noRot="1" noChangeAspect="1" noChangeArrowheads="1" noTextEdit="1"/>
          </p:cNvSpPr>
          <p:nvPr>
            <p:ph type="sldImg"/>
          </p:nvPr>
        </p:nvSpPr>
        <p:spPr>
          <a:ln/>
        </p:spPr>
      </p:sp>
      <p:sp>
        <p:nvSpPr>
          <p:cNvPr id="583684"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4B67FAF-5B22-46CA-948D-3B27563A06FD}" type="slidenum">
              <a:rPr lang="nl-NL" altLang="nl-NL"/>
              <a:pPr/>
              <a:t>27</a:t>
            </a:fld>
            <a:endParaRPr lang="nl-NL" altLang="nl-NL"/>
          </a:p>
        </p:txBody>
      </p:sp>
      <p:sp>
        <p:nvSpPr>
          <p:cNvPr id="569346"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29F0371F-7209-476B-B741-3029E7070E29}" type="slidenum">
              <a:rPr altLang="nl-NL" sz="1400" noProof="1">
                <a:latin typeface="Arial" charset="0"/>
              </a:rPr>
              <a:pPr algn="r" eaLnBrk="0" hangingPunct="0"/>
              <a:t>27</a:t>
            </a:fld>
            <a:endParaRPr lang="nl-NL" altLang="nl-NL" sz="1400" noProof="1">
              <a:latin typeface="Arial" charset="0"/>
            </a:endParaRPr>
          </a:p>
        </p:txBody>
      </p:sp>
      <p:sp>
        <p:nvSpPr>
          <p:cNvPr id="569347" name="Rectangle 2"/>
          <p:cNvSpPr>
            <a:spLocks noGrp="1" noRot="1" noChangeAspect="1" noChangeArrowheads="1" noTextEdit="1"/>
          </p:cNvSpPr>
          <p:nvPr>
            <p:ph type="sldImg"/>
          </p:nvPr>
        </p:nvSpPr>
        <p:spPr>
          <a:ln/>
        </p:spPr>
      </p:sp>
      <p:sp>
        <p:nvSpPr>
          <p:cNvPr id="569348"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DFF40A6-54AF-4DE7-A0AE-FAA99BB8A024}" type="slidenum">
              <a:rPr lang="nl-NL" altLang="nl-NL"/>
              <a:pPr/>
              <a:t>28</a:t>
            </a:fld>
            <a:endParaRPr lang="nl-NL" altLang="nl-NL"/>
          </a:p>
        </p:txBody>
      </p:sp>
      <p:sp>
        <p:nvSpPr>
          <p:cNvPr id="571394"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CD2AD542-1FCD-4335-9921-32F0705E2C79}" type="slidenum">
              <a:rPr altLang="nl-NL" sz="1400" noProof="1">
                <a:latin typeface="Arial" charset="0"/>
              </a:rPr>
              <a:pPr algn="r" eaLnBrk="0" hangingPunct="0"/>
              <a:t>28</a:t>
            </a:fld>
            <a:endParaRPr lang="nl-NL" altLang="nl-NL" sz="1400" noProof="1">
              <a:latin typeface="Arial" charset="0"/>
            </a:endParaRPr>
          </a:p>
        </p:txBody>
      </p:sp>
      <p:sp>
        <p:nvSpPr>
          <p:cNvPr id="571395" name="Rectangle 2"/>
          <p:cNvSpPr>
            <a:spLocks noGrp="1" noRot="1" noChangeAspect="1" noChangeArrowheads="1" noTextEdit="1"/>
          </p:cNvSpPr>
          <p:nvPr>
            <p:ph type="sldImg"/>
          </p:nvPr>
        </p:nvSpPr>
        <p:spPr>
          <a:ln/>
        </p:spPr>
      </p:sp>
      <p:sp>
        <p:nvSpPr>
          <p:cNvPr id="571396" name="Rectangle 3"/>
          <p:cNvSpPr>
            <a:spLocks noGrp="1" noChangeArrowheads="1"/>
          </p:cNvSpPr>
          <p:nvPr>
            <p:ph type="body" idx="1"/>
          </p:nvPr>
        </p:nvSpPr>
        <p:spPr/>
        <p:txBody>
          <a:bodyPr lIns="97410" tIns="48705" rIns="97410" bIns="48705"/>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err="1" smtClean="0"/>
              <a:t>Dissimilarity</a:t>
            </a:r>
            <a:r>
              <a:rPr lang="nl-NL" altLang="nl-NL" dirty="0" smtClean="0"/>
              <a:t> matrix: </a:t>
            </a:r>
            <a:r>
              <a:rPr lang="nl-NL" altLang="nl-NL" dirty="0" err="1" smtClean="0"/>
              <a:t>can</a:t>
            </a:r>
            <a:r>
              <a:rPr lang="nl-NL" altLang="nl-NL" dirty="0" smtClean="0"/>
              <a:t> </a:t>
            </a:r>
            <a:r>
              <a:rPr lang="nl-NL" altLang="nl-NL" dirty="0" err="1" smtClean="0"/>
              <a:t>also</a:t>
            </a:r>
            <a:r>
              <a:rPr lang="nl-NL" altLang="nl-NL" dirty="0" smtClean="0"/>
              <a:t> </a:t>
            </a:r>
            <a:r>
              <a:rPr lang="nl-NL" altLang="nl-NL" dirty="0" err="1" smtClean="0"/>
              <a:t>be</a:t>
            </a:r>
            <a:r>
              <a:rPr lang="nl-NL" altLang="nl-NL" dirty="0" smtClean="0"/>
              <a:t> [</a:t>
            </a:r>
            <a:r>
              <a:rPr lang="nl-NL" altLang="nl-NL" dirty="0" err="1" smtClean="0"/>
              <a:t>pxp</a:t>
            </a:r>
            <a:r>
              <a:rPr lang="nl-NL" altLang="nl-NL" dirty="0" smtClean="0"/>
              <a:t>]. </a:t>
            </a:r>
            <a:r>
              <a:rPr lang="nl-NL" altLang="nl-NL" dirty="0" err="1" smtClean="0"/>
              <a:t>Briefly</a:t>
            </a:r>
            <a:r>
              <a:rPr lang="nl-NL" altLang="nl-NL" dirty="0" smtClean="0"/>
              <a:t> </a:t>
            </a:r>
            <a:r>
              <a:rPr lang="nl-NL" altLang="nl-NL" dirty="0" err="1" smtClean="0"/>
              <a:t>explain</a:t>
            </a:r>
            <a:r>
              <a:rPr lang="nl-NL" altLang="nl-NL" dirty="0" smtClean="0"/>
              <a:t> </a:t>
            </a:r>
            <a:r>
              <a:rPr lang="nl-NL" altLang="nl-NL" dirty="0" err="1" smtClean="0"/>
              <a:t>the</a:t>
            </a:r>
            <a:r>
              <a:rPr lang="nl-NL" altLang="nl-NL" dirty="0" smtClean="0"/>
              <a:t> </a:t>
            </a:r>
            <a:r>
              <a:rPr lang="nl-NL" altLang="nl-NL" dirty="0" err="1" smtClean="0"/>
              <a:t>interpretation</a:t>
            </a:r>
            <a:r>
              <a:rPr lang="nl-NL" altLang="nl-NL" dirty="0" smtClean="0"/>
              <a:t> of </a:t>
            </a:r>
            <a:r>
              <a:rPr lang="nl-NL" altLang="nl-NL" dirty="0" err="1" smtClean="0"/>
              <a:t>the</a:t>
            </a:r>
            <a:r>
              <a:rPr lang="nl-NL" altLang="nl-NL" dirty="0" smtClean="0"/>
              <a:t> dendrogram.</a:t>
            </a:r>
            <a:endParaRPr lang="en-GB" altLang="nl-NL" dirty="0" smtClean="0"/>
          </a:p>
          <a:p>
            <a:endParaRPr lang="nl-NL" altLang="nl-NL" noProof="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ACBEC-36B9-471A-93C9-B67EEA23075D}" type="slidenum">
              <a:rPr lang="nl-NL" altLang="nl-NL"/>
              <a:pPr/>
              <a:t>29</a:t>
            </a:fld>
            <a:endParaRPr lang="nl-NL" altLang="nl-NL"/>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err="1" smtClean="0"/>
              <a:t>Agglomerative</a:t>
            </a:r>
            <a:r>
              <a:rPr lang="nl-NL" altLang="nl-NL" dirty="0" smtClean="0"/>
              <a:t>: bottom-up</a:t>
            </a:r>
            <a:endParaRPr lang="en-GB" altLang="nl-NL" dirty="0" smtClean="0"/>
          </a:p>
          <a:p>
            <a:endParaRPr lang="nl-NL" altLang="nl-NL" noProof="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00C33-15CC-4DA7-AB84-B741FE34423A}" type="slidenum">
              <a:rPr lang="nl-NL" altLang="nl-NL"/>
              <a:pPr/>
              <a:t>30</a:t>
            </a:fld>
            <a:endParaRPr lang="nl-NL" altLang="nl-NL"/>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24C2C4B-9D78-43C9-9AEC-E1CDE2C192CD}" type="slidenum">
              <a:rPr lang="nl-NL" altLang="nl-NL"/>
              <a:pPr/>
              <a:t>31</a:t>
            </a:fld>
            <a:endParaRPr lang="nl-NL" altLang="nl-NL"/>
          </a:p>
        </p:txBody>
      </p:sp>
      <p:sp>
        <p:nvSpPr>
          <p:cNvPr id="585730"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99AA540F-5D0A-4AD3-8109-E81AD47E5BAC}" type="slidenum">
              <a:rPr altLang="nl-NL" sz="1400" noProof="1">
                <a:latin typeface="Arial" charset="0"/>
              </a:rPr>
              <a:pPr algn="r" eaLnBrk="0" hangingPunct="0"/>
              <a:t>31</a:t>
            </a:fld>
            <a:endParaRPr lang="nl-NL" altLang="nl-NL" sz="1400" noProof="1">
              <a:latin typeface="Arial" charset="0"/>
            </a:endParaRPr>
          </a:p>
        </p:txBody>
      </p:sp>
      <p:sp>
        <p:nvSpPr>
          <p:cNvPr id="585731" name="Rectangle 2"/>
          <p:cNvSpPr>
            <a:spLocks noGrp="1" noRot="1" noChangeAspect="1" noChangeArrowheads="1" noTextEdit="1"/>
          </p:cNvSpPr>
          <p:nvPr>
            <p:ph type="sldImg"/>
          </p:nvPr>
        </p:nvSpPr>
        <p:spPr>
          <a:ln/>
        </p:spPr>
      </p:sp>
      <p:sp>
        <p:nvSpPr>
          <p:cNvPr id="585732" name="Rectangle 3"/>
          <p:cNvSpPr>
            <a:spLocks noGrp="1" noChangeArrowheads="1"/>
          </p:cNvSpPr>
          <p:nvPr>
            <p:ph type="body" idx="1"/>
          </p:nvPr>
        </p:nvSpPr>
        <p:spPr/>
        <p:txBody>
          <a:bodyPr lIns="97410" tIns="48705" rIns="97410" bIns="48705"/>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smtClean="0"/>
              <a:t>Q: </a:t>
            </a:r>
            <a:r>
              <a:rPr lang="nl-NL" altLang="nl-NL" dirty="0" err="1" smtClean="0"/>
              <a:t>which</a:t>
            </a:r>
            <a:r>
              <a:rPr lang="nl-NL" altLang="nl-NL" dirty="0" smtClean="0"/>
              <a:t> </a:t>
            </a:r>
            <a:r>
              <a:rPr lang="nl-NL" altLang="nl-NL" dirty="0" err="1" smtClean="0"/>
              <a:t>ones</a:t>
            </a:r>
            <a:r>
              <a:rPr lang="nl-NL" altLang="nl-NL" dirty="0" smtClean="0"/>
              <a:t> are most </a:t>
            </a:r>
            <a:r>
              <a:rPr lang="nl-NL" altLang="nl-NL" dirty="0" err="1" smtClean="0"/>
              <a:t>similar</a:t>
            </a:r>
            <a:r>
              <a:rPr lang="nl-NL" altLang="nl-NL" dirty="0" smtClean="0"/>
              <a:t>? (</a:t>
            </a:r>
            <a:r>
              <a:rPr lang="nl-NL" altLang="nl-NL" dirty="0" err="1" smtClean="0"/>
              <a:t>see</a:t>
            </a:r>
            <a:r>
              <a:rPr lang="nl-NL" altLang="nl-NL" dirty="0" smtClean="0"/>
              <a:t> next slide </a:t>
            </a:r>
            <a:r>
              <a:rPr lang="nl-NL" altLang="nl-NL" dirty="0" err="1" smtClean="0"/>
              <a:t>for</a:t>
            </a:r>
            <a:r>
              <a:rPr lang="nl-NL" altLang="nl-NL" dirty="0" smtClean="0"/>
              <a:t> </a:t>
            </a:r>
            <a:r>
              <a:rPr lang="nl-NL" altLang="nl-NL" dirty="0" err="1" smtClean="0"/>
              <a:t>the</a:t>
            </a:r>
            <a:r>
              <a:rPr lang="nl-NL" altLang="nl-NL" dirty="0" smtClean="0"/>
              <a:t> </a:t>
            </a:r>
            <a:r>
              <a:rPr lang="nl-NL" altLang="nl-NL" dirty="0" err="1" smtClean="0"/>
              <a:t>answer</a:t>
            </a:r>
            <a:r>
              <a:rPr lang="nl-NL" altLang="nl-NL" dirty="0" smtClean="0"/>
              <a:t>)</a:t>
            </a:r>
            <a:endParaRPr lang="en-GB" altLang="nl-NL" dirty="0" smtClean="0"/>
          </a:p>
          <a:p>
            <a:endParaRPr lang="nl-NL" altLang="nl-NL" noProof="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6750B-3A3C-4083-AADC-ED549A2AD1EC}" type="slidenum">
              <a:rPr lang="nl-NL" altLang="nl-NL"/>
              <a:pPr/>
              <a:t>5</a:t>
            </a:fld>
            <a:endParaRPr lang="nl-NL" altLang="nl-NL"/>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865CF27-1607-4E9A-8C9C-3E952871684B}" type="slidenum">
              <a:rPr lang="nl-NL" altLang="nl-NL"/>
              <a:pPr/>
              <a:t>32</a:t>
            </a:fld>
            <a:endParaRPr lang="nl-NL" altLang="nl-NL"/>
          </a:p>
        </p:txBody>
      </p:sp>
      <p:sp>
        <p:nvSpPr>
          <p:cNvPr id="587778"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AB4E7541-A145-4BDF-B734-BD72EA2595D0}" type="slidenum">
              <a:rPr altLang="nl-NL" sz="1400" noProof="1">
                <a:latin typeface="Arial" charset="0"/>
              </a:rPr>
              <a:pPr algn="r" eaLnBrk="0" hangingPunct="0"/>
              <a:t>32</a:t>
            </a:fld>
            <a:endParaRPr lang="nl-NL" altLang="nl-NL" sz="1400" noProof="1">
              <a:latin typeface="Arial" charset="0"/>
            </a:endParaRPr>
          </a:p>
        </p:txBody>
      </p:sp>
      <p:sp>
        <p:nvSpPr>
          <p:cNvPr id="587779" name="Rectangle 2"/>
          <p:cNvSpPr>
            <a:spLocks noGrp="1" noRot="1" noChangeAspect="1" noChangeArrowheads="1" noTextEdit="1"/>
          </p:cNvSpPr>
          <p:nvPr>
            <p:ph type="sldImg"/>
          </p:nvPr>
        </p:nvSpPr>
        <p:spPr>
          <a:ln/>
        </p:spPr>
      </p:sp>
      <p:sp>
        <p:nvSpPr>
          <p:cNvPr id="587780"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31853FF-BB81-49F8-92D8-F2EBE89F93D8}" type="slidenum">
              <a:rPr lang="nl-NL" altLang="nl-NL"/>
              <a:pPr/>
              <a:t>33</a:t>
            </a:fld>
            <a:endParaRPr lang="nl-NL" altLang="nl-NL"/>
          </a:p>
        </p:txBody>
      </p:sp>
      <p:sp>
        <p:nvSpPr>
          <p:cNvPr id="589826"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1B80458C-E345-4CCF-8D4B-B92E14D75F53}" type="slidenum">
              <a:rPr altLang="nl-NL" sz="1400" noProof="1">
                <a:latin typeface="Arial" charset="0"/>
              </a:rPr>
              <a:pPr algn="r" eaLnBrk="0" hangingPunct="0"/>
              <a:t>33</a:t>
            </a:fld>
            <a:endParaRPr lang="nl-NL" altLang="nl-NL" sz="1400" noProof="1">
              <a:latin typeface="Arial" charset="0"/>
            </a:endParaRPr>
          </a:p>
        </p:txBody>
      </p:sp>
      <p:sp>
        <p:nvSpPr>
          <p:cNvPr id="589827" name="Rectangle 2"/>
          <p:cNvSpPr>
            <a:spLocks noGrp="1" noRot="1" noChangeAspect="1" noChangeArrowheads="1" noTextEdit="1"/>
          </p:cNvSpPr>
          <p:nvPr>
            <p:ph type="sldImg"/>
          </p:nvPr>
        </p:nvSpPr>
        <p:spPr>
          <a:ln/>
        </p:spPr>
      </p:sp>
      <p:sp>
        <p:nvSpPr>
          <p:cNvPr id="589828"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6AFD225-E019-43C5-B960-7F5A221C7A06}" type="slidenum">
              <a:rPr lang="nl-NL" altLang="nl-NL"/>
              <a:pPr/>
              <a:t>34</a:t>
            </a:fld>
            <a:endParaRPr lang="nl-NL" altLang="nl-NL"/>
          </a:p>
        </p:txBody>
      </p:sp>
      <p:sp>
        <p:nvSpPr>
          <p:cNvPr id="591874"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55B950F2-2F59-4C36-AB0B-F9B02D4EE668}" type="slidenum">
              <a:rPr altLang="nl-NL" sz="1400" noProof="1">
                <a:latin typeface="Arial" charset="0"/>
              </a:rPr>
              <a:pPr algn="r" eaLnBrk="0" hangingPunct="0"/>
              <a:t>34</a:t>
            </a:fld>
            <a:endParaRPr lang="nl-NL" altLang="nl-NL" sz="1400" noProof="1">
              <a:latin typeface="Arial" charset="0"/>
            </a:endParaRPr>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p:txBody>
          <a:bodyPr lIns="97410" tIns="48705" rIns="97410" bIns="48705"/>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smtClean="0"/>
              <a:t>Q: </a:t>
            </a:r>
            <a:r>
              <a:rPr lang="nl-NL" altLang="nl-NL" dirty="0" err="1" smtClean="0"/>
              <a:t>how</a:t>
            </a:r>
            <a:r>
              <a:rPr lang="nl-NL" altLang="nl-NL" dirty="0" smtClean="0"/>
              <a:t> </a:t>
            </a:r>
            <a:r>
              <a:rPr lang="nl-NL" altLang="nl-NL" dirty="0" err="1" smtClean="0"/>
              <a:t>to</a:t>
            </a:r>
            <a:r>
              <a:rPr lang="nl-NL" altLang="nl-NL" dirty="0" smtClean="0"/>
              <a:t> </a:t>
            </a:r>
            <a:r>
              <a:rPr lang="nl-NL" altLang="nl-NL" dirty="0" err="1" smtClean="0"/>
              <a:t>compute</a:t>
            </a:r>
            <a:r>
              <a:rPr lang="nl-NL" altLang="nl-NL" dirty="0" smtClean="0"/>
              <a:t> </a:t>
            </a:r>
            <a:r>
              <a:rPr lang="nl-NL" altLang="nl-NL" dirty="0" err="1" smtClean="0"/>
              <a:t>the</a:t>
            </a:r>
            <a:r>
              <a:rPr lang="nl-NL" altLang="nl-NL" dirty="0" smtClean="0"/>
              <a:t> </a:t>
            </a:r>
            <a:r>
              <a:rPr lang="nl-NL" altLang="nl-NL" dirty="0" err="1" smtClean="0"/>
              <a:t>dissimilarity</a:t>
            </a:r>
            <a:r>
              <a:rPr lang="nl-NL" altLang="nl-NL" dirty="0" smtClean="0"/>
              <a:t> </a:t>
            </a:r>
            <a:r>
              <a:rPr lang="nl-NL" altLang="nl-NL" dirty="0" err="1" smtClean="0"/>
              <a:t>between</a:t>
            </a:r>
            <a:r>
              <a:rPr lang="nl-NL" altLang="nl-NL" dirty="0" smtClean="0"/>
              <a:t> [x2,x3] and </a:t>
            </a:r>
            <a:r>
              <a:rPr lang="nl-NL" altLang="nl-NL" dirty="0" err="1" smtClean="0"/>
              <a:t>the</a:t>
            </a:r>
            <a:r>
              <a:rPr lang="nl-NL" altLang="nl-NL" dirty="0" smtClean="0"/>
              <a:t> rest?</a:t>
            </a:r>
            <a:endParaRPr lang="en-GB" altLang="nl-NL" dirty="0" smtClean="0"/>
          </a:p>
          <a:p>
            <a:endParaRPr lang="nl-NL" altLang="nl-NL" noProof="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7A14D95-1DD2-46C3-8EA2-180A4E0BF013}" type="slidenum">
              <a:rPr lang="nl-NL" altLang="nl-NL"/>
              <a:pPr/>
              <a:t>35</a:t>
            </a:fld>
            <a:endParaRPr lang="nl-NL" altLang="nl-NL"/>
          </a:p>
        </p:txBody>
      </p:sp>
      <p:sp>
        <p:nvSpPr>
          <p:cNvPr id="593922"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F6A6022F-7268-4991-A2BF-85CD710B75EE}" type="slidenum">
              <a:rPr altLang="nl-NL" sz="1400" noProof="1">
                <a:latin typeface="Arial" charset="0"/>
              </a:rPr>
              <a:pPr algn="r" eaLnBrk="0" hangingPunct="0"/>
              <a:t>35</a:t>
            </a:fld>
            <a:endParaRPr lang="nl-NL" altLang="nl-NL" sz="1400" noProof="1">
              <a:latin typeface="Arial" charset="0"/>
            </a:endParaRPr>
          </a:p>
        </p:txBody>
      </p:sp>
      <p:sp>
        <p:nvSpPr>
          <p:cNvPr id="593923" name="Rectangle 2"/>
          <p:cNvSpPr>
            <a:spLocks noGrp="1" noRot="1" noChangeAspect="1" noChangeArrowheads="1" noTextEdit="1"/>
          </p:cNvSpPr>
          <p:nvPr>
            <p:ph type="sldImg"/>
          </p:nvPr>
        </p:nvSpPr>
        <p:spPr>
          <a:ln/>
        </p:spPr>
      </p:sp>
      <p:sp>
        <p:nvSpPr>
          <p:cNvPr id="593924"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282A24E-3946-4D92-BDA9-5488F2380984}" type="slidenum">
              <a:rPr lang="nl-NL" altLang="nl-NL"/>
              <a:pPr/>
              <a:t>36</a:t>
            </a:fld>
            <a:endParaRPr lang="nl-NL" altLang="nl-NL"/>
          </a:p>
        </p:txBody>
      </p:sp>
      <p:sp>
        <p:nvSpPr>
          <p:cNvPr id="595970"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4C15321E-0659-4835-B170-DFE6F2264E89}" type="slidenum">
              <a:rPr altLang="nl-NL" sz="1400" noProof="1">
                <a:latin typeface="Arial" charset="0"/>
              </a:rPr>
              <a:pPr algn="r" eaLnBrk="0" hangingPunct="0"/>
              <a:t>36</a:t>
            </a:fld>
            <a:endParaRPr lang="nl-NL" altLang="nl-NL" sz="1400" noProof="1">
              <a:latin typeface="Arial" charset="0"/>
            </a:endParaRPr>
          </a:p>
        </p:txBody>
      </p:sp>
      <p:sp>
        <p:nvSpPr>
          <p:cNvPr id="595971" name="Rectangle 2"/>
          <p:cNvSpPr>
            <a:spLocks noGrp="1" noRot="1" noChangeAspect="1" noChangeArrowheads="1" noTextEdit="1"/>
          </p:cNvSpPr>
          <p:nvPr>
            <p:ph type="sldImg"/>
          </p:nvPr>
        </p:nvSpPr>
        <p:spPr>
          <a:ln/>
        </p:spPr>
      </p:sp>
      <p:sp>
        <p:nvSpPr>
          <p:cNvPr id="595972"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758945C-BCF1-41D7-A8AE-7888657910B4}" type="slidenum">
              <a:rPr lang="nl-NL" altLang="nl-NL"/>
              <a:pPr/>
              <a:t>37</a:t>
            </a:fld>
            <a:endParaRPr lang="nl-NL" altLang="nl-NL"/>
          </a:p>
        </p:txBody>
      </p:sp>
      <p:sp>
        <p:nvSpPr>
          <p:cNvPr id="598018"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D84C5FBD-30EA-444F-AEE4-FF054D1F76EC}" type="slidenum">
              <a:rPr altLang="nl-NL" sz="1400" noProof="1">
                <a:latin typeface="Arial" charset="0"/>
              </a:rPr>
              <a:pPr algn="r" eaLnBrk="0" hangingPunct="0"/>
              <a:t>37</a:t>
            </a:fld>
            <a:endParaRPr lang="nl-NL" altLang="nl-NL" sz="1400" noProof="1">
              <a:latin typeface="Arial" charset="0"/>
            </a:endParaRPr>
          </a:p>
        </p:txBody>
      </p:sp>
      <p:sp>
        <p:nvSpPr>
          <p:cNvPr id="598019" name="Rectangle 2"/>
          <p:cNvSpPr>
            <a:spLocks noGrp="1" noRot="1" noChangeAspect="1" noChangeArrowheads="1" noTextEdit="1"/>
          </p:cNvSpPr>
          <p:nvPr>
            <p:ph type="sldImg"/>
          </p:nvPr>
        </p:nvSpPr>
        <p:spPr>
          <a:ln/>
        </p:spPr>
      </p:sp>
      <p:sp>
        <p:nvSpPr>
          <p:cNvPr id="598020"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377C085-C5B7-4D23-A23C-A0FB49BFACD5}" type="slidenum">
              <a:rPr lang="nl-NL" altLang="nl-NL"/>
              <a:pPr/>
              <a:t>38</a:t>
            </a:fld>
            <a:endParaRPr lang="nl-NL" altLang="nl-NL"/>
          </a:p>
        </p:txBody>
      </p:sp>
      <p:sp>
        <p:nvSpPr>
          <p:cNvPr id="600066"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A229B327-07E8-469C-BEB6-5818CC52E627}" type="slidenum">
              <a:rPr altLang="nl-NL" sz="1400" noProof="1">
                <a:latin typeface="Arial" charset="0"/>
              </a:rPr>
              <a:pPr algn="r" eaLnBrk="0" hangingPunct="0"/>
              <a:t>38</a:t>
            </a:fld>
            <a:endParaRPr lang="nl-NL" altLang="nl-NL" sz="1400" noProof="1">
              <a:latin typeface="Arial" charset="0"/>
            </a:endParaRPr>
          </a:p>
        </p:txBody>
      </p:sp>
      <p:sp>
        <p:nvSpPr>
          <p:cNvPr id="600067" name="Rectangle 2"/>
          <p:cNvSpPr>
            <a:spLocks noGrp="1" noRot="1" noChangeAspect="1" noChangeArrowheads="1" noTextEdit="1"/>
          </p:cNvSpPr>
          <p:nvPr>
            <p:ph type="sldImg"/>
          </p:nvPr>
        </p:nvSpPr>
        <p:spPr>
          <a:ln/>
        </p:spPr>
      </p:sp>
      <p:sp>
        <p:nvSpPr>
          <p:cNvPr id="600068" name="Rectangle 3"/>
          <p:cNvSpPr>
            <a:spLocks noGrp="1" noChangeArrowheads="1"/>
          </p:cNvSpPr>
          <p:nvPr>
            <p:ph type="body" idx="1"/>
          </p:nvPr>
        </p:nvSpPr>
        <p:spPr/>
        <p:txBody>
          <a:bodyPr lIns="97410" tIns="48705" rIns="97410" bIns="48705"/>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err="1" smtClean="0"/>
              <a:t>Now</a:t>
            </a:r>
            <a:r>
              <a:rPr lang="nl-NL" altLang="nl-NL" dirty="0" smtClean="0"/>
              <a:t> we are </a:t>
            </a:r>
            <a:r>
              <a:rPr lang="nl-NL" altLang="nl-NL" dirty="0" err="1" smtClean="0"/>
              <a:t>going</a:t>
            </a:r>
            <a:r>
              <a:rPr lang="nl-NL" altLang="nl-NL" dirty="0" smtClean="0"/>
              <a:t> </a:t>
            </a:r>
            <a:r>
              <a:rPr lang="nl-NL" altLang="nl-NL" dirty="0" err="1" smtClean="0"/>
              <a:t>to</a:t>
            </a:r>
            <a:r>
              <a:rPr lang="nl-NL" altLang="nl-NL" dirty="0" smtClean="0"/>
              <a:t> </a:t>
            </a:r>
            <a:r>
              <a:rPr lang="nl-NL" altLang="nl-NL" dirty="0" err="1" smtClean="0"/>
              <a:t>use</a:t>
            </a:r>
            <a:r>
              <a:rPr lang="nl-NL" altLang="nl-NL" dirty="0" smtClean="0"/>
              <a:t> single </a:t>
            </a:r>
            <a:r>
              <a:rPr lang="nl-NL" altLang="nl-NL" dirty="0" err="1" smtClean="0"/>
              <a:t>linkage</a:t>
            </a:r>
            <a:r>
              <a:rPr lang="nl-NL" altLang="nl-NL" dirty="0" smtClean="0"/>
              <a:t>, </a:t>
            </a:r>
            <a:r>
              <a:rPr lang="nl-NL" altLang="nl-NL" dirty="0" err="1" smtClean="0"/>
              <a:t>since</a:t>
            </a:r>
            <a:r>
              <a:rPr lang="nl-NL" altLang="nl-NL" dirty="0" smtClean="0"/>
              <a:t> </a:t>
            </a:r>
            <a:r>
              <a:rPr lang="nl-NL" altLang="nl-NL" dirty="0" err="1" smtClean="0"/>
              <a:t>calculations</a:t>
            </a:r>
            <a:r>
              <a:rPr lang="nl-NL" altLang="nl-NL" dirty="0" smtClean="0"/>
              <a:t> are easy. In </a:t>
            </a:r>
            <a:r>
              <a:rPr lang="nl-NL" altLang="nl-NL" dirty="0" err="1" smtClean="0"/>
              <a:t>general</a:t>
            </a:r>
            <a:r>
              <a:rPr lang="nl-NL" altLang="nl-NL" dirty="0" smtClean="0"/>
              <a:t>, single </a:t>
            </a:r>
            <a:r>
              <a:rPr lang="nl-NL" altLang="nl-NL" dirty="0" err="1" smtClean="0"/>
              <a:t>linkage</a:t>
            </a:r>
            <a:r>
              <a:rPr lang="nl-NL" altLang="nl-NL" dirty="0" smtClean="0"/>
              <a:t> is </a:t>
            </a:r>
            <a:r>
              <a:rPr lang="nl-NL" altLang="nl-NL" dirty="0" err="1" smtClean="0"/>
              <a:t>rarely</a:t>
            </a:r>
            <a:r>
              <a:rPr lang="nl-NL" altLang="nl-NL" dirty="0" smtClean="0"/>
              <a:t> </a:t>
            </a:r>
            <a:r>
              <a:rPr lang="nl-NL" altLang="nl-NL" dirty="0" err="1" smtClean="0"/>
              <a:t>used</a:t>
            </a:r>
            <a:r>
              <a:rPr lang="nl-NL" altLang="nl-NL" dirty="0" smtClean="0"/>
              <a:t> (</a:t>
            </a:r>
            <a:r>
              <a:rPr lang="nl-NL" altLang="nl-NL" dirty="0" err="1" smtClean="0"/>
              <a:t>I’ll</a:t>
            </a:r>
            <a:r>
              <a:rPr lang="nl-NL" altLang="nl-NL" dirty="0" smtClean="0"/>
              <a:t> </a:t>
            </a:r>
            <a:r>
              <a:rPr lang="nl-NL" altLang="nl-NL" dirty="0" err="1" smtClean="0"/>
              <a:t>come</a:t>
            </a:r>
            <a:r>
              <a:rPr lang="nl-NL" altLang="nl-NL" dirty="0" smtClean="0"/>
              <a:t> back </a:t>
            </a:r>
            <a:r>
              <a:rPr lang="nl-NL" altLang="nl-NL" dirty="0" err="1" smtClean="0"/>
              <a:t>to</a:t>
            </a:r>
            <a:r>
              <a:rPr lang="nl-NL" altLang="nl-NL" dirty="0" smtClean="0"/>
              <a:t> </a:t>
            </a:r>
            <a:r>
              <a:rPr lang="nl-NL" altLang="nl-NL" dirty="0" err="1" smtClean="0"/>
              <a:t>this</a:t>
            </a:r>
            <a:r>
              <a:rPr lang="nl-NL" altLang="nl-NL" dirty="0" smtClean="0"/>
              <a:t> later). Q: </a:t>
            </a:r>
            <a:r>
              <a:rPr lang="nl-NL" altLang="nl-NL" dirty="0" err="1" smtClean="0"/>
              <a:t>what</a:t>
            </a:r>
            <a:r>
              <a:rPr lang="nl-NL" altLang="nl-NL" dirty="0" smtClean="0"/>
              <a:t> are </a:t>
            </a:r>
            <a:r>
              <a:rPr lang="nl-NL" altLang="nl-NL" dirty="0" err="1" smtClean="0"/>
              <a:t>the</a:t>
            </a:r>
            <a:r>
              <a:rPr lang="nl-NL" altLang="nl-NL" dirty="0" smtClean="0"/>
              <a:t> </a:t>
            </a:r>
            <a:r>
              <a:rPr lang="nl-NL" altLang="nl-NL" dirty="0" err="1" smtClean="0"/>
              <a:t>recomputed</a:t>
            </a:r>
            <a:r>
              <a:rPr lang="nl-NL" altLang="nl-NL" dirty="0" smtClean="0"/>
              <a:t> </a:t>
            </a:r>
            <a:r>
              <a:rPr lang="nl-NL" altLang="nl-NL" dirty="0" err="1" smtClean="0"/>
              <a:t>dissimilarities</a:t>
            </a:r>
            <a:endParaRPr lang="en-GB" altLang="nl-NL" dirty="0" smtClean="0"/>
          </a:p>
          <a:p>
            <a:endParaRPr lang="nl-NL" altLang="nl-NL" noProof="1"/>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D805668-656F-4975-8709-28E1ED5D3355}" type="slidenum">
              <a:rPr lang="nl-NL" altLang="nl-NL"/>
              <a:pPr/>
              <a:t>39</a:t>
            </a:fld>
            <a:endParaRPr lang="nl-NL" altLang="nl-NL"/>
          </a:p>
        </p:txBody>
      </p:sp>
      <p:sp>
        <p:nvSpPr>
          <p:cNvPr id="602114"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E8B66F05-3562-42D8-8B4C-A851917257FF}" type="slidenum">
              <a:rPr altLang="nl-NL" sz="1400" noProof="1">
                <a:latin typeface="Arial" charset="0"/>
              </a:rPr>
              <a:pPr algn="r" eaLnBrk="0" hangingPunct="0"/>
              <a:t>39</a:t>
            </a:fld>
            <a:endParaRPr lang="nl-NL" altLang="nl-NL" sz="1400" noProof="1">
              <a:latin typeface="Arial" charset="0"/>
            </a:endParaRPr>
          </a:p>
        </p:txBody>
      </p:sp>
      <p:sp>
        <p:nvSpPr>
          <p:cNvPr id="602115" name="Rectangle 2"/>
          <p:cNvSpPr>
            <a:spLocks noGrp="1" noRot="1" noChangeAspect="1" noChangeArrowheads="1" noTextEdit="1"/>
          </p:cNvSpPr>
          <p:nvPr>
            <p:ph type="sldImg"/>
          </p:nvPr>
        </p:nvSpPr>
        <p:spPr>
          <a:ln/>
        </p:spPr>
      </p:sp>
      <p:sp>
        <p:nvSpPr>
          <p:cNvPr id="602116"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548B98B-2CD4-4393-ACF0-254EB81D57AD}" type="slidenum">
              <a:rPr lang="nl-NL" altLang="nl-NL"/>
              <a:pPr/>
              <a:t>40</a:t>
            </a:fld>
            <a:endParaRPr lang="nl-NL" altLang="nl-NL"/>
          </a:p>
        </p:txBody>
      </p:sp>
      <p:sp>
        <p:nvSpPr>
          <p:cNvPr id="604162"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0B53B29E-83EB-4975-AAC9-B9EB2752B3A6}" type="slidenum">
              <a:rPr altLang="nl-NL" sz="1400" noProof="1">
                <a:latin typeface="Arial" charset="0"/>
              </a:rPr>
              <a:pPr algn="r" eaLnBrk="0" hangingPunct="0"/>
              <a:t>40</a:t>
            </a:fld>
            <a:endParaRPr lang="nl-NL" altLang="nl-NL" sz="1400" noProof="1">
              <a:latin typeface="Arial" charset="0"/>
            </a:endParaRPr>
          </a:p>
        </p:txBody>
      </p:sp>
      <p:sp>
        <p:nvSpPr>
          <p:cNvPr id="604163" name="Rectangle 2"/>
          <p:cNvSpPr>
            <a:spLocks noGrp="1" noRot="1" noChangeAspect="1" noChangeArrowheads="1" noTextEdit="1"/>
          </p:cNvSpPr>
          <p:nvPr>
            <p:ph type="sldImg"/>
          </p:nvPr>
        </p:nvSpPr>
        <p:spPr>
          <a:ln/>
        </p:spPr>
      </p:sp>
      <p:sp>
        <p:nvSpPr>
          <p:cNvPr id="604164"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F495A17-770A-48FE-AA2F-453B341C977F}" type="slidenum">
              <a:rPr lang="nl-NL" altLang="nl-NL"/>
              <a:pPr/>
              <a:t>41</a:t>
            </a:fld>
            <a:endParaRPr lang="nl-NL" altLang="nl-NL"/>
          </a:p>
        </p:txBody>
      </p:sp>
      <p:sp>
        <p:nvSpPr>
          <p:cNvPr id="606210"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FBE186F9-C214-4A70-81C2-4F07BDF5794C}" type="slidenum">
              <a:rPr altLang="nl-NL" sz="1400" noProof="1">
                <a:latin typeface="Arial" charset="0"/>
              </a:rPr>
              <a:pPr algn="r" eaLnBrk="0" hangingPunct="0"/>
              <a:t>41</a:t>
            </a:fld>
            <a:endParaRPr lang="nl-NL" altLang="nl-NL" sz="1400" noProof="1">
              <a:latin typeface="Arial" charset="0"/>
            </a:endParaRPr>
          </a:p>
        </p:txBody>
      </p:sp>
      <p:sp>
        <p:nvSpPr>
          <p:cNvPr id="606211" name="Rectangle 2"/>
          <p:cNvSpPr>
            <a:spLocks noGrp="1" noRot="1" noChangeAspect="1" noChangeArrowheads="1" noTextEdit="1"/>
          </p:cNvSpPr>
          <p:nvPr>
            <p:ph type="sldImg"/>
          </p:nvPr>
        </p:nvSpPr>
        <p:spPr>
          <a:ln/>
        </p:spPr>
      </p:sp>
      <p:sp>
        <p:nvSpPr>
          <p:cNvPr id="606212"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971D5-32AF-4BA7-8D55-4EE6FE5DFF9F}" type="slidenum">
              <a:rPr lang="nl-NL" altLang="nl-NL"/>
              <a:pPr/>
              <a:t>6</a:t>
            </a:fld>
            <a:endParaRPr lang="nl-NL" altLang="nl-NL"/>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0E66428-FEF2-476A-8DE1-04AD5CC4BE7D}" type="slidenum">
              <a:rPr lang="nl-NL" altLang="nl-NL"/>
              <a:pPr/>
              <a:t>42</a:t>
            </a:fld>
            <a:endParaRPr lang="nl-NL" altLang="nl-NL"/>
          </a:p>
        </p:txBody>
      </p:sp>
      <p:sp>
        <p:nvSpPr>
          <p:cNvPr id="608258"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253DB93A-84BC-4359-9500-326B64448B7A}" type="slidenum">
              <a:rPr altLang="nl-NL" sz="1400" noProof="1">
                <a:latin typeface="Arial" charset="0"/>
              </a:rPr>
              <a:pPr algn="r" eaLnBrk="0" hangingPunct="0"/>
              <a:t>42</a:t>
            </a:fld>
            <a:endParaRPr lang="nl-NL" altLang="nl-NL" sz="1400" noProof="1">
              <a:latin typeface="Arial" charset="0"/>
            </a:endParaRPr>
          </a:p>
        </p:txBody>
      </p:sp>
      <p:sp>
        <p:nvSpPr>
          <p:cNvPr id="608259" name="Rectangle 2"/>
          <p:cNvSpPr>
            <a:spLocks noGrp="1" noRot="1" noChangeAspect="1" noChangeArrowheads="1" noTextEdit="1"/>
          </p:cNvSpPr>
          <p:nvPr>
            <p:ph type="sldImg"/>
          </p:nvPr>
        </p:nvSpPr>
        <p:spPr>
          <a:ln/>
        </p:spPr>
      </p:sp>
      <p:sp>
        <p:nvSpPr>
          <p:cNvPr id="608260"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ABC424C-10D4-45F0-B9DB-E74AD3084E20}" type="slidenum">
              <a:rPr lang="nl-NL" altLang="nl-NL"/>
              <a:pPr/>
              <a:t>43</a:t>
            </a:fld>
            <a:endParaRPr lang="nl-NL" altLang="nl-NL"/>
          </a:p>
        </p:txBody>
      </p:sp>
      <p:sp>
        <p:nvSpPr>
          <p:cNvPr id="610306"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CEDD77B3-A643-41D0-9A5C-E84DB94EE290}" type="slidenum">
              <a:rPr altLang="nl-NL" sz="1400" noProof="1">
                <a:latin typeface="Arial" charset="0"/>
              </a:rPr>
              <a:pPr algn="r" eaLnBrk="0" hangingPunct="0"/>
              <a:t>43</a:t>
            </a:fld>
            <a:endParaRPr lang="nl-NL" altLang="nl-NL" sz="1400" noProof="1">
              <a:latin typeface="Arial" charset="0"/>
            </a:endParaRPr>
          </a:p>
        </p:txBody>
      </p:sp>
      <p:sp>
        <p:nvSpPr>
          <p:cNvPr id="610307" name="Rectangle 2"/>
          <p:cNvSpPr>
            <a:spLocks noGrp="1" noRot="1" noChangeAspect="1" noChangeArrowheads="1" noTextEdit="1"/>
          </p:cNvSpPr>
          <p:nvPr>
            <p:ph type="sldImg"/>
          </p:nvPr>
        </p:nvSpPr>
        <p:spPr>
          <a:ln/>
        </p:spPr>
      </p:sp>
      <p:sp>
        <p:nvSpPr>
          <p:cNvPr id="610308"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EB4D03D-388F-4096-9205-673957C0E6FC}" type="slidenum">
              <a:rPr lang="nl-NL" altLang="nl-NL"/>
              <a:pPr/>
              <a:t>44</a:t>
            </a:fld>
            <a:endParaRPr lang="nl-NL" altLang="nl-NL"/>
          </a:p>
        </p:txBody>
      </p:sp>
      <p:sp>
        <p:nvSpPr>
          <p:cNvPr id="612354"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13CFC4A9-667D-453D-ACE4-A3352991C37D}" type="slidenum">
              <a:rPr altLang="nl-NL" sz="1400" noProof="1">
                <a:latin typeface="Arial" charset="0"/>
              </a:rPr>
              <a:pPr algn="r" eaLnBrk="0" hangingPunct="0"/>
              <a:t>44</a:t>
            </a:fld>
            <a:endParaRPr lang="nl-NL" altLang="nl-NL" sz="1400" noProof="1">
              <a:latin typeface="Arial" charset="0"/>
            </a:endParaRPr>
          </a:p>
        </p:txBody>
      </p:sp>
      <p:sp>
        <p:nvSpPr>
          <p:cNvPr id="612355" name="Rectangle 2"/>
          <p:cNvSpPr>
            <a:spLocks noGrp="1" noRot="1" noChangeAspect="1" noChangeArrowheads="1" noTextEdit="1"/>
          </p:cNvSpPr>
          <p:nvPr>
            <p:ph type="sldImg"/>
          </p:nvPr>
        </p:nvSpPr>
        <p:spPr>
          <a:ln/>
        </p:spPr>
      </p:sp>
      <p:sp>
        <p:nvSpPr>
          <p:cNvPr id="612356"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4C900A-7570-44CD-8168-A30EB2F0FDEA}" type="slidenum">
              <a:rPr lang="nl-NL" altLang="nl-NL"/>
              <a:pPr/>
              <a:t>45</a:t>
            </a:fld>
            <a:endParaRPr lang="nl-NL" altLang="nl-NL"/>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49B921-E9CB-4FCB-9FFC-ABF94A0FEE20}" type="slidenum">
              <a:rPr lang="nl-NL" altLang="nl-NL"/>
              <a:pPr/>
              <a:t>46</a:t>
            </a:fld>
            <a:endParaRPr lang="nl-NL" altLang="nl-NL"/>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795A11-BC09-4699-A4ED-5BBA1586E00F}" type="slidenum">
              <a:rPr lang="nl-NL" altLang="nl-NL"/>
              <a:pPr/>
              <a:t>47</a:t>
            </a:fld>
            <a:endParaRPr lang="nl-NL" altLang="nl-NL"/>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r>
              <a:rPr lang="nl-NL" altLang="nl-NL" noProof="1" smtClean="0"/>
              <a:t>Explain</a:t>
            </a:r>
            <a:r>
              <a:rPr lang="nl-NL" altLang="nl-NL" baseline="0" noProof="1" smtClean="0"/>
              <a:t> Manhattan distance</a:t>
            </a:r>
            <a:endParaRPr lang="nl-NL" altLang="nl-NL" noProof="1"/>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C3129B-E3AC-4C07-A49A-921A4177AF80}" type="slidenum">
              <a:rPr lang="nl-NL" altLang="nl-NL"/>
              <a:pPr/>
              <a:t>48</a:t>
            </a:fld>
            <a:endParaRPr lang="nl-NL" altLang="nl-NL"/>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9A39EA-D94E-42BF-868D-7D9F94144627}" type="slidenum">
              <a:rPr lang="nl-NL" altLang="nl-NL"/>
              <a:pPr/>
              <a:t>49</a:t>
            </a:fld>
            <a:endParaRPr lang="nl-NL" altLang="nl-NL"/>
          </a:p>
        </p:txBody>
      </p:sp>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4BF2B5B-5A31-48C7-A95F-095B63209B52}" type="slidenum">
              <a:rPr lang="nl-NL" altLang="nl-NL"/>
              <a:pPr/>
              <a:t>50</a:t>
            </a:fld>
            <a:endParaRPr lang="nl-NL" altLang="nl-NL"/>
          </a:p>
        </p:txBody>
      </p:sp>
      <p:sp>
        <p:nvSpPr>
          <p:cNvPr id="643074"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E882FAF4-473F-460B-85A1-36414BF800D9}" type="slidenum">
              <a:rPr altLang="nl-NL" sz="1400" noProof="1">
                <a:latin typeface="Arial" charset="0"/>
              </a:rPr>
              <a:pPr algn="r" eaLnBrk="0" hangingPunct="0"/>
              <a:t>50</a:t>
            </a:fld>
            <a:endParaRPr lang="nl-NL" altLang="nl-NL" sz="1400" noProof="1">
              <a:latin typeface="Arial" charset="0"/>
            </a:endParaRPr>
          </a:p>
        </p:txBody>
      </p:sp>
      <p:sp>
        <p:nvSpPr>
          <p:cNvPr id="643075" name="Rectangle 2"/>
          <p:cNvSpPr>
            <a:spLocks noGrp="1" noRot="1" noChangeAspect="1" noChangeArrowheads="1" noTextEdit="1"/>
          </p:cNvSpPr>
          <p:nvPr>
            <p:ph type="sldImg"/>
          </p:nvPr>
        </p:nvSpPr>
        <p:spPr>
          <a:ln/>
        </p:spPr>
      </p:sp>
      <p:sp>
        <p:nvSpPr>
          <p:cNvPr id="643076"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369A7-08D4-449D-9212-DE50FE6A1356}" type="slidenum">
              <a:rPr lang="nl-NL" altLang="nl-NL"/>
              <a:pPr/>
              <a:t>51</a:t>
            </a:fld>
            <a:endParaRPr lang="nl-NL" altLang="nl-NL"/>
          </a:p>
        </p:txBody>
      </p:sp>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B6B943A-52C1-4942-850F-94F08523F9D8}" type="slidenum">
              <a:rPr lang="nl-NL" altLang="nl-NL"/>
              <a:pPr/>
              <a:t>7</a:t>
            </a:fld>
            <a:endParaRPr lang="nl-NL" altLang="nl-NL"/>
          </a:p>
        </p:txBody>
      </p:sp>
      <p:sp>
        <p:nvSpPr>
          <p:cNvPr id="532482"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4C642366-EA45-40C3-8CF0-36A7DABE89AA}" type="slidenum">
              <a:rPr altLang="nl-NL" sz="1400" noProof="1">
                <a:latin typeface="Arial" charset="0"/>
              </a:rPr>
              <a:pPr algn="r" eaLnBrk="0" hangingPunct="0"/>
              <a:t>7</a:t>
            </a:fld>
            <a:endParaRPr lang="nl-NL" altLang="nl-NL" sz="1400" noProof="1">
              <a:latin typeface="Arial" charset="0"/>
            </a:endParaRPr>
          </a:p>
        </p:txBody>
      </p:sp>
      <p:sp>
        <p:nvSpPr>
          <p:cNvPr id="532483" name="Rectangle 2"/>
          <p:cNvSpPr>
            <a:spLocks noGrp="1" noRot="1" noChangeAspect="1" noChangeArrowheads="1" noTextEdit="1"/>
          </p:cNvSpPr>
          <p:nvPr>
            <p:ph type="sldImg"/>
          </p:nvPr>
        </p:nvSpPr>
        <p:spPr>
          <a:ln/>
        </p:spPr>
      </p:sp>
      <p:sp>
        <p:nvSpPr>
          <p:cNvPr id="532484"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5DCBA9-6EE1-4B84-A228-D06A718E2562}" type="slidenum">
              <a:rPr lang="nl-NL" altLang="nl-NL"/>
              <a:pPr/>
              <a:t>52</a:t>
            </a:fld>
            <a:endParaRPr lang="nl-NL" altLang="nl-NL"/>
          </a:p>
        </p:txBody>
      </p:sp>
      <p:sp>
        <p:nvSpPr>
          <p:cNvPr id="675842"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6AAEE1B2-22A8-4E19-A0A6-1AD9D9F18579}" type="slidenum">
              <a:rPr altLang="nl-NL" sz="1400" noProof="1">
                <a:latin typeface="Arial" charset="0"/>
              </a:rPr>
              <a:pPr algn="r" eaLnBrk="0" hangingPunct="0"/>
              <a:t>52</a:t>
            </a:fld>
            <a:endParaRPr lang="nl-NL" altLang="nl-NL" sz="1400" noProof="1">
              <a:latin typeface="Arial" charset="0"/>
            </a:endParaRPr>
          </a:p>
        </p:txBody>
      </p:sp>
      <p:sp>
        <p:nvSpPr>
          <p:cNvPr id="675843" name="Rectangle 2"/>
          <p:cNvSpPr>
            <a:spLocks noGrp="1" noRot="1" noChangeAspect="1" noChangeArrowheads="1" noTextEdit="1"/>
          </p:cNvSpPr>
          <p:nvPr>
            <p:ph type="sldImg"/>
          </p:nvPr>
        </p:nvSpPr>
        <p:spPr>
          <a:ln/>
        </p:spPr>
      </p:sp>
      <p:sp>
        <p:nvSpPr>
          <p:cNvPr id="675844"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ABF3F8D-AC9B-4D28-8DA2-47603CD2AEFB}" type="slidenum">
              <a:rPr lang="nl-NL" altLang="nl-NL"/>
              <a:pPr/>
              <a:t>53</a:t>
            </a:fld>
            <a:endParaRPr lang="nl-NL" altLang="nl-NL"/>
          </a:p>
        </p:txBody>
      </p:sp>
      <p:sp>
        <p:nvSpPr>
          <p:cNvPr id="645122"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4CADE281-2441-490C-B6D1-1AADD536882B}" type="slidenum">
              <a:rPr altLang="nl-NL" sz="1400" noProof="1">
                <a:latin typeface="Arial" charset="0"/>
              </a:rPr>
              <a:pPr algn="r" eaLnBrk="0" hangingPunct="0"/>
              <a:t>53</a:t>
            </a:fld>
            <a:endParaRPr lang="nl-NL" altLang="nl-NL" sz="1400" noProof="1">
              <a:latin typeface="Arial" charset="0"/>
            </a:endParaRPr>
          </a:p>
        </p:txBody>
      </p:sp>
      <p:sp>
        <p:nvSpPr>
          <p:cNvPr id="645123" name="Rectangle 2"/>
          <p:cNvSpPr>
            <a:spLocks noGrp="1" noRot="1" noChangeAspect="1" noChangeArrowheads="1" noTextEdit="1"/>
          </p:cNvSpPr>
          <p:nvPr>
            <p:ph type="sldImg"/>
          </p:nvPr>
        </p:nvSpPr>
        <p:spPr>
          <a:ln/>
        </p:spPr>
      </p:sp>
      <p:sp>
        <p:nvSpPr>
          <p:cNvPr id="645124"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D2FD7DD-A9BA-4C1F-84B7-A1DF89CCBF16}" type="slidenum">
              <a:rPr lang="nl-NL" altLang="nl-NL"/>
              <a:pPr/>
              <a:t>54</a:t>
            </a:fld>
            <a:endParaRPr lang="nl-NL" altLang="nl-NL"/>
          </a:p>
        </p:txBody>
      </p:sp>
      <p:sp>
        <p:nvSpPr>
          <p:cNvPr id="647170"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8B383ECF-77A7-4EF3-82F9-3BF3A806409F}" type="slidenum">
              <a:rPr altLang="nl-NL" sz="1400" noProof="1">
                <a:latin typeface="Arial" charset="0"/>
              </a:rPr>
              <a:pPr algn="r" eaLnBrk="0" hangingPunct="0"/>
              <a:t>54</a:t>
            </a:fld>
            <a:endParaRPr lang="nl-NL" altLang="nl-NL" sz="1400" noProof="1">
              <a:latin typeface="Arial" charset="0"/>
            </a:endParaRPr>
          </a:p>
        </p:txBody>
      </p:sp>
      <p:sp>
        <p:nvSpPr>
          <p:cNvPr id="647171" name="Rectangle 2"/>
          <p:cNvSpPr>
            <a:spLocks noGrp="1" noRot="1" noChangeAspect="1" noChangeArrowheads="1" noTextEdit="1"/>
          </p:cNvSpPr>
          <p:nvPr>
            <p:ph type="sldImg"/>
          </p:nvPr>
        </p:nvSpPr>
        <p:spPr>
          <a:ln/>
        </p:spPr>
      </p:sp>
      <p:sp>
        <p:nvSpPr>
          <p:cNvPr id="647172"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EBC906-9194-4177-A148-BBEF89F7AC8F}" type="slidenum">
              <a:rPr lang="nl-NL" altLang="nl-NL"/>
              <a:pPr/>
              <a:t>55</a:t>
            </a:fld>
            <a:endParaRPr lang="nl-NL" altLang="nl-NL"/>
          </a:p>
        </p:txBody>
      </p:sp>
      <p:sp>
        <p:nvSpPr>
          <p:cNvPr id="649218"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43DCD159-C06D-431C-AE57-F47EA63CCBF6}" type="slidenum">
              <a:rPr altLang="nl-NL" sz="1400" noProof="1">
                <a:latin typeface="Arial" charset="0"/>
              </a:rPr>
              <a:pPr algn="r" eaLnBrk="0" hangingPunct="0"/>
              <a:t>55</a:t>
            </a:fld>
            <a:endParaRPr lang="nl-NL" altLang="nl-NL" sz="1400" noProof="1">
              <a:latin typeface="Arial" charset="0"/>
            </a:endParaRPr>
          </a:p>
        </p:txBody>
      </p:sp>
      <p:sp>
        <p:nvSpPr>
          <p:cNvPr id="649219" name="Rectangle 2"/>
          <p:cNvSpPr>
            <a:spLocks noGrp="1" noRot="1" noChangeAspect="1" noChangeArrowheads="1" noTextEdit="1"/>
          </p:cNvSpPr>
          <p:nvPr>
            <p:ph type="sldImg"/>
          </p:nvPr>
        </p:nvSpPr>
        <p:spPr>
          <a:ln/>
        </p:spPr>
      </p:sp>
      <p:sp>
        <p:nvSpPr>
          <p:cNvPr id="649220" name="Rectangle 3"/>
          <p:cNvSpPr>
            <a:spLocks noGrp="1" noChangeArrowheads="1"/>
          </p:cNvSpPr>
          <p:nvPr>
            <p:ph type="body" idx="1"/>
          </p:nvPr>
        </p:nvSpPr>
        <p:spPr/>
        <p:txBody>
          <a:bodyPr lIns="97410" tIns="48705" rIns="97410" bIns="48705"/>
          <a:lstStyle/>
          <a:p>
            <a:pPr eaLnBrk="1" hangingPunct="1"/>
            <a:r>
              <a:rPr lang="nl-NL" altLang="nl-NL" dirty="0" err="1" smtClean="0"/>
              <a:t>Tr</a:t>
            </a:r>
            <a:r>
              <a:rPr lang="nl-NL" altLang="nl-NL" dirty="0" smtClean="0"/>
              <a:t> = </a:t>
            </a:r>
            <a:r>
              <a:rPr lang="nl-NL" altLang="nl-NL" dirty="0" err="1" smtClean="0"/>
              <a:t>trace</a:t>
            </a:r>
            <a:r>
              <a:rPr lang="nl-NL" altLang="nl-NL" dirty="0" smtClean="0"/>
              <a:t> = </a:t>
            </a:r>
            <a:r>
              <a:rPr lang="nl-NL" altLang="nl-NL" dirty="0" err="1" smtClean="0"/>
              <a:t>diagonal</a:t>
            </a:r>
            <a:r>
              <a:rPr lang="nl-NL" altLang="nl-NL" dirty="0" smtClean="0"/>
              <a:t> of matrix </a:t>
            </a:r>
          </a:p>
          <a:p>
            <a:pPr eaLnBrk="1" hangingPunct="1"/>
            <a:endParaRPr lang="nl-NL" altLang="nl-NL" dirty="0" smtClean="0"/>
          </a:p>
          <a:p>
            <a:pPr eaLnBrk="1" hangingPunct="1"/>
            <a:r>
              <a:rPr lang="nl-NL" altLang="nl-NL" dirty="0" err="1" smtClean="0"/>
              <a:t>Note</a:t>
            </a:r>
            <a:r>
              <a:rPr lang="nl-NL" altLang="nl-NL" dirty="0" smtClean="0"/>
              <a:t>: </a:t>
            </a:r>
            <a:r>
              <a:rPr lang="nl-NL" altLang="nl-NL" dirty="0" err="1" smtClean="0"/>
              <a:t>only</a:t>
            </a:r>
            <a:r>
              <a:rPr lang="nl-NL" altLang="nl-NL" dirty="0" smtClean="0"/>
              <a:t> </a:t>
            </a:r>
            <a:r>
              <a:rPr lang="nl-NL" altLang="nl-NL" dirty="0" err="1" smtClean="0"/>
              <a:t>within</a:t>
            </a:r>
            <a:r>
              <a:rPr lang="nl-NL" altLang="nl-NL" dirty="0" smtClean="0"/>
              <a:t> </a:t>
            </a:r>
            <a:r>
              <a:rPr lang="nl-NL" altLang="nl-NL" dirty="0" err="1" smtClean="0"/>
              <a:t>scatter</a:t>
            </a:r>
            <a:r>
              <a:rPr lang="nl-NL" altLang="nl-NL" dirty="0" smtClean="0"/>
              <a:t>, </a:t>
            </a:r>
            <a:r>
              <a:rPr lang="nl-NL" altLang="nl-NL" dirty="0" err="1" smtClean="0"/>
              <a:t>not</a:t>
            </a:r>
            <a:r>
              <a:rPr lang="nl-NL" altLang="nl-NL" dirty="0" smtClean="0"/>
              <a:t> </a:t>
            </a:r>
            <a:r>
              <a:rPr lang="nl-NL" altLang="nl-NL" dirty="0" err="1" smtClean="0"/>
              <a:t>between</a:t>
            </a:r>
            <a:r>
              <a:rPr lang="nl-NL" altLang="nl-NL" dirty="0" smtClean="0"/>
              <a:t> </a:t>
            </a:r>
            <a:r>
              <a:rPr lang="nl-NL" altLang="nl-NL" dirty="0" err="1" smtClean="0"/>
              <a:t>scatter</a:t>
            </a:r>
            <a:endParaRPr lang="en-GB" altLang="nl-NL" dirty="0" smtClean="0"/>
          </a:p>
          <a:p>
            <a:endParaRPr lang="nl-NL" altLang="nl-NL" noProof="1"/>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B4318E-3CC7-4489-A724-B76A3A139C0A}" type="slidenum">
              <a:rPr lang="nl-NL" altLang="nl-NL"/>
              <a:pPr/>
              <a:t>56</a:t>
            </a:fld>
            <a:endParaRPr lang="nl-NL" altLang="nl-NL"/>
          </a:p>
        </p:txBody>
      </p:sp>
      <p:sp>
        <p:nvSpPr>
          <p:cNvPr id="651266"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6D5BF2EC-88BD-4E58-9418-1CB61BC50BF5}" type="slidenum">
              <a:rPr altLang="nl-NL" sz="1400" noProof="1">
                <a:latin typeface="Arial" charset="0"/>
              </a:rPr>
              <a:pPr algn="r" eaLnBrk="0" hangingPunct="0"/>
              <a:t>56</a:t>
            </a:fld>
            <a:endParaRPr lang="nl-NL" altLang="nl-NL" sz="1400" noProof="1">
              <a:latin typeface="Arial" charset="0"/>
            </a:endParaRPr>
          </a:p>
        </p:txBody>
      </p:sp>
      <p:sp>
        <p:nvSpPr>
          <p:cNvPr id="651267" name="Rectangle 2"/>
          <p:cNvSpPr>
            <a:spLocks noGrp="1" noRot="1" noChangeAspect="1" noChangeArrowheads="1" noTextEdit="1"/>
          </p:cNvSpPr>
          <p:nvPr>
            <p:ph type="sldImg"/>
          </p:nvPr>
        </p:nvSpPr>
        <p:spPr>
          <a:ln/>
        </p:spPr>
      </p:sp>
      <p:sp>
        <p:nvSpPr>
          <p:cNvPr id="651268"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142A432-C619-4EF0-B07B-C779666EB699}" type="slidenum">
              <a:rPr lang="nl-NL" altLang="nl-NL"/>
              <a:pPr/>
              <a:t>57</a:t>
            </a:fld>
            <a:endParaRPr lang="nl-NL" altLang="nl-NL"/>
          </a:p>
        </p:txBody>
      </p:sp>
      <p:sp>
        <p:nvSpPr>
          <p:cNvPr id="653314"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FEDDBCC9-5383-4BB3-B4F2-B759ACC42F11}" type="slidenum">
              <a:rPr altLang="nl-NL" sz="1400" noProof="1">
                <a:latin typeface="Arial" charset="0"/>
              </a:rPr>
              <a:pPr algn="r" eaLnBrk="0" hangingPunct="0"/>
              <a:t>57</a:t>
            </a:fld>
            <a:endParaRPr lang="nl-NL" altLang="nl-NL" sz="1400" noProof="1">
              <a:latin typeface="Arial" charset="0"/>
            </a:endParaRPr>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74CCDA-E481-40FE-A9FD-4F7ED005689C}" type="slidenum">
              <a:rPr lang="nl-NL" altLang="nl-NL"/>
              <a:pPr/>
              <a:t>58</a:t>
            </a:fld>
            <a:endParaRPr lang="nl-NL" altLang="nl-NL"/>
          </a:p>
        </p:txBody>
      </p:sp>
      <p:sp>
        <p:nvSpPr>
          <p:cNvPr id="655362"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9C6229D0-10EF-4D88-9ED9-6D8ADE1E7F74}" type="slidenum">
              <a:rPr altLang="nl-NL" sz="1400" noProof="1">
                <a:latin typeface="Arial" charset="0"/>
              </a:rPr>
              <a:pPr algn="r" eaLnBrk="0" hangingPunct="0"/>
              <a:t>58</a:t>
            </a:fld>
            <a:endParaRPr lang="nl-NL" altLang="nl-NL" sz="1400" noProof="1">
              <a:latin typeface="Arial" charset="0"/>
            </a:endParaRPr>
          </a:p>
        </p:txBody>
      </p:sp>
      <p:sp>
        <p:nvSpPr>
          <p:cNvPr id="655363" name="Rectangle 2"/>
          <p:cNvSpPr>
            <a:spLocks noGrp="1" noRot="1" noChangeAspect="1" noChangeArrowheads="1" noTextEdit="1"/>
          </p:cNvSpPr>
          <p:nvPr>
            <p:ph type="sldImg"/>
          </p:nvPr>
        </p:nvSpPr>
        <p:spPr>
          <a:ln/>
        </p:spPr>
      </p:sp>
      <p:sp>
        <p:nvSpPr>
          <p:cNvPr id="655364"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4DE8ACC-8306-4303-8AA0-3AEC25CF4E70}" type="slidenum">
              <a:rPr lang="nl-NL" altLang="nl-NL"/>
              <a:pPr/>
              <a:t>59</a:t>
            </a:fld>
            <a:endParaRPr lang="nl-NL" altLang="nl-NL"/>
          </a:p>
        </p:txBody>
      </p:sp>
      <p:sp>
        <p:nvSpPr>
          <p:cNvPr id="657410"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90646238-5C68-4163-B3E0-688747695DF3}" type="slidenum">
              <a:rPr altLang="nl-NL" sz="1400" noProof="1">
                <a:latin typeface="Arial" charset="0"/>
              </a:rPr>
              <a:pPr algn="r" eaLnBrk="0" hangingPunct="0"/>
              <a:t>59</a:t>
            </a:fld>
            <a:endParaRPr lang="nl-NL" altLang="nl-NL" sz="1400" noProof="1">
              <a:latin typeface="Arial" charset="0"/>
            </a:endParaRPr>
          </a:p>
        </p:txBody>
      </p:sp>
      <p:sp>
        <p:nvSpPr>
          <p:cNvPr id="657411" name="Rectangle 2"/>
          <p:cNvSpPr>
            <a:spLocks noGrp="1" noRot="1" noChangeAspect="1" noChangeArrowheads="1" noTextEdit="1"/>
          </p:cNvSpPr>
          <p:nvPr>
            <p:ph type="sldImg"/>
          </p:nvPr>
        </p:nvSpPr>
        <p:spPr>
          <a:ln/>
        </p:spPr>
      </p:sp>
      <p:sp>
        <p:nvSpPr>
          <p:cNvPr id="657412"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7011399-1241-4072-B53F-590ACB5E6EFC}" type="slidenum">
              <a:rPr lang="nl-NL" altLang="nl-NL"/>
              <a:pPr/>
              <a:t>60</a:t>
            </a:fld>
            <a:endParaRPr lang="nl-NL" altLang="nl-NL"/>
          </a:p>
        </p:txBody>
      </p:sp>
      <p:sp>
        <p:nvSpPr>
          <p:cNvPr id="659458"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79F2C80B-8041-402A-A04B-FEDA7AFB4904}" type="slidenum">
              <a:rPr altLang="nl-NL" sz="1400" noProof="1">
                <a:latin typeface="Arial" charset="0"/>
              </a:rPr>
              <a:pPr algn="r" eaLnBrk="0" hangingPunct="0"/>
              <a:t>60</a:t>
            </a:fld>
            <a:endParaRPr lang="nl-NL" altLang="nl-NL" sz="1400" noProof="1">
              <a:latin typeface="Arial" charset="0"/>
            </a:endParaRPr>
          </a:p>
        </p:txBody>
      </p:sp>
      <p:sp>
        <p:nvSpPr>
          <p:cNvPr id="659459" name="Rectangle 2"/>
          <p:cNvSpPr>
            <a:spLocks noGrp="1" noRot="1" noChangeAspect="1" noChangeArrowheads="1" noTextEdit="1"/>
          </p:cNvSpPr>
          <p:nvPr>
            <p:ph type="sldImg"/>
          </p:nvPr>
        </p:nvSpPr>
        <p:spPr>
          <a:ln/>
        </p:spPr>
      </p:sp>
      <p:sp>
        <p:nvSpPr>
          <p:cNvPr id="659460"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7660D68-08D8-4BB0-9D51-838E9AE15BC8}" type="slidenum">
              <a:rPr lang="nl-NL" altLang="nl-NL"/>
              <a:pPr/>
              <a:t>61</a:t>
            </a:fld>
            <a:endParaRPr lang="nl-NL" altLang="nl-NL"/>
          </a:p>
        </p:txBody>
      </p:sp>
      <p:sp>
        <p:nvSpPr>
          <p:cNvPr id="661506"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17EE936F-B10B-4A88-AECC-3956E6EB71B5}" type="slidenum">
              <a:rPr altLang="nl-NL" sz="1400" noProof="1">
                <a:latin typeface="Arial" charset="0"/>
              </a:rPr>
              <a:pPr algn="r" eaLnBrk="0" hangingPunct="0"/>
              <a:t>61</a:t>
            </a:fld>
            <a:endParaRPr lang="nl-NL" altLang="nl-NL" sz="1400" noProof="1">
              <a:latin typeface="Arial" charset="0"/>
            </a:endParaRPr>
          </a:p>
        </p:txBody>
      </p:sp>
      <p:sp>
        <p:nvSpPr>
          <p:cNvPr id="661507" name="Rectangle 2"/>
          <p:cNvSpPr>
            <a:spLocks noGrp="1" noRot="1" noChangeAspect="1" noChangeArrowheads="1" noTextEdit="1"/>
          </p:cNvSpPr>
          <p:nvPr>
            <p:ph type="sldImg"/>
          </p:nvPr>
        </p:nvSpPr>
        <p:spPr>
          <a:ln/>
        </p:spPr>
      </p:sp>
      <p:sp>
        <p:nvSpPr>
          <p:cNvPr id="661508" name="Rectangle 3"/>
          <p:cNvSpPr>
            <a:spLocks noGrp="1" noChangeArrowheads="1"/>
          </p:cNvSpPr>
          <p:nvPr>
            <p:ph type="body" idx="1"/>
          </p:nvPr>
        </p:nvSpPr>
        <p:spPr/>
        <p:txBody>
          <a:bodyPr lIns="97410" tIns="48705" rIns="97410" bIns="48705"/>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err="1" smtClean="0"/>
              <a:t>If</a:t>
            </a:r>
            <a:r>
              <a:rPr lang="nl-NL" altLang="nl-NL" dirty="0" smtClean="0"/>
              <a:t> </a:t>
            </a:r>
            <a:r>
              <a:rPr lang="nl-NL" altLang="nl-NL" dirty="0" err="1" smtClean="0"/>
              <a:t>there</a:t>
            </a:r>
            <a:r>
              <a:rPr lang="nl-NL" altLang="nl-NL" dirty="0" smtClean="0"/>
              <a:t> are multiple </a:t>
            </a:r>
            <a:r>
              <a:rPr lang="nl-NL" altLang="nl-NL" dirty="0" err="1" smtClean="0"/>
              <a:t>local</a:t>
            </a:r>
            <a:r>
              <a:rPr lang="nl-NL" altLang="nl-NL" dirty="0" smtClean="0"/>
              <a:t> minima …</a:t>
            </a:r>
            <a:endParaRPr lang="en-GB" altLang="nl-NL" dirty="0" smtClean="0"/>
          </a:p>
          <a:p>
            <a:endParaRPr lang="nl-NL" altLang="nl-NL" noProof="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3412F84-1834-464F-9B11-0AAF9FB1400C}" type="slidenum">
              <a:rPr lang="nl-NL" altLang="nl-NL"/>
              <a:pPr/>
              <a:t>8</a:t>
            </a:fld>
            <a:endParaRPr lang="nl-NL" altLang="nl-NL"/>
          </a:p>
        </p:txBody>
      </p:sp>
      <p:sp>
        <p:nvSpPr>
          <p:cNvPr id="534530"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C7AA4A9F-E694-4B17-A20F-7507B8E5C0FC}" type="slidenum">
              <a:rPr altLang="nl-NL" sz="1400" noProof="1">
                <a:latin typeface="Arial" charset="0"/>
              </a:rPr>
              <a:pPr algn="r" eaLnBrk="0" hangingPunct="0"/>
              <a:t>8</a:t>
            </a:fld>
            <a:endParaRPr lang="nl-NL" altLang="nl-NL" sz="1400" noProof="1">
              <a:latin typeface="Arial" charset="0"/>
            </a:endParaRPr>
          </a:p>
        </p:txBody>
      </p:sp>
      <p:sp>
        <p:nvSpPr>
          <p:cNvPr id="534531" name="Rectangle 2"/>
          <p:cNvSpPr>
            <a:spLocks noGrp="1" noRot="1" noChangeAspect="1" noChangeArrowheads="1" noTextEdit="1"/>
          </p:cNvSpPr>
          <p:nvPr>
            <p:ph type="sldImg"/>
          </p:nvPr>
        </p:nvSpPr>
        <p:spPr>
          <a:ln/>
        </p:spPr>
      </p:sp>
      <p:sp>
        <p:nvSpPr>
          <p:cNvPr id="534532"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88103AD-3F51-4481-8AC7-1E414F1D3200}" type="slidenum">
              <a:rPr lang="nl-NL" altLang="nl-NL"/>
              <a:pPr/>
              <a:t>62</a:t>
            </a:fld>
            <a:endParaRPr lang="nl-NL" altLang="nl-NL"/>
          </a:p>
        </p:txBody>
      </p:sp>
      <p:sp>
        <p:nvSpPr>
          <p:cNvPr id="663554"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FEFAC2B7-8336-45E6-9FAE-7A5EF392BB42}" type="slidenum">
              <a:rPr altLang="nl-NL" sz="1400" noProof="1">
                <a:latin typeface="Arial" charset="0"/>
              </a:rPr>
              <a:pPr algn="r" eaLnBrk="0" hangingPunct="0"/>
              <a:t>62</a:t>
            </a:fld>
            <a:endParaRPr lang="nl-NL" altLang="nl-NL" sz="1400" noProof="1">
              <a:latin typeface="Arial" charset="0"/>
            </a:endParaRPr>
          </a:p>
        </p:txBody>
      </p:sp>
      <p:sp>
        <p:nvSpPr>
          <p:cNvPr id="663555" name="Rectangle 2"/>
          <p:cNvSpPr>
            <a:spLocks noGrp="1" noRot="1" noChangeAspect="1" noChangeArrowheads="1" noTextEdit="1"/>
          </p:cNvSpPr>
          <p:nvPr>
            <p:ph type="sldImg"/>
          </p:nvPr>
        </p:nvSpPr>
        <p:spPr>
          <a:ln/>
        </p:spPr>
      </p:sp>
      <p:sp>
        <p:nvSpPr>
          <p:cNvPr id="663556" name="Rectangle 3"/>
          <p:cNvSpPr>
            <a:spLocks noGrp="1" noChangeArrowheads="1"/>
          </p:cNvSpPr>
          <p:nvPr>
            <p:ph type="body" idx="1"/>
          </p:nvPr>
        </p:nvSpPr>
        <p:spPr/>
        <p:txBody>
          <a:bodyPr lIns="97410" tIns="48705" rIns="97410" bIns="48705"/>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smtClean="0"/>
              <a:t>Q; </a:t>
            </a:r>
            <a:r>
              <a:rPr lang="nl-NL" altLang="nl-NL" dirty="0" err="1" smtClean="0"/>
              <a:t>why</a:t>
            </a:r>
            <a:r>
              <a:rPr lang="nl-NL" altLang="nl-NL" dirty="0" smtClean="0"/>
              <a:t> is </a:t>
            </a:r>
            <a:r>
              <a:rPr lang="nl-NL" altLang="nl-NL" dirty="0" err="1" smtClean="0"/>
              <a:t>this</a:t>
            </a:r>
            <a:r>
              <a:rPr lang="nl-NL" altLang="nl-NL" dirty="0" smtClean="0"/>
              <a:t> a </a:t>
            </a:r>
            <a:r>
              <a:rPr lang="nl-NL" altLang="nl-NL" dirty="0" err="1" smtClean="0"/>
              <a:t>local</a:t>
            </a:r>
            <a:r>
              <a:rPr lang="nl-NL" altLang="nl-NL" dirty="0" smtClean="0"/>
              <a:t> minimum?</a:t>
            </a:r>
            <a:endParaRPr lang="en-GB" altLang="nl-NL" dirty="0" smtClean="0"/>
          </a:p>
          <a:p>
            <a:endParaRPr lang="nl-NL" altLang="nl-NL" noProof="1"/>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D9E604F-63FA-4238-9D84-D6E18F6EB054}" type="slidenum">
              <a:rPr lang="nl-NL" altLang="nl-NL"/>
              <a:pPr/>
              <a:t>63</a:t>
            </a:fld>
            <a:endParaRPr lang="nl-NL" altLang="nl-NL"/>
          </a:p>
        </p:txBody>
      </p:sp>
      <p:sp>
        <p:nvSpPr>
          <p:cNvPr id="665602"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4DDFB9D7-05EE-46D1-B847-1EEA356915F9}" type="slidenum">
              <a:rPr altLang="nl-NL" sz="1400" noProof="1">
                <a:latin typeface="Arial" charset="0"/>
              </a:rPr>
              <a:pPr algn="r" eaLnBrk="0" hangingPunct="0"/>
              <a:t>63</a:t>
            </a:fld>
            <a:endParaRPr lang="nl-NL" altLang="nl-NL" sz="1400" noProof="1">
              <a:latin typeface="Arial" charset="0"/>
            </a:endParaRPr>
          </a:p>
        </p:txBody>
      </p:sp>
      <p:sp>
        <p:nvSpPr>
          <p:cNvPr id="665603" name="Rectangle 2"/>
          <p:cNvSpPr>
            <a:spLocks noGrp="1" noRot="1" noChangeAspect="1" noChangeArrowheads="1" noTextEdit="1"/>
          </p:cNvSpPr>
          <p:nvPr>
            <p:ph type="sldImg"/>
          </p:nvPr>
        </p:nvSpPr>
        <p:spPr>
          <a:ln/>
        </p:spPr>
      </p:sp>
      <p:sp>
        <p:nvSpPr>
          <p:cNvPr id="665604" name="Rectangle 3"/>
          <p:cNvSpPr>
            <a:spLocks noGrp="1" noChangeArrowheads="1"/>
          </p:cNvSpPr>
          <p:nvPr>
            <p:ph type="body" idx="1"/>
          </p:nvPr>
        </p:nvSpPr>
        <p:spPr/>
        <p:txBody>
          <a:bodyPr lIns="97410" tIns="48705" rIns="97410" bIns="48705"/>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smtClean="0"/>
              <a:t>m</a:t>
            </a:r>
            <a:r>
              <a:rPr lang="nl-NL" altLang="nl-NL" baseline="-25000" dirty="0" smtClean="0"/>
              <a:t>3</a:t>
            </a:r>
            <a:r>
              <a:rPr lang="nl-NL" altLang="nl-NL" dirty="0" smtClean="0"/>
              <a:t> </a:t>
            </a:r>
            <a:r>
              <a:rPr lang="nl-NL" altLang="nl-NL" dirty="0" err="1" smtClean="0"/>
              <a:t>will</a:t>
            </a:r>
            <a:r>
              <a:rPr lang="nl-NL" altLang="nl-NL" dirty="0" smtClean="0"/>
              <a:t> </a:t>
            </a:r>
            <a:r>
              <a:rPr lang="nl-NL" altLang="nl-NL" dirty="0" err="1" smtClean="0"/>
              <a:t>loose</a:t>
            </a:r>
            <a:r>
              <a:rPr lang="nl-NL" altLang="nl-NL" dirty="0" smtClean="0"/>
              <a:t> </a:t>
            </a:r>
            <a:r>
              <a:rPr lang="nl-NL" altLang="nl-NL" dirty="0" err="1" smtClean="0"/>
              <a:t>all</a:t>
            </a:r>
            <a:r>
              <a:rPr lang="nl-NL" altLang="nl-NL" dirty="0" smtClean="0"/>
              <a:t> samples. The ‘</a:t>
            </a:r>
            <a:r>
              <a:rPr lang="nl-NL" altLang="nl-NL" dirty="0" err="1" smtClean="0"/>
              <a:t>alternatively</a:t>
            </a:r>
            <a:r>
              <a:rPr lang="nl-NL" altLang="nl-NL" dirty="0" smtClean="0"/>
              <a:t>’ </a:t>
            </a:r>
            <a:r>
              <a:rPr lang="nl-NL" altLang="nl-NL" dirty="0" err="1" smtClean="0"/>
              <a:t>bullet</a:t>
            </a:r>
            <a:r>
              <a:rPr lang="nl-NL" altLang="nl-NL" dirty="0" smtClean="0"/>
              <a:t> point is </a:t>
            </a:r>
            <a:r>
              <a:rPr lang="nl-NL" altLang="nl-NL" dirty="0" err="1" smtClean="0"/>
              <a:t>not</a:t>
            </a:r>
            <a:r>
              <a:rPr lang="nl-NL" altLang="nl-NL" dirty="0" smtClean="0"/>
              <a:t> </a:t>
            </a:r>
            <a:r>
              <a:rPr lang="nl-NL" altLang="nl-NL" dirty="0" err="1" smtClean="0"/>
              <a:t>very</a:t>
            </a:r>
            <a:r>
              <a:rPr lang="nl-NL" altLang="nl-NL" dirty="0" smtClean="0"/>
              <a:t> relevant.</a:t>
            </a:r>
            <a:endParaRPr lang="en-GB" altLang="nl-NL" dirty="0" smtClean="0"/>
          </a:p>
          <a:p>
            <a:endParaRPr lang="nl-NL" altLang="nl-NL" noProof="1"/>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3B6ED49-8CD2-4B63-8664-B8C9739CD861}" type="slidenum">
              <a:rPr lang="nl-NL" altLang="nl-NL"/>
              <a:pPr/>
              <a:t>64</a:t>
            </a:fld>
            <a:endParaRPr lang="nl-NL" altLang="nl-NL"/>
          </a:p>
        </p:txBody>
      </p:sp>
      <p:sp>
        <p:nvSpPr>
          <p:cNvPr id="667650"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7C1F729A-C384-41DF-BAED-ACF3D779B077}" type="slidenum">
              <a:rPr altLang="nl-NL" sz="1400" noProof="1">
                <a:latin typeface="Arial" charset="0"/>
              </a:rPr>
              <a:pPr algn="r" eaLnBrk="0" hangingPunct="0"/>
              <a:t>64</a:t>
            </a:fld>
            <a:endParaRPr lang="nl-NL" altLang="nl-NL" sz="1400" noProof="1">
              <a:latin typeface="Arial" charset="0"/>
            </a:endParaRPr>
          </a:p>
        </p:txBody>
      </p:sp>
      <p:sp>
        <p:nvSpPr>
          <p:cNvPr id="667651" name="Rectangle 2"/>
          <p:cNvSpPr>
            <a:spLocks noGrp="1" noRot="1" noChangeAspect="1" noChangeArrowheads="1" noTextEdit="1"/>
          </p:cNvSpPr>
          <p:nvPr>
            <p:ph type="sldImg"/>
          </p:nvPr>
        </p:nvSpPr>
        <p:spPr>
          <a:ln/>
        </p:spPr>
      </p:sp>
      <p:sp>
        <p:nvSpPr>
          <p:cNvPr id="667652"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A247B92-EDB8-4384-914A-2E196F8B5794}" type="slidenum">
              <a:rPr lang="nl-NL" altLang="nl-NL"/>
              <a:pPr/>
              <a:t>65</a:t>
            </a:fld>
            <a:endParaRPr lang="nl-NL" altLang="nl-NL"/>
          </a:p>
        </p:txBody>
      </p:sp>
      <p:sp>
        <p:nvSpPr>
          <p:cNvPr id="669698"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8BEF25F9-EC9E-4586-98C4-7ADCB77083D3}" type="slidenum">
              <a:rPr altLang="nl-NL" sz="1400" noProof="1">
                <a:latin typeface="Arial" charset="0"/>
              </a:rPr>
              <a:pPr algn="r" eaLnBrk="0" hangingPunct="0"/>
              <a:t>65</a:t>
            </a:fld>
            <a:endParaRPr lang="nl-NL" altLang="nl-NL" sz="1400" noProof="1">
              <a:latin typeface="Arial" charset="0"/>
            </a:endParaRPr>
          </a:p>
        </p:txBody>
      </p:sp>
      <p:sp>
        <p:nvSpPr>
          <p:cNvPr id="669699" name="Rectangle 2"/>
          <p:cNvSpPr>
            <a:spLocks noGrp="1" noRot="1" noChangeAspect="1" noChangeArrowheads="1" noTextEdit="1"/>
          </p:cNvSpPr>
          <p:nvPr>
            <p:ph type="sldImg"/>
          </p:nvPr>
        </p:nvSpPr>
        <p:spPr>
          <a:ln/>
        </p:spPr>
      </p:sp>
      <p:sp>
        <p:nvSpPr>
          <p:cNvPr id="669700"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E26BA28-E482-41CE-9537-C77BC1E31D0C}" type="slidenum">
              <a:rPr lang="nl-NL" altLang="nl-NL"/>
              <a:pPr/>
              <a:t>66</a:t>
            </a:fld>
            <a:endParaRPr lang="nl-NL" altLang="nl-NL"/>
          </a:p>
        </p:txBody>
      </p:sp>
      <p:sp>
        <p:nvSpPr>
          <p:cNvPr id="671746"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92003348-31AE-4DCA-A3ED-71816FEFDDA1}" type="slidenum">
              <a:rPr altLang="nl-NL" sz="1400" noProof="1">
                <a:latin typeface="Arial" charset="0"/>
              </a:rPr>
              <a:pPr algn="r" eaLnBrk="0" hangingPunct="0"/>
              <a:t>66</a:t>
            </a:fld>
            <a:endParaRPr lang="nl-NL" altLang="nl-NL" sz="1400" noProof="1">
              <a:latin typeface="Arial" charset="0"/>
            </a:endParaRPr>
          </a:p>
        </p:txBody>
      </p:sp>
      <p:sp>
        <p:nvSpPr>
          <p:cNvPr id="671747" name="Rectangle 2"/>
          <p:cNvSpPr>
            <a:spLocks noGrp="1" noRot="1" noChangeAspect="1" noChangeArrowheads="1" noTextEdit="1"/>
          </p:cNvSpPr>
          <p:nvPr>
            <p:ph type="sldImg"/>
          </p:nvPr>
        </p:nvSpPr>
        <p:spPr>
          <a:ln/>
        </p:spPr>
      </p:sp>
      <p:sp>
        <p:nvSpPr>
          <p:cNvPr id="671748"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5BC3A0B-4361-4304-B7CE-E83D0CEEB587}" type="slidenum">
              <a:rPr lang="nl-NL" altLang="nl-NL"/>
              <a:pPr/>
              <a:t>67</a:t>
            </a:fld>
            <a:endParaRPr lang="nl-NL" altLang="nl-NL"/>
          </a:p>
        </p:txBody>
      </p:sp>
      <p:sp>
        <p:nvSpPr>
          <p:cNvPr id="673794"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C4D7B2B9-3E29-49F9-928E-BAD56F84FF84}" type="slidenum">
              <a:rPr altLang="nl-NL" sz="1400" noProof="1">
                <a:latin typeface="Arial" charset="0"/>
              </a:rPr>
              <a:pPr algn="r" eaLnBrk="0" hangingPunct="0"/>
              <a:t>67</a:t>
            </a:fld>
            <a:endParaRPr lang="nl-NL" altLang="nl-NL" sz="1400" noProof="1">
              <a:latin typeface="Arial" charset="0"/>
            </a:endParaRPr>
          </a:p>
        </p:txBody>
      </p:sp>
      <p:sp>
        <p:nvSpPr>
          <p:cNvPr id="673795" name="Rectangle 2"/>
          <p:cNvSpPr>
            <a:spLocks noGrp="1" noRot="1" noChangeAspect="1" noChangeArrowheads="1" noTextEdit="1"/>
          </p:cNvSpPr>
          <p:nvPr>
            <p:ph type="sldImg"/>
          </p:nvPr>
        </p:nvSpPr>
        <p:spPr>
          <a:ln/>
        </p:spPr>
      </p:sp>
      <p:sp>
        <p:nvSpPr>
          <p:cNvPr id="673796"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AC3F12-BE64-46DC-9F54-38BC9F7C6211}" type="slidenum">
              <a:rPr lang="nl-NL" altLang="nl-NL"/>
              <a:pPr/>
              <a:t>68</a:t>
            </a:fld>
            <a:endParaRPr lang="nl-NL" altLang="nl-NL"/>
          </a:p>
        </p:txBody>
      </p:sp>
      <p:sp>
        <p:nvSpPr>
          <p:cNvPr id="706562"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A56C6553-B778-4EAA-9C71-218DB7EAAF52}" type="slidenum">
              <a:rPr altLang="nl-NL" sz="1400" noProof="1">
                <a:latin typeface="Arial" charset="0"/>
              </a:rPr>
              <a:pPr algn="r" eaLnBrk="0" hangingPunct="0"/>
              <a:t>68</a:t>
            </a:fld>
            <a:endParaRPr lang="nl-NL" altLang="nl-NL" sz="1400" noProof="1">
              <a:latin typeface="Arial" charset="0"/>
            </a:endParaRPr>
          </a:p>
        </p:txBody>
      </p:sp>
      <p:sp>
        <p:nvSpPr>
          <p:cNvPr id="706563" name="Rectangle 2"/>
          <p:cNvSpPr>
            <a:spLocks noGrp="1" noRot="1" noChangeAspect="1" noChangeArrowheads="1" noTextEdit="1"/>
          </p:cNvSpPr>
          <p:nvPr>
            <p:ph type="sldImg"/>
          </p:nvPr>
        </p:nvSpPr>
        <p:spPr>
          <a:ln/>
        </p:spPr>
      </p:sp>
      <p:sp>
        <p:nvSpPr>
          <p:cNvPr id="706564"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8231903-3D09-443C-9249-3ECC7C453C81}" type="slidenum">
              <a:rPr lang="nl-NL" altLang="nl-NL"/>
              <a:pPr/>
              <a:t>69</a:t>
            </a:fld>
            <a:endParaRPr lang="nl-NL" altLang="nl-NL"/>
          </a:p>
        </p:txBody>
      </p:sp>
      <p:sp>
        <p:nvSpPr>
          <p:cNvPr id="708610"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364CD78B-5DE6-45CB-A639-5F49CBD2E120}" type="slidenum">
              <a:rPr altLang="nl-NL" sz="1400" noProof="1">
                <a:latin typeface="Arial" charset="0"/>
              </a:rPr>
              <a:pPr algn="r" eaLnBrk="0" hangingPunct="0"/>
              <a:t>69</a:t>
            </a:fld>
            <a:endParaRPr lang="nl-NL" altLang="nl-NL" sz="1400" noProof="1">
              <a:latin typeface="Arial" charset="0"/>
            </a:endParaRPr>
          </a:p>
        </p:txBody>
      </p:sp>
      <p:sp>
        <p:nvSpPr>
          <p:cNvPr id="708611" name="Rectangle 2"/>
          <p:cNvSpPr>
            <a:spLocks noGrp="1" noRot="1" noChangeAspect="1" noChangeArrowheads="1" noTextEdit="1"/>
          </p:cNvSpPr>
          <p:nvPr>
            <p:ph type="sldImg"/>
          </p:nvPr>
        </p:nvSpPr>
        <p:spPr>
          <a:ln/>
        </p:spPr>
      </p:sp>
      <p:sp>
        <p:nvSpPr>
          <p:cNvPr id="708612"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8539F22-B4CD-4D01-BA8F-E6752292A6B0}" type="slidenum">
              <a:rPr lang="nl-NL" altLang="nl-NL"/>
              <a:pPr/>
              <a:t>70</a:t>
            </a:fld>
            <a:endParaRPr lang="nl-NL" altLang="nl-NL"/>
          </a:p>
        </p:txBody>
      </p:sp>
      <p:sp>
        <p:nvSpPr>
          <p:cNvPr id="710658"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0C3F3167-FA8C-498F-A03E-33129156700C}" type="slidenum">
              <a:rPr altLang="nl-NL" sz="1400" noProof="1">
                <a:latin typeface="Arial" charset="0"/>
              </a:rPr>
              <a:pPr algn="r" eaLnBrk="0" hangingPunct="0"/>
              <a:t>70</a:t>
            </a:fld>
            <a:endParaRPr lang="nl-NL" altLang="nl-NL" sz="1400" noProof="1">
              <a:latin typeface="Arial" charset="0"/>
            </a:endParaRPr>
          </a:p>
        </p:txBody>
      </p:sp>
      <p:sp>
        <p:nvSpPr>
          <p:cNvPr id="710659" name="Rectangle 2"/>
          <p:cNvSpPr>
            <a:spLocks noGrp="1" noRot="1" noChangeAspect="1" noChangeArrowheads="1" noTextEdit="1"/>
          </p:cNvSpPr>
          <p:nvPr>
            <p:ph type="sldImg"/>
          </p:nvPr>
        </p:nvSpPr>
        <p:spPr>
          <a:ln/>
        </p:spPr>
      </p:sp>
      <p:sp>
        <p:nvSpPr>
          <p:cNvPr id="710660"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05A8D68-E295-4F8D-9325-3531BA29A716}" type="slidenum">
              <a:rPr lang="nl-NL" altLang="nl-NL"/>
              <a:pPr/>
              <a:t>71</a:t>
            </a:fld>
            <a:endParaRPr lang="nl-NL" altLang="nl-NL"/>
          </a:p>
        </p:txBody>
      </p:sp>
      <p:sp>
        <p:nvSpPr>
          <p:cNvPr id="712706"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3C746EFE-2244-40DD-99A5-98ED03E2BB36}" type="slidenum">
              <a:rPr altLang="nl-NL" sz="1400" noProof="1">
                <a:latin typeface="Arial" charset="0"/>
              </a:rPr>
              <a:pPr algn="r" eaLnBrk="0" hangingPunct="0"/>
              <a:t>71</a:t>
            </a:fld>
            <a:endParaRPr lang="nl-NL" altLang="nl-NL" sz="1400" noProof="1">
              <a:latin typeface="Arial" charset="0"/>
            </a:endParaRPr>
          </a:p>
        </p:txBody>
      </p:sp>
      <p:sp>
        <p:nvSpPr>
          <p:cNvPr id="712707" name="Rectangle 2"/>
          <p:cNvSpPr>
            <a:spLocks noGrp="1" noRot="1" noChangeAspect="1" noChangeArrowheads="1" noTextEdit="1"/>
          </p:cNvSpPr>
          <p:nvPr>
            <p:ph type="sldImg"/>
          </p:nvPr>
        </p:nvSpPr>
        <p:spPr>
          <a:ln/>
        </p:spPr>
      </p:sp>
      <p:sp>
        <p:nvSpPr>
          <p:cNvPr id="712708"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CCC4E90-96BE-43ED-A573-0B81046E3354}" type="slidenum">
              <a:rPr lang="nl-NL" altLang="nl-NL"/>
              <a:pPr/>
              <a:t>9</a:t>
            </a:fld>
            <a:endParaRPr lang="nl-NL" altLang="nl-NL"/>
          </a:p>
        </p:txBody>
      </p:sp>
      <p:sp>
        <p:nvSpPr>
          <p:cNvPr id="536578"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42A67AB9-8818-46C6-9A5B-9ECA63C09FE9}" type="slidenum">
              <a:rPr altLang="nl-NL" sz="1400" noProof="1">
                <a:latin typeface="Arial" charset="0"/>
              </a:rPr>
              <a:pPr algn="r" eaLnBrk="0" hangingPunct="0"/>
              <a:t>9</a:t>
            </a:fld>
            <a:endParaRPr lang="nl-NL" altLang="nl-NL" sz="1400" noProof="1">
              <a:latin typeface="Arial" charset="0"/>
            </a:endParaRPr>
          </a:p>
        </p:txBody>
      </p:sp>
      <p:sp>
        <p:nvSpPr>
          <p:cNvPr id="536579" name="Rectangle 2"/>
          <p:cNvSpPr>
            <a:spLocks noGrp="1" noRot="1" noChangeAspect="1" noChangeArrowheads="1" noTextEdit="1"/>
          </p:cNvSpPr>
          <p:nvPr>
            <p:ph type="sldImg"/>
          </p:nvPr>
        </p:nvSpPr>
        <p:spPr>
          <a:ln/>
        </p:spPr>
      </p:sp>
      <p:sp>
        <p:nvSpPr>
          <p:cNvPr id="536580"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A74EECE-8A39-4358-958A-CCA12C09FFA6}" type="slidenum">
              <a:rPr lang="nl-NL" altLang="nl-NL"/>
              <a:pPr/>
              <a:t>72</a:t>
            </a:fld>
            <a:endParaRPr lang="nl-NL" altLang="nl-NL"/>
          </a:p>
        </p:txBody>
      </p:sp>
      <p:sp>
        <p:nvSpPr>
          <p:cNvPr id="714754"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0F460D93-9E65-4E00-8BBC-E8F73A3F065F}" type="slidenum">
              <a:rPr altLang="nl-NL" sz="1400" noProof="1">
                <a:latin typeface="Arial" charset="0"/>
              </a:rPr>
              <a:pPr algn="r" eaLnBrk="0" hangingPunct="0"/>
              <a:t>72</a:t>
            </a:fld>
            <a:endParaRPr lang="nl-NL" altLang="nl-NL" sz="1400" noProof="1">
              <a:latin typeface="Arial" charset="0"/>
            </a:endParaRPr>
          </a:p>
        </p:txBody>
      </p:sp>
      <p:sp>
        <p:nvSpPr>
          <p:cNvPr id="714755" name="Rectangle 2"/>
          <p:cNvSpPr>
            <a:spLocks noGrp="1" noRot="1" noChangeAspect="1" noChangeArrowheads="1" noTextEdit="1"/>
          </p:cNvSpPr>
          <p:nvPr>
            <p:ph type="sldImg"/>
          </p:nvPr>
        </p:nvSpPr>
        <p:spPr>
          <a:ln/>
        </p:spPr>
      </p:sp>
      <p:sp>
        <p:nvSpPr>
          <p:cNvPr id="714756"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85A65FB-B4CB-437D-B915-EECE1E45564B}" type="slidenum">
              <a:rPr lang="nl-NL" altLang="nl-NL"/>
              <a:pPr/>
              <a:t>73</a:t>
            </a:fld>
            <a:endParaRPr lang="nl-NL" altLang="nl-NL"/>
          </a:p>
        </p:txBody>
      </p:sp>
      <p:sp>
        <p:nvSpPr>
          <p:cNvPr id="716802"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7A3CAD64-EC63-4533-843C-AEA0048E9F9F}" type="slidenum">
              <a:rPr altLang="nl-NL" sz="1400" noProof="1">
                <a:latin typeface="Arial" charset="0"/>
              </a:rPr>
              <a:pPr algn="r" eaLnBrk="0" hangingPunct="0"/>
              <a:t>73</a:t>
            </a:fld>
            <a:endParaRPr lang="nl-NL" altLang="nl-NL" sz="1400" noProof="1">
              <a:latin typeface="Arial" charset="0"/>
            </a:endParaRPr>
          </a:p>
        </p:txBody>
      </p:sp>
      <p:sp>
        <p:nvSpPr>
          <p:cNvPr id="716803" name="Rectangle 2"/>
          <p:cNvSpPr>
            <a:spLocks noGrp="1" noRot="1" noChangeAspect="1" noChangeArrowheads="1" noTextEdit="1"/>
          </p:cNvSpPr>
          <p:nvPr>
            <p:ph type="sldImg"/>
          </p:nvPr>
        </p:nvSpPr>
        <p:spPr>
          <a:ln/>
        </p:spPr>
      </p:sp>
      <p:sp>
        <p:nvSpPr>
          <p:cNvPr id="716804" name="Rectangle 3"/>
          <p:cNvSpPr>
            <a:spLocks noGrp="1" noChangeArrowheads="1"/>
          </p:cNvSpPr>
          <p:nvPr>
            <p:ph type="body" idx="1"/>
          </p:nvPr>
        </p:nvSpPr>
        <p:spPr/>
        <p:txBody>
          <a:bodyPr lIns="97410" tIns="48705" rIns="97410" bIns="48705"/>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smtClean="0"/>
              <a:t>Last </a:t>
            </a:r>
            <a:r>
              <a:rPr lang="nl-NL" altLang="nl-NL" dirty="0" err="1" smtClean="0"/>
              <a:t>bullet</a:t>
            </a:r>
            <a:r>
              <a:rPr lang="nl-NL" altLang="nl-NL" dirty="0" smtClean="0"/>
              <a:t> point:</a:t>
            </a:r>
            <a:r>
              <a:rPr lang="nl-NL" altLang="nl-NL" baseline="0" dirty="0" smtClean="0"/>
              <a:t> of course </a:t>
            </a:r>
            <a:r>
              <a:rPr lang="nl-NL" altLang="nl-NL" baseline="0" dirty="0" err="1" smtClean="0"/>
              <a:t>this</a:t>
            </a:r>
            <a:r>
              <a:rPr lang="nl-NL" altLang="nl-NL" baseline="0" dirty="0" smtClean="0"/>
              <a:t> </a:t>
            </a:r>
            <a:r>
              <a:rPr lang="nl-NL" altLang="nl-NL" baseline="0" dirty="0" err="1" smtClean="0"/>
              <a:t>depends</a:t>
            </a:r>
            <a:r>
              <a:rPr lang="nl-NL" altLang="nl-NL" baseline="0" dirty="0" smtClean="0"/>
              <a:t> on </a:t>
            </a:r>
            <a:r>
              <a:rPr lang="nl-NL" altLang="nl-NL" baseline="0" dirty="0" err="1" smtClean="0"/>
              <a:t>whether</a:t>
            </a:r>
            <a:r>
              <a:rPr lang="nl-NL" altLang="nl-NL" baseline="0" dirty="0" smtClean="0"/>
              <a:t> </a:t>
            </a:r>
            <a:r>
              <a:rPr lang="nl-NL" altLang="nl-NL" baseline="0" dirty="0" err="1" smtClean="0"/>
              <a:t>you</a:t>
            </a:r>
            <a:r>
              <a:rPr lang="nl-NL" altLang="nl-NL" baseline="0" dirty="0" smtClean="0"/>
              <a:t> cluster columns or </a:t>
            </a:r>
            <a:r>
              <a:rPr lang="nl-NL" altLang="nl-NL" baseline="0" dirty="0" err="1" smtClean="0"/>
              <a:t>rows</a:t>
            </a:r>
            <a:endParaRPr lang="en-GB" altLang="nl-NL" dirty="0" smtClean="0"/>
          </a:p>
          <a:p>
            <a:endParaRPr lang="nl-NL" altLang="nl-NL" noProof="1"/>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6BEBEFB-13CE-4EB9-9120-162E34F6EA09}" type="slidenum">
              <a:rPr lang="nl-NL" altLang="nl-NL"/>
              <a:pPr/>
              <a:t>74</a:t>
            </a:fld>
            <a:endParaRPr lang="nl-NL" altLang="nl-NL"/>
          </a:p>
        </p:txBody>
      </p:sp>
      <p:sp>
        <p:nvSpPr>
          <p:cNvPr id="731138"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963BF86A-E2F0-43BD-9D67-A221EFE4EB2A}" type="slidenum">
              <a:rPr altLang="nl-NL" sz="1400" noProof="1">
                <a:latin typeface="Arial" charset="0"/>
              </a:rPr>
              <a:pPr algn="r" eaLnBrk="0" hangingPunct="0"/>
              <a:t>74</a:t>
            </a:fld>
            <a:endParaRPr lang="nl-NL" altLang="nl-NL" sz="1400" noProof="1">
              <a:latin typeface="Arial" charset="0"/>
            </a:endParaRPr>
          </a:p>
        </p:txBody>
      </p:sp>
      <p:sp>
        <p:nvSpPr>
          <p:cNvPr id="731139" name="Rectangle 2"/>
          <p:cNvSpPr>
            <a:spLocks noGrp="1" noRot="1" noChangeAspect="1" noChangeArrowheads="1" noTextEdit="1"/>
          </p:cNvSpPr>
          <p:nvPr>
            <p:ph type="sldImg"/>
          </p:nvPr>
        </p:nvSpPr>
        <p:spPr>
          <a:ln/>
        </p:spPr>
      </p:sp>
      <p:sp>
        <p:nvSpPr>
          <p:cNvPr id="731140"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C383FE-9DF5-4A19-A502-E53D72C35680}" type="slidenum">
              <a:rPr lang="nl-NL" altLang="nl-NL"/>
              <a:pPr/>
              <a:t>75</a:t>
            </a:fld>
            <a:endParaRPr lang="nl-NL" altLang="nl-NL"/>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6EF0A-0361-4600-8FBD-646ADDEDADEA}" type="slidenum">
              <a:rPr lang="nl-NL" altLang="nl-NL"/>
              <a:pPr/>
              <a:t>76</a:t>
            </a:fld>
            <a:endParaRPr lang="nl-NL" altLang="nl-NL"/>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3AD20-1314-4665-ADC8-D58A1AE0E5E7}" type="slidenum">
              <a:rPr lang="nl-NL" altLang="nl-NL"/>
              <a:pPr/>
              <a:t>77</a:t>
            </a:fld>
            <a:endParaRPr lang="nl-NL" altLang="nl-NL"/>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16833-F79F-45D5-B939-03CA6C72CCEF}" type="slidenum">
              <a:rPr lang="nl-NL" altLang="nl-NL"/>
              <a:pPr/>
              <a:t>78</a:t>
            </a:fld>
            <a:endParaRPr lang="nl-NL" altLang="nl-NL"/>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1B1438-3CC4-4791-BEA6-FEC510E7992D}" type="slidenum">
              <a:rPr lang="nl-NL" altLang="nl-NL"/>
              <a:pPr/>
              <a:t>79</a:t>
            </a:fld>
            <a:endParaRPr lang="nl-NL" altLang="nl-NL"/>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B4544-3128-41F3-9C73-98ED8F316285}" type="slidenum">
              <a:rPr lang="nl-NL" altLang="nl-NL"/>
              <a:pPr/>
              <a:t>80</a:t>
            </a:fld>
            <a:endParaRPr lang="nl-NL" altLang="nl-NL"/>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55999C-3C3D-4288-A701-1A49E735620E}" type="slidenum">
              <a:rPr lang="nl-NL" altLang="nl-NL"/>
              <a:pPr/>
              <a:t>81</a:t>
            </a:fld>
            <a:endParaRPr lang="nl-NL" altLang="nl-NL"/>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A08544A-AA90-4C62-87CD-301EAF975463}" type="slidenum">
              <a:rPr lang="nl-NL" altLang="nl-NL"/>
              <a:pPr/>
              <a:t>10</a:t>
            </a:fld>
            <a:endParaRPr lang="nl-NL" altLang="nl-NL"/>
          </a:p>
        </p:txBody>
      </p:sp>
      <p:sp>
        <p:nvSpPr>
          <p:cNvPr id="538626"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F1A57B20-574D-4CD3-B289-9DC87364676E}" type="slidenum">
              <a:rPr altLang="nl-NL" sz="1400" noProof="1">
                <a:latin typeface="Arial" charset="0"/>
              </a:rPr>
              <a:pPr algn="r" eaLnBrk="0" hangingPunct="0"/>
              <a:t>10</a:t>
            </a:fld>
            <a:endParaRPr lang="nl-NL" altLang="nl-NL" sz="1400" noProof="1">
              <a:latin typeface="Arial" charset="0"/>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p:txBody>
          <a:bodyPr lIns="97410" tIns="48705" rIns="97410" bIns="48705"/>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err="1" smtClean="0"/>
              <a:t>Now</a:t>
            </a:r>
            <a:r>
              <a:rPr lang="nl-NL" altLang="nl-NL" dirty="0" smtClean="0"/>
              <a:t> without </a:t>
            </a:r>
            <a:r>
              <a:rPr lang="nl-NL" altLang="nl-NL" dirty="0" err="1" smtClean="0"/>
              <a:t>the</a:t>
            </a:r>
            <a:r>
              <a:rPr lang="nl-NL" altLang="nl-NL" dirty="0" smtClean="0"/>
              <a:t> </a:t>
            </a:r>
            <a:r>
              <a:rPr lang="nl-NL" altLang="nl-NL" dirty="0" err="1" smtClean="0"/>
              <a:t>colours</a:t>
            </a:r>
            <a:r>
              <a:rPr lang="nl-NL" altLang="nl-NL" dirty="0" smtClean="0"/>
              <a:t>.</a:t>
            </a:r>
            <a:endParaRPr lang="en-GB" altLang="nl-NL" dirty="0" smtClean="0"/>
          </a:p>
          <a:p>
            <a:endParaRPr lang="nl-NL" altLang="nl-NL" noProof="1"/>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89C62A-9996-481E-9C57-EB6525197756}" type="slidenum">
              <a:rPr lang="nl-NL" altLang="nl-NL"/>
              <a:pPr/>
              <a:t>82</a:t>
            </a:fld>
            <a:endParaRPr lang="nl-NL" altLang="nl-NL"/>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32D87D-9C8B-42C2-A894-BA6D2069CC53}" type="slidenum">
              <a:rPr lang="nl-NL" altLang="nl-NL"/>
              <a:pPr/>
              <a:t>83</a:t>
            </a:fld>
            <a:endParaRPr lang="nl-NL" altLang="nl-NL"/>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E4E91-AF7E-45EC-884A-7182F28A2885}" type="slidenum">
              <a:rPr lang="nl-NL" altLang="nl-NL"/>
              <a:pPr/>
              <a:t>84</a:t>
            </a:fld>
            <a:endParaRPr lang="nl-NL" altLang="nl-NL"/>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CA1E6-F227-486C-8D9F-D66A44C01C6B}" type="slidenum">
              <a:rPr lang="nl-NL"/>
              <a:pPr/>
              <a:t>85</a:t>
            </a:fld>
            <a:endParaRPr lang="nl-NL"/>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noProof="1"/>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804FFE-A2C6-4CF1-B032-2EC5199548F0}" type="slidenum">
              <a:rPr lang="nl-NL" altLang="nl-NL"/>
              <a:pPr/>
              <a:t>87</a:t>
            </a:fld>
            <a:endParaRPr lang="nl-NL" altLang="nl-NL"/>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r>
              <a:rPr lang="en-US" altLang="nl-NL" dirty="0" smtClean="0"/>
              <a:t>Explain or leave</a:t>
            </a:r>
            <a:r>
              <a:rPr lang="en-US" altLang="nl-NL" baseline="0" dirty="0" smtClean="0"/>
              <a:t> it covariance matrix</a:t>
            </a:r>
            <a:endParaRPr lang="en-US" altLang="nl-NL"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lgn="ctr" defTabSz="922131" eaLnBrk="0" hangingPunct="0">
              <a:spcBef>
                <a:spcPct val="50000"/>
              </a:spcBef>
              <a:defRPr sz="2300">
                <a:solidFill>
                  <a:schemeClr val="tx1"/>
                </a:solidFill>
                <a:latin typeface="Tahoma" pitchFamily="34" charset="0"/>
              </a:defRPr>
            </a:lvl1pPr>
            <a:lvl2pPr marL="749040" indent="-287974" algn="ctr" defTabSz="922131" eaLnBrk="0" hangingPunct="0">
              <a:spcBef>
                <a:spcPct val="50000"/>
              </a:spcBef>
              <a:defRPr sz="2300">
                <a:solidFill>
                  <a:schemeClr val="tx1"/>
                </a:solidFill>
                <a:latin typeface="Tahoma" pitchFamily="34" charset="0"/>
              </a:defRPr>
            </a:lvl2pPr>
            <a:lvl3pPr marL="1151898" indent="-229767" algn="ctr" defTabSz="922131" eaLnBrk="0" hangingPunct="0">
              <a:spcBef>
                <a:spcPct val="50000"/>
              </a:spcBef>
              <a:defRPr sz="2300">
                <a:solidFill>
                  <a:schemeClr val="tx1"/>
                </a:solidFill>
                <a:latin typeface="Tahoma" pitchFamily="34" charset="0"/>
              </a:defRPr>
            </a:lvl3pPr>
            <a:lvl4pPr marL="1612964" indent="-231299" algn="ctr" defTabSz="922131" eaLnBrk="0" hangingPunct="0">
              <a:spcBef>
                <a:spcPct val="50000"/>
              </a:spcBef>
              <a:defRPr sz="2300">
                <a:solidFill>
                  <a:schemeClr val="tx1"/>
                </a:solidFill>
                <a:latin typeface="Tahoma" pitchFamily="34" charset="0"/>
              </a:defRPr>
            </a:lvl4pPr>
            <a:lvl5pPr marL="2074028" indent="-231299" algn="ctr" defTabSz="922131" eaLnBrk="0" hangingPunct="0">
              <a:spcBef>
                <a:spcPct val="50000"/>
              </a:spcBef>
              <a:defRPr sz="2300">
                <a:solidFill>
                  <a:schemeClr val="tx1"/>
                </a:solidFill>
                <a:latin typeface="Tahoma" pitchFamily="34" charset="0"/>
              </a:defRPr>
            </a:lvl5pPr>
            <a:lvl6pPr marL="2515181" indent="-231299" algn="ctr" defTabSz="922131" eaLnBrk="0" fontAlgn="base" hangingPunct="0">
              <a:spcBef>
                <a:spcPct val="50000"/>
              </a:spcBef>
              <a:spcAft>
                <a:spcPct val="0"/>
              </a:spcAft>
              <a:defRPr sz="2300">
                <a:solidFill>
                  <a:schemeClr val="tx1"/>
                </a:solidFill>
                <a:latin typeface="Tahoma" pitchFamily="34" charset="0"/>
              </a:defRPr>
            </a:lvl6pPr>
            <a:lvl7pPr marL="2956333" indent="-231299" algn="ctr" defTabSz="922131" eaLnBrk="0" fontAlgn="base" hangingPunct="0">
              <a:spcBef>
                <a:spcPct val="50000"/>
              </a:spcBef>
              <a:spcAft>
                <a:spcPct val="0"/>
              </a:spcAft>
              <a:defRPr sz="2300">
                <a:solidFill>
                  <a:schemeClr val="tx1"/>
                </a:solidFill>
                <a:latin typeface="Tahoma" pitchFamily="34" charset="0"/>
              </a:defRPr>
            </a:lvl7pPr>
            <a:lvl8pPr marL="3397485" indent="-231299" algn="ctr" defTabSz="922131" eaLnBrk="0" fontAlgn="base" hangingPunct="0">
              <a:spcBef>
                <a:spcPct val="50000"/>
              </a:spcBef>
              <a:spcAft>
                <a:spcPct val="0"/>
              </a:spcAft>
              <a:defRPr sz="2300">
                <a:solidFill>
                  <a:schemeClr val="tx1"/>
                </a:solidFill>
                <a:latin typeface="Tahoma" pitchFamily="34" charset="0"/>
              </a:defRPr>
            </a:lvl8pPr>
            <a:lvl9pPr marL="3838638" indent="-231299" algn="ctr" defTabSz="922131" eaLnBrk="0" fontAlgn="base" hangingPunct="0">
              <a:spcBef>
                <a:spcPct val="50000"/>
              </a:spcBef>
              <a:spcAft>
                <a:spcPct val="0"/>
              </a:spcAft>
              <a:defRPr sz="2300">
                <a:solidFill>
                  <a:schemeClr val="tx1"/>
                </a:solidFill>
                <a:latin typeface="Tahoma" pitchFamily="34" charset="0"/>
              </a:defRPr>
            </a:lvl9pPr>
          </a:lstStyle>
          <a:p>
            <a:pPr algn="r" eaLnBrk="1" hangingPunct="1">
              <a:spcBef>
                <a:spcPct val="0"/>
              </a:spcBef>
            </a:pPr>
            <a:fld id="{5442FDDB-ECDA-4FCE-9D06-9DC55B3C54D8}" type="slidenum">
              <a:rPr lang="nl-NL" altLang="nl-NL" sz="1300"/>
              <a:pPr algn="r" eaLnBrk="1" hangingPunct="1">
                <a:spcBef>
                  <a:spcPct val="0"/>
                </a:spcBef>
              </a:pPr>
              <a:t>88</a:t>
            </a:fld>
            <a:endParaRPr lang="nl-NL" altLang="nl-NL" sz="1300"/>
          </a:p>
        </p:txBody>
      </p:sp>
      <p:sp>
        <p:nvSpPr>
          <p:cNvPr id="60419" name="Rectangle 2"/>
          <p:cNvSpPr>
            <a:spLocks noGrp="1" noRot="1" noChangeAspect="1" noChangeArrowheads="1" noTextEdit="1"/>
          </p:cNvSpPr>
          <p:nvPr>
            <p:ph type="sldImg"/>
          </p:nvPr>
        </p:nvSpPr>
        <p:spPr>
          <a:xfrm>
            <a:off x="917575" y="744538"/>
            <a:ext cx="4960938" cy="3722687"/>
          </a:xfrm>
          <a:ln/>
        </p:spPr>
      </p:sp>
      <p:sp>
        <p:nvSpPr>
          <p:cNvPr id="60420" name="Rectangle 3"/>
          <p:cNvSpPr>
            <a:spLocks noGrp="1" noChangeArrowheads="1"/>
          </p:cNvSpPr>
          <p:nvPr>
            <p:ph type="body" idx="1"/>
          </p:nvPr>
        </p:nvSpPr>
        <p:spPr>
          <a:xfrm>
            <a:off x="679147" y="4716915"/>
            <a:ext cx="5436208" cy="4470439"/>
          </a:xfrm>
        </p:spPr>
        <p:txBody>
          <a:bodyPr/>
          <a:lstStyle/>
          <a:p>
            <a:pPr eaLnBrk="1" hangingPunct="1"/>
            <a:endParaRPr lang="nl-NL" altLang="nl-NL" noProof="1"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lgn="ctr" defTabSz="922131" eaLnBrk="0" hangingPunct="0">
              <a:spcBef>
                <a:spcPct val="50000"/>
              </a:spcBef>
              <a:defRPr sz="2300">
                <a:solidFill>
                  <a:schemeClr val="tx1"/>
                </a:solidFill>
                <a:latin typeface="Tahoma" pitchFamily="34" charset="0"/>
              </a:defRPr>
            </a:lvl1pPr>
            <a:lvl2pPr marL="749040" indent="-287974" algn="ctr" defTabSz="922131" eaLnBrk="0" hangingPunct="0">
              <a:spcBef>
                <a:spcPct val="50000"/>
              </a:spcBef>
              <a:defRPr sz="2300">
                <a:solidFill>
                  <a:schemeClr val="tx1"/>
                </a:solidFill>
                <a:latin typeface="Tahoma" pitchFamily="34" charset="0"/>
              </a:defRPr>
            </a:lvl2pPr>
            <a:lvl3pPr marL="1151898" indent="-229767" algn="ctr" defTabSz="922131" eaLnBrk="0" hangingPunct="0">
              <a:spcBef>
                <a:spcPct val="50000"/>
              </a:spcBef>
              <a:defRPr sz="2300">
                <a:solidFill>
                  <a:schemeClr val="tx1"/>
                </a:solidFill>
                <a:latin typeface="Tahoma" pitchFamily="34" charset="0"/>
              </a:defRPr>
            </a:lvl3pPr>
            <a:lvl4pPr marL="1612964" indent="-231299" algn="ctr" defTabSz="922131" eaLnBrk="0" hangingPunct="0">
              <a:spcBef>
                <a:spcPct val="50000"/>
              </a:spcBef>
              <a:defRPr sz="2300">
                <a:solidFill>
                  <a:schemeClr val="tx1"/>
                </a:solidFill>
                <a:latin typeface="Tahoma" pitchFamily="34" charset="0"/>
              </a:defRPr>
            </a:lvl4pPr>
            <a:lvl5pPr marL="2074028" indent="-231299" algn="ctr" defTabSz="922131" eaLnBrk="0" hangingPunct="0">
              <a:spcBef>
                <a:spcPct val="50000"/>
              </a:spcBef>
              <a:defRPr sz="2300">
                <a:solidFill>
                  <a:schemeClr val="tx1"/>
                </a:solidFill>
                <a:latin typeface="Tahoma" pitchFamily="34" charset="0"/>
              </a:defRPr>
            </a:lvl5pPr>
            <a:lvl6pPr marL="2515181" indent="-231299" algn="ctr" defTabSz="922131" eaLnBrk="0" fontAlgn="base" hangingPunct="0">
              <a:spcBef>
                <a:spcPct val="50000"/>
              </a:spcBef>
              <a:spcAft>
                <a:spcPct val="0"/>
              </a:spcAft>
              <a:defRPr sz="2300">
                <a:solidFill>
                  <a:schemeClr val="tx1"/>
                </a:solidFill>
                <a:latin typeface="Tahoma" pitchFamily="34" charset="0"/>
              </a:defRPr>
            </a:lvl6pPr>
            <a:lvl7pPr marL="2956333" indent="-231299" algn="ctr" defTabSz="922131" eaLnBrk="0" fontAlgn="base" hangingPunct="0">
              <a:spcBef>
                <a:spcPct val="50000"/>
              </a:spcBef>
              <a:spcAft>
                <a:spcPct val="0"/>
              </a:spcAft>
              <a:defRPr sz="2300">
                <a:solidFill>
                  <a:schemeClr val="tx1"/>
                </a:solidFill>
                <a:latin typeface="Tahoma" pitchFamily="34" charset="0"/>
              </a:defRPr>
            </a:lvl7pPr>
            <a:lvl8pPr marL="3397485" indent="-231299" algn="ctr" defTabSz="922131" eaLnBrk="0" fontAlgn="base" hangingPunct="0">
              <a:spcBef>
                <a:spcPct val="50000"/>
              </a:spcBef>
              <a:spcAft>
                <a:spcPct val="0"/>
              </a:spcAft>
              <a:defRPr sz="2300">
                <a:solidFill>
                  <a:schemeClr val="tx1"/>
                </a:solidFill>
                <a:latin typeface="Tahoma" pitchFamily="34" charset="0"/>
              </a:defRPr>
            </a:lvl8pPr>
            <a:lvl9pPr marL="3838638" indent="-231299" algn="ctr" defTabSz="922131" eaLnBrk="0" fontAlgn="base" hangingPunct="0">
              <a:spcBef>
                <a:spcPct val="50000"/>
              </a:spcBef>
              <a:spcAft>
                <a:spcPct val="0"/>
              </a:spcAft>
              <a:defRPr sz="2300">
                <a:solidFill>
                  <a:schemeClr val="tx1"/>
                </a:solidFill>
                <a:latin typeface="Tahoma" pitchFamily="34" charset="0"/>
              </a:defRPr>
            </a:lvl9pPr>
          </a:lstStyle>
          <a:p>
            <a:pPr algn="r" eaLnBrk="1" hangingPunct="1">
              <a:spcBef>
                <a:spcPct val="0"/>
              </a:spcBef>
            </a:pPr>
            <a:fld id="{C05F7331-EC78-4022-9944-09C98DB2945F}" type="slidenum">
              <a:rPr lang="nl-NL" altLang="nl-NL" sz="1300"/>
              <a:pPr algn="r" eaLnBrk="1" hangingPunct="1">
                <a:spcBef>
                  <a:spcPct val="0"/>
                </a:spcBef>
              </a:pPr>
              <a:t>89</a:t>
            </a:fld>
            <a:endParaRPr lang="nl-NL" altLang="nl-NL" sz="1300"/>
          </a:p>
        </p:txBody>
      </p:sp>
      <p:sp>
        <p:nvSpPr>
          <p:cNvPr id="61443" name="Rectangle 2"/>
          <p:cNvSpPr>
            <a:spLocks noGrp="1" noRot="1" noChangeAspect="1" noChangeArrowheads="1" noTextEdit="1"/>
          </p:cNvSpPr>
          <p:nvPr>
            <p:ph type="sldImg"/>
          </p:nvPr>
        </p:nvSpPr>
        <p:spPr>
          <a:xfrm>
            <a:off x="917575" y="744538"/>
            <a:ext cx="4960938" cy="3722687"/>
          </a:xfrm>
          <a:ln/>
        </p:spPr>
      </p:sp>
      <p:sp>
        <p:nvSpPr>
          <p:cNvPr id="61444" name="Rectangle 3"/>
          <p:cNvSpPr>
            <a:spLocks noGrp="1" noChangeArrowheads="1"/>
          </p:cNvSpPr>
          <p:nvPr>
            <p:ph type="body" idx="1"/>
          </p:nvPr>
        </p:nvSpPr>
        <p:spPr>
          <a:xfrm>
            <a:off x="679147" y="4716915"/>
            <a:ext cx="5436208" cy="4470439"/>
          </a:xfrm>
        </p:spPr>
        <p:txBody>
          <a:bodyPr/>
          <a:lstStyle/>
          <a:p>
            <a:pPr eaLnBrk="1" hangingPunct="1"/>
            <a:endParaRPr lang="nl-NL" altLang="nl-NL" noProof="1"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lgn="ctr" defTabSz="922131" eaLnBrk="0" hangingPunct="0">
              <a:spcBef>
                <a:spcPct val="50000"/>
              </a:spcBef>
              <a:defRPr sz="2300">
                <a:solidFill>
                  <a:schemeClr val="tx1"/>
                </a:solidFill>
                <a:latin typeface="Tahoma" pitchFamily="34" charset="0"/>
              </a:defRPr>
            </a:lvl1pPr>
            <a:lvl2pPr marL="749040" indent="-287974" algn="ctr" defTabSz="922131" eaLnBrk="0" hangingPunct="0">
              <a:spcBef>
                <a:spcPct val="50000"/>
              </a:spcBef>
              <a:defRPr sz="2300">
                <a:solidFill>
                  <a:schemeClr val="tx1"/>
                </a:solidFill>
                <a:latin typeface="Tahoma" pitchFamily="34" charset="0"/>
              </a:defRPr>
            </a:lvl2pPr>
            <a:lvl3pPr marL="1151898" indent="-229767" algn="ctr" defTabSz="922131" eaLnBrk="0" hangingPunct="0">
              <a:spcBef>
                <a:spcPct val="50000"/>
              </a:spcBef>
              <a:defRPr sz="2300">
                <a:solidFill>
                  <a:schemeClr val="tx1"/>
                </a:solidFill>
                <a:latin typeface="Tahoma" pitchFamily="34" charset="0"/>
              </a:defRPr>
            </a:lvl3pPr>
            <a:lvl4pPr marL="1612964" indent="-231299" algn="ctr" defTabSz="922131" eaLnBrk="0" hangingPunct="0">
              <a:spcBef>
                <a:spcPct val="50000"/>
              </a:spcBef>
              <a:defRPr sz="2300">
                <a:solidFill>
                  <a:schemeClr val="tx1"/>
                </a:solidFill>
                <a:latin typeface="Tahoma" pitchFamily="34" charset="0"/>
              </a:defRPr>
            </a:lvl4pPr>
            <a:lvl5pPr marL="2074028" indent="-231299" algn="ctr" defTabSz="922131" eaLnBrk="0" hangingPunct="0">
              <a:spcBef>
                <a:spcPct val="50000"/>
              </a:spcBef>
              <a:defRPr sz="2300">
                <a:solidFill>
                  <a:schemeClr val="tx1"/>
                </a:solidFill>
                <a:latin typeface="Tahoma" pitchFamily="34" charset="0"/>
              </a:defRPr>
            </a:lvl5pPr>
            <a:lvl6pPr marL="2515181" indent="-231299" algn="ctr" defTabSz="922131" eaLnBrk="0" fontAlgn="base" hangingPunct="0">
              <a:spcBef>
                <a:spcPct val="50000"/>
              </a:spcBef>
              <a:spcAft>
                <a:spcPct val="0"/>
              </a:spcAft>
              <a:defRPr sz="2300">
                <a:solidFill>
                  <a:schemeClr val="tx1"/>
                </a:solidFill>
                <a:latin typeface="Tahoma" pitchFamily="34" charset="0"/>
              </a:defRPr>
            </a:lvl6pPr>
            <a:lvl7pPr marL="2956333" indent="-231299" algn="ctr" defTabSz="922131" eaLnBrk="0" fontAlgn="base" hangingPunct="0">
              <a:spcBef>
                <a:spcPct val="50000"/>
              </a:spcBef>
              <a:spcAft>
                <a:spcPct val="0"/>
              </a:spcAft>
              <a:defRPr sz="2300">
                <a:solidFill>
                  <a:schemeClr val="tx1"/>
                </a:solidFill>
                <a:latin typeface="Tahoma" pitchFamily="34" charset="0"/>
              </a:defRPr>
            </a:lvl7pPr>
            <a:lvl8pPr marL="3397485" indent="-231299" algn="ctr" defTabSz="922131" eaLnBrk="0" fontAlgn="base" hangingPunct="0">
              <a:spcBef>
                <a:spcPct val="50000"/>
              </a:spcBef>
              <a:spcAft>
                <a:spcPct val="0"/>
              </a:spcAft>
              <a:defRPr sz="2300">
                <a:solidFill>
                  <a:schemeClr val="tx1"/>
                </a:solidFill>
                <a:latin typeface="Tahoma" pitchFamily="34" charset="0"/>
              </a:defRPr>
            </a:lvl8pPr>
            <a:lvl9pPr marL="3838638" indent="-231299" algn="ctr" defTabSz="922131" eaLnBrk="0" fontAlgn="base" hangingPunct="0">
              <a:spcBef>
                <a:spcPct val="50000"/>
              </a:spcBef>
              <a:spcAft>
                <a:spcPct val="0"/>
              </a:spcAft>
              <a:defRPr sz="2300">
                <a:solidFill>
                  <a:schemeClr val="tx1"/>
                </a:solidFill>
                <a:latin typeface="Tahoma" pitchFamily="34" charset="0"/>
              </a:defRPr>
            </a:lvl9pPr>
          </a:lstStyle>
          <a:p>
            <a:pPr algn="r" eaLnBrk="1" hangingPunct="1">
              <a:spcBef>
                <a:spcPct val="0"/>
              </a:spcBef>
            </a:pPr>
            <a:fld id="{E31F14A7-B706-426D-BC67-E7EFA237DFED}" type="slidenum">
              <a:rPr lang="nl-NL" altLang="nl-NL" sz="1300"/>
              <a:pPr algn="r" eaLnBrk="1" hangingPunct="1">
                <a:spcBef>
                  <a:spcPct val="0"/>
                </a:spcBef>
              </a:pPr>
              <a:t>90</a:t>
            </a:fld>
            <a:endParaRPr lang="nl-NL" altLang="nl-NL" sz="1300"/>
          </a:p>
        </p:txBody>
      </p:sp>
      <p:sp>
        <p:nvSpPr>
          <p:cNvPr id="62467" name="Rectangle 2"/>
          <p:cNvSpPr>
            <a:spLocks noGrp="1" noRot="1" noChangeAspect="1" noChangeArrowheads="1" noTextEdit="1"/>
          </p:cNvSpPr>
          <p:nvPr>
            <p:ph type="sldImg"/>
          </p:nvPr>
        </p:nvSpPr>
        <p:spPr>
          <a:xfrm>
            <a:off x="917575" y="744538"/>
            <a:ext cx="4960938" cy="3722687"/>
          </a:xfrm>
          <a:ln/>
        </p:spPr>
      </p:sp>
      <p:sp>
        <p:nvSpPr>
          <p:cNvPr id="62468" name="Rectangle 3"/>
          <p:cNvSpPr>
            <a:spLocks noGrp="1" noChangeArrowheads="1"/>
          </p:cNvSpPr>
          <p:nvPr>
            <p:ph type="body" idx="1"/>
          </p:nvPr>
        </p:nvSpPr>
        <p:spPr>
          <a:xfrm>
            <a:off x="679147" y="4716915"/>
            <a:ext cx="5436208" cy="4470439"/>
          </a:xfrm>
        </p:spPr>
        <p:txBody>
          <a:bodyPr/>
          <a:lstStyle/>
          <a:p>
            <a:pPr eaLnBrk="1" hangingPunct="1"/>
            <a:r>
              <a:rPr lang="nl-NL" altLang="nl-NL" noProof="1" smtClean="0"/>
              <a:t>This</a:t>
            </a:r>
            <a:r>
              <a:rPr lang="nl-NL" altLang="nl-NL" baseline="0" noProof="1" smtClean="0"/>
              <a:t> slide definitely needs some more background …</a:t>
            </a:r>
            <a:endParaRPr lang="nl-NL" altLang="nl-NL" noProof="1"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CB8F60-A2F0-4F19-8703-B743C7F3D5D7}" type="slidenum">
              <a:rPr lang="en-US" altLang="nl-NL" smtClean="0">
                <a:latin typeface="Times New Roman" pitchFamily="18" charset="0"/>
              </a:rPr>
              <a:pPr/>
              <a:t>91</a:t>
            </a:fld>
            <a:endParaRPr lang="en-US" altLang="nl-NL" smtClean="0">
              <a:latin typeface="Times New Roman" pitchFamily="18"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CB8F60-A2F0-4F19-8703-B743C7F3D5D7}" type="slidenum">
              <a:rPr lang="en-US" altLang="nl-NL" smtClean="0">
                <a:latin typeface="Times New Roman" pitchFamily="18" charset="0"/>
              </a:rPr>
              <a:pPr/>
              <a:t>92</a:t>
            </a:fld>
            <a:endParaRPr lang="en-US" altLang="nl-NL" smtClean="0">
              <a:latin typeface="Times New Roman" pitchFamily="18"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B355877-AE83-449D-805D-5E062D48C8A4}" type="slidenum">
              <a:rPr lang="nl-NL" altLang="nl-NL"/>
              <a:pPr/>
              <a:t>11</a:t>
            </a:fld>
            <a:endParaRPr lang="nl-NL" altLang="nl-NL"/>
          </a:p>
        </p:txBody>
      </p:sp>
      <p:sp>
        <p:nvSpPr>
          <p:cNvPr id="542722" name="Rectangle 7"/>
          <p:cNvSpPr txBox="1">
            <a:spLocks noGrp="1" noChangeArrowheads="1"/>
          </p:cNvSpPr>
          <p:nvPr/>
        </p:nvSpPr>
        <p:spPr bwMode="auto">
          <a:xfrm>
            <a:off x="3850015" y="9435370"/>
            <a:ext cx="2944486" cy="4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0" tIns="48705" rIns="97410" bIns="48705" anchor="b"/>
          <a:lstStyle>
            <a:lvl1pPr algn="l" defTabSz="955675">
              <a:spcBef>
                <a:spcPct val="0"/>
              </a:spcBef>
              <a:defRPr sz="2400">
                <a:solidFill>
                  <a:schemeClr val="tx1"/>
                </a:solidFill>
                <a:latin typeface="Times New Roman" pitchFamily="18" charset="0"/>
              </a:defRPr>
            </a:lvl1pPr>
            <a:lvl2pPr marL="776288" indent="-298450" algn="l" defTabSz="955675">
              <a:spcBef>
                <a:spcPct val="0"/>
              </a:spcBef>
              <a:defRPr sz="2400">
                <a:solidFill>
                  <a:schemeClr val="tx1"/>
                </a:solidFill>
                <a:latin typeface="Times New Roman" pitchFamily="18" charset="0"/>
              </a:defRPr>
            </a:lvl2pPr>
            <a:lvl3pPr marL="1193800" indent="-238125" algn="l" defTabSz="955675">
              <a:spcBef>
                <a:spcPct val="0"/>
              </a:spcBef>
              <a:defRPr sz="2400">
                <a:solidFill>
                  <a:schemeClr val="tx1"/>
                </a:solidFill>
                <a:latin typeface="Times New Roman" pitchFamily="18" charset="0"/>
              </a:defRPr>
            </a:lvl3pPr>
            <a:lvl4pPr marL="1671638" indent="-239713" algn="l" defTabSz="955675">
              <a:spcBef>
                <a:spcPct val="0"/>
              </a:spcBef>
              <a:defRPr sz="2400">
                <a:solidFill>
                  <a:schemeClr val="tx1"/>
                </a:solidFill>
                <a:latin typeface="Times New Roman" pitchFamily="18" charset="0"/>
              </a:defRPr>
            </a:lvl4pPr>
            <a:lvl5pPr marL="2149475" indent="-239713" algn="l" defTabSz="955675">
              <a:spcBef>
                <a:spcPct val="0"/>
              </a:spcBef>
              <a:defRPr sz="2400">
                <a:solidFill>
                  <a:schemeClr val="tx1"/>
                </a:solidFill>
                <a:latin typeface="Times New Roman" pitchFamily="18" charset="0"/>
              </a:defRPr>
            </a:lvl5pPr>
            <a:lvl6pPr marL="2606675" indent="-239713" defTabSz="955675" fontAlgn="base">
              <a:spcBef>
                <a:spcPct val="0"/>
              </a:spcBef>
              <a:spcAft>
                <a:spcPct val="0"/>
              </a:spcAft>
              <a:defRPr sz="2400">
                <a:solidFill>
                  <a:schemeClr val="tx1"/>
                </a:solidFill>
                <a:latin typeface="Times New Roman" pitchFamily="18" charset="0"/>
              </a:defRPr>
            </a:lvl6pPr>
            <a:lvl7pPr marL="3063875" indent="-239713" defTabSz="955675" fontAlgn="base">
              <a:spcBef>
                <a:spcPct val="0"/>
              </a:spcBef>
              <a:spcAft>
                <a:spcPct val="0"/>
              </a:spcAft>
              <a:defRPr sz="2400">
                <a:solidFill>
                  <a:schemeClr val="tx1"/>
                </a:solidFill>
                <a:latin typeface="Times New Roman" pitchFamily="18" charset="0"/>
              </a:defRPr>
            </a:lvl7pPr>
            <a:lvl8pPr marL="3521075" indent="-239713" defTabSz="955675" fontAlgn="base">
              <a:spcBef>
                <a:spcPct val="0"/>
              </a:spcBef>
              <a:spcAft>
                <a:spcPct val="0"/>
              </a:spcAft>
              <a:defRPr sz="2400">
                <a:solidFill>
                  <a:schemeClr val="tx1"/>
                </a:solidFill>
                <a:latin typeface="Times New Roman" pitchFamily="18" charset="0"/>
              </a:defRPr>
            </a:lvl8pPr>
            <a:lvl9pPr marL="3978275" indent="-239713" defTabSz="955675" fontAlgn="base">
              <a:spcBef>
                <a:spcPct val="0"/>
              </a:spcBef>
              <a:spcAft>
                <a:spcPct val="0"/>
              </a:spcAft>
              <a:defRPr sz="2400">
                <a:solidFill>
                  <a:schemeClr val="tx1"/>
                </a:solidFill>
                <a:latin typeface="Times New Roman" pitchFamily="18" charset="0"/>
              </a:defRPr>
            </a:lvl9pPr>
          </a:lstStyle>
          <a:p>
            <a:pPr algn="r" eaLnBrk="0" hangingPunct="0"/>
            <a:fld id="{903D1BCE-AB78-4790-85B4-D47E6E8F6D8B}" type="slidenum">
              <a:rPr altLang="nl-NL" sz="1400" noProof="1">
                <a:latin typeface="Arial" charset="0"/>
              </a:rPr>
              <a:pPr algn="r" eaLnBrk="0" hangingPunct="0"/>
              <a:t>11</a:t>
            </a:fld>
            <a:endParaRPr lang="nl-NL" altLang="nl-NL" sz="1400" noProof="1">
              <a:latin typeface="Arial" charset="0"/>
            </a:endParaRPr>
          </a:p>
        </p:txBody>
      </p:sp>
      <p:sp>
        <p:nvSpPr>
          <p:cNvPr id="542723" name="Rectangle 2"/>
          <p:cNvSpPr>
            <a:spLocks noGrp="1" noRot="1" noChangeAspect="1" noChangeArrowheads="1" noTextEdit="1"/>
          </p:cNvSpPr>
          <p:nvPr>
            <p:ph type="sldImg"/>
          </p:nvPr>
        </p:nvSpPr>
        <p:spPr>
          <a:ln/>
        </p:spPr>
      </p:sp>
      <p:sp>
        <p:nvSpPr>
          <p:cNvPr id="542724" name="Rectangle 3"/>
          <p:cNvSpPr>
            <a:spLocks noGrp="1" noChangeArrowheads="1"/>
          </p:cNvSpPr>
          <p:nvPr>
            <p:ph type="body" idx="1"/>
          </p:nvPr>
        </p:nvSpPr>
        <p:spPr/>
        <p:txBody>
          <a:bodyPr lIns="97410" tIns="48705" rIns="97410" bIns="48705"/>
          <a:lstStyle/>
          <a:p>
            <a:endParaRPr lang="nl-NL" altLang="nl-NL" noProof="1"/>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2162A5-AEE8-48CA-AD7B-11A4FA7ADA0B}" type="slidenum">
              <a:rPr lang="en-US" altLang="nl-NL" smtClean="0">
                <a:latin typeface="Times New Roman" pitchFamily="18" charset="0"/>
              </a:rPr>
              <a:pPr/>
              <a:t>93</a:t>
            </a:fld>
            <a:endParaRPr lang="en-US" altLang="nl-NL" smtClean="0">
              <a:latin typeface="Times New Roman" pitchFamily="18"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nl-NL" sz="1200" dirty="0" smtClean="0"/>
              <a:t>Inspecting 100 features:</a:t>
            </a:r>
          </a:p>
          <a:p>
            <a:pPr eaLnBrk="1" hangingPunct="1"/>
            <a:r>
              <a:rPr lang="en-US" altLang="nl-NL" sz="1200" dirty="0" smtClean="0">
                <a:solidFill>
                  <a:schemeClr val="tx2"/>
                </a:solidFill>
              </a:rPr>
              <a:t>3</a:t>
            </a:r>
            <a:r>
              <a:rPr lang="en-US" altLang="nl-NL" sz="1200" dirty="0" smtClean="0"/>
              <a:t> false ones among 60 discovered – </a:t>
            </a:r>
            <a:r>
              <a:rPr lang="en-US" altLang="nl-NL" sz="1200" i="1" dirty="0" smtClean="0"/>
              <a:t>acceptable	</a:t>
            </a:r>
            <a:endParaRPr lang="en-US" altLang="nl-NL" sz="1200" dirty="0" smtClean="0"/>
          </a:p>
          <a:p>
            <a:pPr eaLnBrk="1" hangingPunct="1"/>
            <a:r>
              <a:rPr lang="en-US" altLang="nl-NL" sz="1200" dirty="0" smtClean="0">
                <a:solidFill>
                  <a:schemeClr val="tx2"/>
                </a:solidFill>
              </a:rPr>
              <a:t>3</a:t>
            </a:r>
            <a:r>
              <a:rPr lang="en-US" altLang="nl-NL" sz="1200" dirty="0" smtClean="0"/>
              <a:t> false ones among 4 discovered - </a:t>
            </a:r>
            <a:r>
              <a:rPr lang="en-US" altLang="nl-NL" sz="1200" i="1" dirty="0" smtClean="0">
                <a:solidFill>
                  <a:schemeClr val="tx2"/>
                </a:solidFill>
              </a:rPr>
              <a:t>unacceptable</a:t>
            </a:r>
          </a:p>
          <a:p>
            <a:endParaRPr lang="nl-NL" dirty="0"/>
          </a:p>
        </p:txBody>
      </p:sp>
      <p:sp>
        <p:nvSpPr>
          <p:cNvPr id="4" name="Slide Number Placeholder 3"/>
          <p:cNvSpPr>
            <a:spLocks noGrp="1"/>
          </p:cNvSpPr>
          <p:nvPr>
            <p:ph type="sldNum" sz="quarter" idx="10"/>
          </p:nvPr>
        </p:nvSpPr>
        <p:spPr/>
        <p:txBody>
          <a:bodyPr/>
          <a:lstStyle/>
          <a:p>
            <a:fld id="{5F6804BC-D9CC-43F7-8D02-C4513DB491FC}" type="slidenum">
              <a:rPr lang="en-GB" smtClean="0"/>
              <a:pPr/>
              <a:t>94</a:t>
            </a:fld>
            <a:endParaRPr lang="en-GB"/>
          </a:p>
        </p:txBody>
      </p:sp>
    </p:spTree>
    <p:extLst>
      <p:ext uri="{BB962C8B-B14F-4D97-AF65-F5344CB8AC3E}">
        <p14:creationId xmlns:p14="http://schemas.microsoft.com/office/powerpoint/2010/main" val="31164710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lgn="ctr" defTabSz="922131" eaLnBrk="0" hangingPunct="0">
              <a:spcBef>
                <a:spcPct val="50000"/>
              </a:spcBef>
              <a:defRPr sz="2300">
                <a:solidFill>
                  <a:schemeClr val="tx1"/>
                </a:solidFill>
                <a:latin typeface="Tahoma" pitchFamily="34" charset="0"/>
              </a:defRPr>
            </a:lvl1pPr>
            <a:lvl2pPr marL="749040" indent="-287974" algn="ctr" defTabSz="922131" eaLnBrk="0" hangingPunct="0">
              <a:spcBef>
                <a:spcPct val="50000"/>
              </a:spcBef>
              <a:defRPr sz="2300">
                <a:solidFill>
                  <a:schemeClr val="tx1"/>
                </a:solidFill>
                <a:latin typeface="Tahoma" pitchFamily="34" charset="0"/>
              </a:defRPr>
            </a:lvl2pPr>
            <a:lvl3pPr marL="1151898" indent="-229767" algn="ctr" defTabSz="922131" eaLnBrk="0" hangingPunct="0">
              <a:spcBef>
                <a:spcPct val="50000"/>
              </a:spcBef>
              <a:defRPr sz="2300">
                <a:solidFill>
                  <a:schemeClr val="tx1"/>
                </a:solidFill>
                <a:latin typeface="Tahoma" pitchFamily="34" charset="0"/>
              </a:defRPr>
            </a:lvl3pPr>
            <a:lvl4pPr marL="1612964" indent="-231299" algn="ctr" defTabSz="922131" eaLnBrk="0" hangingPunct="0">
              <a:spcBef>
                <a:spcPct val="50000"/>
              </a:spcBef>
              <a:defRPr sz="2300">
                <a:solidFill>
                  <a:schemeClr val="tx1"/>
                </a:solidFill>
                <a:latin typeface="Tahoma" pitchFamily="34" charset="0"/>
              </a:defRPr>
            </a:lvl4pPr>
            <a:lvl5pPr marL="2074028" indent="-231299" algn="ctr" defTabSz="922131" eaLnBrk="0" hangingPunct="0">
              <a:spcBef>
                <a:spcPct val="50000"/>
              </a:spcBef>
              <a:defRPr sz="2300">
                <a:solidFill>
                  <a:schemeClr val="tx1"/>
                </a:solidFill>
                <a:latin typeface="Tahoma" pitchFamily="34" charset="0"/>
              </a:defRPr>
            </a:lvl5pPr>
            <a:lvl6pPr marL="2515181" indent="-231299" algn="ctr" defTabSz="922131" eaLnBrk="0" fontAlgn="base" hangingPunct="0">
              <a:spcBef>
                <a:spcPct val="50000"/>
              </a:spcBef>
              <a:spcAft>
                <a:spcPct val="0"/>
              </a:spcAft>
              <a:defRPr sz="2300">
                <a:solidFill>
                  <a:schemeClr val="tx1"/>
                </a:solidFill>
                <a:latin typeface="Tahoma" pitchFamily="34" charset="0"/>
              </a:defRPr>
            </a:lvl6pPr>
            <a:lvl7pPr marL="2956333" indent="-231299" algn="ctr" defTabSz="922131" eaLnBrk="0" fontAlgn="base" hangingPunct="0">
              <a:spcBef>
                <a:spcPct val="50000"/>
              </a:spcBef>
              <a:spcAft>
                <a:spcPct val="0"/>
              </a:spcAft>
              <a:defRPr sz="2300">
                <a:solidFill>
                  <a:schemeClr val="tx1"/>
                </a:solidFill>
                <a:latin typeface="Tahoma" pitchFamily="34" charset="0"/>
              </a:defRPr>
            </a:lvl7pPr>
            <a:lvl8pPr marL="3397485" indent="-231299" algn="ctr" defTabSz="922131" eaLnBrk="0" fontAlgn="base" hangingPunct="0">
              <a:spcBef>
                <a:spcPct val="50000"/>
              </a:spcBef>
              <a:spcAft>
                <a:spcPct val="0"/>
              </a:spcAft>
              <a:defRPr sz="2300">
                <a:solidFill>
                  <a:schemeClr val="tx1"/>
                </a:solidFill>
                <a:latin typeface="Tahoma" pitchFamily="34" charset="0"/>
              </a:defRPr>
            </a:lvl8pPr>
            <a:lvl9pPr marL="3838638" indent="-231299" algn="ctr" defTabSz="922131" eaLnBrk="0" fontAlgn="base" hangingPunct="0">
              <a:spcBef>
                <a:spcPct val="50000"/>
              </a:spcBef>
              <a:spcAft>
                <a:spcPct val="0"/>
              </a:spcAft>
              <a:defRPr sz="2300">
                <a:solidFill>
                  <a:schemeClr val="tx1"/>
                </a:solidFill>
                <a:latin typeface="Tahoma" pitchFamily="34" charset="0"/>
              </a:defRPr>
            </a:lvl9pPr>
          </a:lstStyle>
          <a:p>
            <a:pPr algn="r" eaLnBrk="1" hangingPunct="1">
              <a:spcBef>
                <a:spcPct val="0"/>
              </a:spcBef>
            </a:pPr>
            <a:fld id="{A6AB45B8-15F7-4028-9AA1-388836D5636F}" type="slidenum">
              <a:rPr lang="nl-NL" altLang="nl-NL" sz="1300"/>
              <a:pPr algn="r" eaLnBrk="1" hangingPunct="1">
                <a:spcBef>
                  <a:spcPct val="0"/>
                </a:spcBef>
              </a:pPr>
              <a:t>95</a:t>
            </a:fld>
            <a:endParaRPr lang="nl-NL" altLang="nl-NL" sz="13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79147" y="4716914"/>
            <a:ext cx="5436208" cy="4468899"/>
          </a:xfrm>
        </p:spPr>
        <p:txBody>
          <a:bodyPr/>
          <a:lstStyle/>
          <a:p>
            <a:pPr eaLnBrk="1" hangingPunct="1"/>
            <a:endParaRPr lang="nl-NL" altLang="nl-NL" noProof="1"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ctr" defTabSz="922131" eaLnBrk="0" hangingPunct="0">
              <a:spcBef>
                <a:spcPct val="50000"/>
              </a:spcBef>
              <a:defRPr sz="2300">
                <a:solidFill>
                  <a:schemeClr val="tx1"/>
                </a:solidFill>
                <a:latin typeface="Tahoma" pitchFamily="34" charset="0"/>
              </a:defRPr>
            </a:lvl1pPr>
            <a:lvl2pPr marL="749040" indent="-287974" algn="ctr" defTabSz="922131" eaLnBrk="0" hangingPunct="0">
              <a:spcBef>
                <a:spcPct val="50000"/>
              </a:spcBef>
              <a:defRPr sz="2300">
                <a:solidFill>
                  <a:schemeClr val="tx1"/>
                </a:solidFill>
                <a:latin typeface="Tahoma" pitchFamily="34" charset="0"/>
              </a:defRPr>
            </a:lvl2pPr>
            <a:lvl3pPr marL="1151898" indent="-229767" algn="ctr" defTabSz="922131" eaLnBrk="0" hangingPunct="0">
              <a:spcBef>
                <a:spcPct val="50000"/>
              </a:spcBef>
              <a:defRPr sz="2300">
                <a:solidFill>
                  <a:schemeClr val="tx1"/>
                </a:solidFill>
                <a:latin typeface="Tahoma" pitchFamily="34" charset="0"/>
              </a:defRPr>
            </a:lvl3pPr>
            <a:lvl4pPr marL="1612964" indent="-231299" algn="ctr" defTabSz="922131" eaLnBrk="0" hangingPunct="0">
              <a:spcBef>
                <a:spcPct val="50000"/>
              </a:spcBef>
              <a:defRPr sz="2300">
                <a:solidFill>
                  <a:schemeClr val="tx1"/>
                </a:solidFill>
                <a:latin typeface="Tahoma" pitchFamily="34" charset="0"/>
              </a:defRPr>
            </a:lvl4pPr>
            <a:lvl5pPr marL="2074028" indent="-231299" algn="ctr" defTabSz="922131" eaLnBrk="0" hangingPunct="0">
              <a:spcBef>
                <a:spcPct val="50000"/>
              </a:spcBef>
              <a:defRPr sz="2300">
                <a:solidFill>
                  <a:schemeClr val="tx1"/>
                </a:solidFill>
                <a:latin typeface="Tahoma" pitchFamily="34" charset="0"/>
              </a:defRPr>
            </a:lvl5pPr>
            <a:lvl6pPr marL="2515181" indent="-231299" algn="ctr" defTabSz="922131" eaLnBrk="0" fontAlgn="base" hangingPunct="0">
              <a:spcBef>
                <a:spcPct val="50000"/>
              </a:spcBef>
              <a:spcAft>
                <a:spcPct val="0"/>
              </a:spcAft>
              <a:defRPr sz="2300">
                <a:solidFill>
                  <a:schemeClr val="tx1"/>
                </a:solidFill>
                <a:latin typeface="Tahoma" pitchFamily="34" charset="0"/>
              </a:defRPr>
            </a:lvl6pPr>
            <a:lvl7pPr marL="2956333" indent="-231299" algn="ctr" defTabSz="922131" eaLnBrk="0" fontAlgn="base" hangingPunct="0">
              <a:spcBef>
                <a:spcPct val="50000"/>
              </a:spcBef>
              <a:spcAft>
                <a:spcPct val="0"/>
              </a:spcAft>
              <a:defRPr sz="2300">
                <a:solidFill>
                  <a:schemeClr val="tx1"/>
                </a:solidFill>
                <a:latin typeface="Tahoma" pitchFamily="34" charset="0"/>
              </a:defRPr>
            </a:lvl7pPr>
            <a:lvl8pPr marL="3397485" indent="-231299" algn="ctr" defTabSz="922131" eaLnBrk="0" fontAlgn="base" hangingPunct="0">
              <a:spcBef>
                <a:spcPct val="50000"/>
              </a:spcBef>
              <a:spcAft>
                <a:spcPct val="0"/>
              </a:spcAft>
              <a:defRPr sz="2300">
                <a:solidFill>
                  <a:schemeClr val="tx1"/>
                </a:solidFill>
                <a:latin typeface="Tahoma" pitchFamily="34" charset="0"/>
              </a:defRPr>
            </a:lvl8pPr>
            <a:lvl9pPr marL="3838638" indent="-231299" algn="ctr" defTabSz="922131" eaLnBrk="0" fontAlgn="base" hangingPunct="0">
              <a:spcBef>
                <a:spcPct val="50000"/>
              </a:spcBef>
              <a:spcAft>
                <a:spcPct val="0"/>
              </a:spcAft>
              <a:defRPr sz="2300">
                <a:solidFill>
                  <a:schemeClr val="tx1"/>
                </a:solidFill>
                <a:latin typeface="Tahoma" pitchFamily="34" charset="0"/>
              </a:defRPr>
            </a:lvl9pPr>
          </a:lstStyle>
          <a:p>
            <a:pPr algn="r" eaLnBrk="1" hangingPunct="1">
              <a:spcBef>
                <a:spcPct val="0"/>
              </a:spcBef>
            </a:pPr>
            <a:fld id="{2C8A7D04-B293-4925-92B0-21AD6D2E72B0}" type="slidenum">
              <a:rPr lang="nl-NL" altLang="nl-NL" sz="1300"/>
              <a:pPr algn="r" eaLnBrk="1" hangingPunct="1">
                <a:spcBef>
                  <a:spcPct val="0"/>
                </a:spcBef>
              </a:pPr>
              <a:t>96</a:t>
            </a:fld>
            <a:endParaRPr lang="nl-NL" altLang="nl-NL" sz="13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p:txBody>
          <a:bodyPr/>
          <a:lstStyle/>
          <a:p>
            <a:pPr eaLnBrk="1" hangingPunct="1"/>
            <a:endParaRPr lang="nl-NL" altLang="nl-NL" noProof="1"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ctr" defTabSz="922131" eaLnBrk="0" hangingPunct="0">
              <a:spcBef>
                <a:spcPct val="50000"/>
              </a:spcBef>
              <a:defRPr sz="2300">
                <a:solidFill>
                  <a:schemeClr val="tx1"/>
                </a:solidFill>
                <a:latin typeface="Tahoma" pitchFamily="34" charset="0"/>
              </a:defRPr>
            </a:lvl1pPr>
            <a:lvl2pPr marL="749040" indent="-287974" algn="ctr" defTabSz="922131" eaLnBrk="0" hangingPunct="0">
              <a:spcBef>
                <a:spcPct val="50000"/>
              </a:spcBef>
              <a:defRPr sz="2300">
                <a:solidFill>
                  <a:schemeClr val="tx1"/>
                </a:solidFill>
                <a:latin typeface="Tahoma" pitchFamily="34" charset="0"/>
              </a:defRPr>
            </a:lvl2pPr>
            <a:lvl3pPr marL="1151898" indent="-229767" algn="ctr" defTabSz="922131" eaLnBrk="0" hangingPunct="0">
              <a:spcBef>
                <a:spcPct val="50000"/>
              </a:spcBef>
              <a:defRPr sz="2300">
                <a:solidFill>
                  <a:schemeClr val="tx1"/>
                </a:solidFill>
                <a:latin typeface="Tahoma" pitchFamily="34" charset="0"/>
              </a:defRPr>
            </a:lvl3pPr>
            <a:lvl4pPr marL="1612964" indent="-231299" algn="ctr" defTabSz="922131" eaLnBrk="0" hangingPunct="0">
              <a:spcBef>
                <a:spcPct val="50000"/>
              </a:spcBef>
              <a:defRPr sz="2300">
                <a:solidFill>
                  <a:schemeClr val="tx1"/>
                </a:solidFill>
                <a:latin typeface="Tahoma" pitchFamily="34" charset="0"/>
              </a:defRPr>
            </a:lvl4pPr>
            <a:lvl5pPr marL="2074028" indent="-231299" algn="ctr" defTabSz="922131" eaLnBrk="0" hangingPunct="0">
              <a:spcBef>
                <a:spcPct val="50000"/>
              </a:spcBef>
              <a:defRPr sz="2300">
                <a:solidFill>
                  <a:schemeClr val="tx1"/>
                </a:solidFill>
                <a:latin typeface="Tahoma" pitchFamily="34" charset="0"/>
              </a:defRPr>
            </a:lvl5pPr>
            <a:lvl6pPr marL="2515181" indent="-231299" algn="ctr" defTabSz="922131" eaLnBrk="0" fontAlgn="base" hangingPunct="0">
              <a:spcBef>
                <a:spcPct val="50000"/>
              </a:spcBef>
              <a:spcAft>
                <a:spcPct val="0"/>
              </a:spcAft>
              <a:defRPr sz="2300">
                <a:solidFill>
                  <a:schemeClr val="tx1"/>
                </a:solidFill>
                <a:latin typeface="Tahoma" pitchFamily="34" charset="0"/>
              </a:defRPr>
            </a:lvl6pPr>
            <a:lvl7pPr marL="2956333" indent="-231299" algn="ctr" defTabSz="922131" eaLnBrk="0" fontAlgn="base" hangingPunct="0">
              <a:spcBef>
                <a:spcPct val="50000"/>
              </a:spcBef>
              <a:spcAft>
                <a:spcPct val="0"/>
              </a:spcAft>
              <a:defRPr sz="2300">
                <a:solidFill>
                  <a:schemeClr val="tx1"/>
                </a:solidFill>
                <a:latin typeface="Tahoma" pitchFamily="34" charset="0"/>
              </a:defRPr>
            </a:lvl7pPr>
            <a:lvl8pPr marL="3397485" indent="-231299" algn="ctr" defTabSz="922131" eaLnBrk="0" fontAlgn="base" hangingPunct="0">
              <a:spcBef>
                <a:spcPct val="50000"/>
              </a:spcBef>
              <a:spcAft>
                <a:spcPct val="0"/>
              </a:spcAft>
              <a:defRPr sz="2300">
                <a:solidFill>
                  <a:schemeClr val="tx1"/>
                </a:solidFill>
                <a:latin typeface="Tahoma" pitchFamily="34" charset="0"/>
              </a:defRPr>
            </a:lvl8pPr>
            <a:lvl9pPr marL="3838638" indent="-231299" algn="ctr" defTabSz="922131" eaLnBrk="0" fontAlgn="base" hangingPunct="0">
              <a:spcBef>
                <a:spcPct val="50000"/>
              </a:spcBef>
              <a:spcAft>
                <a:spcPct val="0"/>
              </a:spcAft>
              <a:defRPr sz="2300">
                <a:solidFill>
                  <a:schemeClr val="tx1"/>
                </a:solidFill>
                <a:latin typeface="Tahoma" pitchFamily="34" charset="0"/>
              </a:defRPr>
            </a:lvl9pPr>
          </a:lstStyle>
          <a:p>
            <a:pPr algn="r" eaLnBrk="1" hangingPunct="1">
              <a:spcBef>
                <a:spcPct val="0"/>
              </a:spcBef>
            </a:pPr>
            <a:fld id="{2C8A7D04-B293-4925-92B0-21AD6D2E72B0}" type="slidenum">
              <a:rPr lang="nl-NL" altLang="nl-NL" sz="1300"/>
              <a:pPr algn="r" eaLnBrk="1" hangingPunct="1">
                <a:spcBef>
                  <a:spcPct val="0"/>
                </a:spcBef>
              </a:pPr>
              <a:t>97</a:t>
            </a:fld>
            <a:endParaRPr lang="nl-NL" altLang="nl-NL" sz="13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p:txBody>
          <a:bodyPr/>
          <a:lstStyle/>
          <a:p>
            <a:pPr eaLnBrk="1" hangingPunct="1"/>
            <a:endParaRPr lang="nl-NL" altLang="nl-NL" noProof="1"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F6804BC-D9CC-43F7-8D02-C4513DB491FC}" type="slidenum">
              <a:rPr lang="en-GB" smtClean="0"/>
              <a:pPr/>
              <a:t>99</a:t>
            </a:fld>
            <a:endParaRPr lang="en-GB"/>
          </a:p>
        </p:txBody>
      </p:sp>
    </p:spTree>
    <p:extLst>
      <p:ext uri="{BB962C8B-B14F-4D97-AF65-F5344CB8AC3E}">
        <p14:creationId xmlns:p14="http://schemas.microsoft.com/office/powerpoint/2010/main" val="10357274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971D5-32AF-4BA7-8D55-4EE6FE5DFF9F}" type="slidenum">
              <a:rPr lang="nl-NL" altLang="nl-NL"/>
              <a:pPr/>
              <a:t>100</a:t>
            </a:fld>
            <a:endParaRPr lang="nl-NL" altLang="nl-NL"/>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38FBEC-0F06-41CA-A7F7-26FFA5318EB8}" type="slidenum">
              <a:rPr lang="nl-NL" altLang="nl-NL"/>
              <a:pPr/>
              <a:t>101</a:t>
            </a:fld>
            <a:endParaRPr lang="nl-NL" altLang="nl-NL"/>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nl-NL" altLang="nl-NL" noProof="1"/>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6DCFD-EFBD-4B02-B6EB-5B34F84A8974}" type="slidenum">
              <a:rPr lang="nl-NL" altLang="nl-NL"/>
              <a:pPr/>
              <a:t>102</a:t>
            </a:fld>
            <a:endParaRPr lang="nl-NL" altLang="nl-NL"/>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US" altLang="nl-NL"/>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961751-B0DB-4828-8D6D-CBF387218FAB}" type="slidenum">
              <a:rPr lang="nl-NL" altLang="nl-NL"/>
              <a:pPr/>
              <a:t>103</a:t>
            </a:fld>
            <a:endParaRPr lang="nl-NL" altLang="nl-NL"/>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467544" y="6356350"/>
            <a:ext cx="5976664" cy="365125"/>
          </a:xfrm>
          <a:prstGeom prst="rect">
            <a:avLst/>
          </a:prstGeom>
        </p:spPr>
        <p:txBody>
          <a:bodyPr/>
          <a:lstStyle/>
          <a:p>
            <a:r>
              <a:rPr lang="en-GB" smtClean="0"/>
              <a:t>Linear models - Bioinformatics-II/15.04.2010 </a:t>
            </a: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9DD31F8-3B2F-448E-872A-771CE2E445E2}" type="slidenum">
              <a:rPr lang="en-GB" smtClean="0"/>
              <a:t>‹#›</a:t>
            </a:fld>
            <a:endParaRPr lang="en-GB"/>
          </a:p>
        </p:txBody>
      </p:sp>
    </p:spTree>
    <p:extLst>
      <p:ext uri="{BB962C8B-B14F-4D97-AF65-F5344CB8AC3E}">
        <p14:creationId xmlns:p14="http://schemas.microsoft.com/office/powerpoint/2010/main" val="23637861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467544" y="6356350"/>
            <a:ext cx="5976664" cy="365125"/>
          </a:xfrm>
          <a:prstGeom prst="rect">
            <a:avLst/>
          </a:prstGeom>
        </p:spPr>
        <p:txBody>
          <a:bodyPr/>
          <a:lstStyle/>
          <a:p>
            <a:r>
              <a:rPr lang="en-GB" smtClean="0"/>
              <a:t>Linear models - Bioinformatics-II/15.04.2010 </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9DD31F8-3B2F-448E-872A-771CE2E445E2}" type="slidenum">
              <a:rPr lang="en-GB" smtClean="0"/>
              <a:t>‹#›</a:t>
            </a:fld>
            <a:endParaRPr lang="en-GB"/>
          </a:p>
        </p:txBody>
      </p:sp>
    </p:spTree>
    <p:extLst>
      <p:ext uri="{BB962C8B-B14F-4D97-AF65-F5344CB8AC3E}">
        <p14:creationId xmlns:p14="http://schemas.microsoft.com/office/powerpoint/2010/main" val="27916126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467544" y="6356350"/>
            <a:ext cx="5976664" cy="365125"/>
          </a:xfrm>
          <a:prstGeom prst="rect">
            <a:avLst/>
          </a:prstGeom>
        </p:spPr>
        <p:txBody>
          <a:bodyPr/>
          <a:lstStyle/>
          <a:p>
            <a:r>
              <a:rPr lang="en-GB" smtClean="0"/>
              <a:t>Linear models - Bioinformatics-II/15.04.2010 </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9DD31F8-3B2F-448E-872A-771CE2E445E2}" type="slidenum">
              <a:rPr lang="en-GB" smtClean="0"/>
              <a:t>‹#›</a:t>
            </a:fld>
            <a:endParaRPr lang="en-GB"/>
          </a:p>
        </p:txBody>
      </p:sp>
    </p:spTree>
    <p:extLst>
      <p:ext uri="{BB962C8B-B14F-4D97-AF65-F5344CB8AC3E}">
        <p14:creationId xmlns:p14="http://schemas.microsoft.com/office/powerpoint/2010/main" val="23207519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897402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3700" cy="9128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0"/>
            <a:ext cx="3884613" cy="4418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3886200" cy="4418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78751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35013" y="635000"/>
            <a:ext cx="7772400" cy="723900"/>
          </a:xfrm>
        </p:spPr>
        <p:txBody>
          <a:bodyPr/>
          <a:lstStyle/>
          <a:p>
            <a:r>
              <a:rPr lang="en-US" smtClean="0"/>
              <a:t>Click to edit Master title style</a:t>
            </a:r>
            <a:endParaRPr lang="nl-NL"/>
          </a:p>
        </p:txBody>
      </p:sp>
      <p:sp>
        <p:nvSpPr>
          <p:cNvPr id="3" name="Content Placeholder 2"/>
          <p:cNvSpPr>
            <a:spLocks noGrp="1"/>
          </p:cNvSpPr>
          <p:nvPr>
            <p:ph sz="quarter" idx="1"/>
          </p:nvPr>
        </p:nvSpPr>
        <p:spPr>
          <a:xfrm>
            <a:off x="685800" y="1511300"/>
            <a:ext cx="3810000" cy="2462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quarter" idx="2"/>
          </p:nvPr>
        </p:nvSpPr>
        <p:spPr>
          <a:xfrm>
            <a:off x="4648200" y="1511300"/>
            <a:ext cx="3810000" cy="2462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Content Placeholder 4"/>
          <p:cNvSpPr>
            <a:spLocks noGrp="1"/>
          </p:cNvSpPr>
          <p:nvPr>
            <p:ph sz="quarter" idx="3"/>
          </p:nvPr>
        </p:nvSpPr>
        <p:spPr>
          <a:xfrm>
            <a:off x="685800" y="4125913"/>
            <a:ext cx="3810000" cy="246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Content Placeholder 5"/>
          <p:cNvSpPr>
            <a:spLocks noGrp="1"/>
          </p:cNvSpPr>
          <p:nvPr>
            <p:ph sz="quarter" idx="4"/>
          </p:nvPr>
        </p:nvSpPr>
        <p:spPr>
          <a:xfrm>
            <a:off x="4648200" y="4125913"/>
            <a:ext cx="3810000" cy="246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421011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787198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467544" y="6356350"/>
            <a:ext cx="5976664" cy="365125"/>
          </a:xfrm>
          <a:prstGeom prst="rect">
            <a:avLst/>
          </a:prstGeom>
        </p:spPr>
        <p:txBody>
          <a:bodyPr/>
          <a:lstStyle/>
          <a:p>
            <a:r>
              <a:rPr lang="en-GB" smtClean="0"/>
              <a:t>Linear models - Bioinformatics-II/15.04.2010 </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9DD31F8-3B2F-448E-872A-771CE2E445E2}" type="slidenum">
              <a:rPr lang="en-GB" smtClean="0"/>
              <a:t>‹#›</a:t>
            </a:fld>
            <a:endParaRPr lang="en-GB"/>
          </a:p>
        </p:txBody>
      </p:sp>
    </p:spTree>
    <p:extLst>
      <p:ext uri="{BB962C8B-B14F-4D97-AF65-F5344CB8AC3E}">
        <p14:creationId xmlns:p14="http://schemas.microsoft.com/office/powerpoint/2010/main" val="8948807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467544" y="6356350"/>
            <a:ext cx="5976664" cy="365125"/>
          </a:xfrm>
          <a:prstGeom prst="rect">
            <a:avLst/>
          </a:prstGeom>
        </p:spPr>
        <p:txBody>
          <a:bodyPr/>
          <a:lstStyle/>
          <a:p>
            <a:r>
              <a:rPr lang="en-GB" smtClean="0"/>
              <a:t>Linear models - Bioinformatics-II/15.04.2010 </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9DD31F8-3B2F-448E-872A-771CE2E445E2}" type="slidenum">
              <a:rPr lang="en-GB" smtClean="0"/>
              <a:t>‹#›</a:t>
            </a:fld>
            <a:endParaRPr lang="en-GB"/>
          </a:p>
        </p:txBody>
      </p:sp>
    </p:spTree>
    <p:extLst>
      <p:ext uri="{BB962C8B-B14F-4D97-AF65-F5344CB8AC3E}">
        <p14:creationId xmlns:p14="http://schemas.microsoft.com/office/powerpoint/2010/main" val="35430707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a:p>
        </p:txBody>
      </p:sp>
      <p:sp>
        <p:nvSpPr>
          <p:cNvPr id="8" name="Footer Placeholder 7"/>
          <p:cNvSpPr>
            <a:spLocks noGrp="1"/>
          </p:cNvSpPr>
          <p:nvPr>
            <p:ph type="ftr" sz="quarter" idx="11"/>
          </p:nvPr>
        </p:nvSpPr>
        <p:spPr>
          <a:xfrm>
            <a:off x="467544" y="6356350"/>
            <a:ext cx="5976664" cy="365125"/>
          </a:xfrm>
          <a:prstGeom prst="rect">
            <a:avLst/>
          </a:prstGeom>
        </p:spPr>
        <p:txBody>
          <a:bodyPr/>
          <a:lstStyle/>
          <a:p>
            <a:r>
              <a:rPr lang="en-GB" smtClean="0"/>
              <a:t>Linear models - Bioinformatics-II/15.04.2010 </a:t>
            </a: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9DD31F8-3B2F-448E-872A-771CE2E445E2}" type="slidenum">
              <a:rPr lang="en-GB" smtClean="0"/>
              <a:t>‹#›</a:t>
            </a:fld>
            <a:endParaRPr lang="en-GB"/>
          </a:p>
        </p:txBody>
      </p:sp>
    </p:spTree>
    <p:extLst>
      <p:ext uri="{BB962C8B-B14F-4D97-AF65-F5344CB8AC3E}">
        <p14:creationId xmlns:p14="http://schemas.microsoft.com/office/powerpoint/2010/main" val="28545485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71630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1382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467544" y="6356350"/>
            <a:ext cx="5976664" cy="365125"/>
          </a:xfrm>
          <a:prstGeom prst="rect">
            <a:avLst/>
          </a:prstGeom>
        </p:spPr>
        <p:txBody>
          <a:bodyPr/>
          <a:lstStyle/>
          <a:p>
            <a:r>
              <a:rPr lang="en-GB" smtClean="0"/>
              <a:t>Linear models - Bioinformatics-II/15.04.2010 </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9DD31F8-3B2F-448E-872A-771CE2E445E2}" type="slidenum">
              <a:rPr lang="en-GB" smtClean="0"/>
              <a:t>‹#›</a:t>
            </a:fld>
            <a:endParaRPr lang="en-GB"/>
          </a:p>
        </p:txBody>
      </p:sp>
    </p:spTree>
    <p:extLst>
      <p:ext uri="{BB962C8B-B14F-4D97-AF65-F5344CB8AC3E}">
        <p14:creationId xmlns:p14="http://schemas.microsoft.com/office/powerpoint/2010/main" val="11133336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467544" y="6356350"/>
            <a:ext cx="5976664" cy="365125"/>
          </a:xfrm>
          <a:prstGeom prst="rect">
            <a:avLst/>
          </a:prstGeom>
        </p:spPr>
        <p:txBody>
          <a:bodyPr/>
          <a:lstStyle/>
          <a:p>
            <a:r>
              <a:rPr lang="en-GB" smtClean="0"/>
              <a:t>Linear models - Bioinformatics-II/15.04.2010 </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9DD31F8-3B2F-448E-872A-771CE2E445E2}" type="slidenum">
              <a:rPr lang="en-GB" smtClean="0"/>
              <a:t>‹#›</a:t>
            </a:fld>
            <a:endParaRPr lang="en-GB"/>
          </a:p>
        </p:txBody>
      </p:sp>
    </p:spTree>
    <p:extLst>
      <p:ext uri="{BB962C8B-B14F-4D97-AF65-F5344CB8AC3E}">
        <p14:creationId xmlns:p14="http://schemas.microsoft.com/office/powerpoint/2010/main" val="11985256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0296"/>
            <a:ext cx="8229600" cy="72008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0724794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iming>
    <p:tnLst>
      <p:par>
        <p:cTn id="1" dur="indefinite" restart="never" nodeType="tmRoot"/>
      </p:par>
    </p:tnLst>
  </p:timing>
  <p:hf sldNum="0" hdr="0" ftr="0" dt="0"/>
  <p:txStyles>
    <p:titleStyle>
      <a:lvl1pPr algn="l" defTabSz="914400" rtl="0" eaLnBrk="1" latinLnBrk="0" hangingPunct="1">
        <a:spcBef>
          <a:spcPct val="0"/>
        </a:spcBef>
        <a:buNone/>
        <a:defRPr sz="2800" b="1" kern="1200">
          <a:solidFill>
            <a:srgbClr val="0000FF"/>
          </a:solidFill>
          <a:latin typeface="+mj-lt"/>
          <a:ea typeface="+mj-ea"/>
          <a:cs typeface="+mj-cs"/>
        </a:defRPr>
      </a:lvl1pPr>
    </p:titleStyle>
    <p:bodyStyle>
      <a:lvl1pPr marL="342900" indent="-342900" algn="l" defTabSz="914400" rtl="0" eaLnBrk="1" latinLnBrk="0" hangingPunct="1">
        <a:spcBef>
          <a:spcPct val="20000"/>
        </a:spcBef>
        <a:buClr>
          <a:srgbClr val="7030A0"/>
        </a:buClr>
        <a:buFont typeface="Wingdings" pitchFamily="2" charset="2"/>
        <a:buChar char="q"/>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70C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70C0"/>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70C0"/>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4.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8.xml"/><Relationship Id="rId1" Type="http://schemas.openxmlformats.org/officeDocument/2006/relationships/slideLayout" Target="../slideLayouts/slideLayout6.xml"/><Relationship Id="rId4" Type="http://schemas.openxmlformats.org/officeDocument/2006/relationships/image" Target="../media/image87.png"/></Relationships>
</file>

<file path=ppt/slides/_rels/slide10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11.xml"/><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2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3.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19.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0.xml"/><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26.wmf"/><Relationship Id="rId4" Type="http://schemas.openxmlformats.org/officeDocument/2006/relationships/oleObject" Target="../embeddings/oleObject6.bin"/><Relationship Id="rId9" Type="http://schemas.openxmlformats.org/officeDocument/2006/relationships/image" Target="../media/image28.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0.w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29.w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35.wmf"/><Relationship Id="rId3" Type="http://schemas.openxmlformats.org/officeDocument/2006/relationships/notesSlide" Target="../notesSlides/notesSlide22.xml"/><Relationship Id="rId7" Type="http://schemas.openxmlformats.org/officeDocument/2006/relationships/image" Target="../media/image32.wmf"/><Relationship Id="rId12" Type="http://schemas.openxmlformats.org/officeDocument/2006/relationships/oleObject" Target="../embeddings/oleObject15.bin"/><Relationship Id="rId17" Type="http://schemas.openxmlformats.org/officeDocument/2006/relationships/image" Target="../media/image37.wmf"/><Relationship Id="rId2" Type="http://schemas.openxmlformats.org/officeDocument/2006/relationships/slideLayout" Target="../slideLayouts/slideLayout7.xml"/><Relationship Id="rId16" Type="http://schemas.openxmlformats.org/officeDocument/2006/relationships/oleObject" Target="../embeddings/oleObject17.bin"/><Relationship Id="rId1" Type="http://schemas.openxmlformats.org/officeDocument/2006/relationships/vmlDrawing" Target="../drawings/vmlDrawing8.vml"/><Relationship Id="rId6" Type="http://schemas.openxmlformats.org/officeDocument/2006/relationships/oleObject" Target="../embeddings/oleObject12.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33.wmf"/><Relationship Id="rId1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3.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9.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40.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5.jpeg"/><Relationship Id="rId5" Type="http://schemas.openxmlformats.org/officeDocument/2006/relationships/image" Target="../media/image44.emf"/><Relationship Id="rId4" Type="http://schemas.openxmlformats.org/officeDocument/2006/relationships/oleObject" Target="../embeddings/oleObject2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5.jpeg"/><Relationship Id="rId5" Type="http://schemas.openxmlformats.org/officeDocument/2006/relationships/image" Target="../media/image46.wmf"/><Relationship Id="rId4" Type="http://schemas.openxmlformats.org/officeDocument/2006/relationships/oleObject" Target="../embeddings/oleObject23.bin"/></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48.wmf"/><Relationship Id="rId4" Type="http://schemas.openxmlformats.org/officeDocument/2006/relationships/oleObject" Target="../embeddings/oleObject2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oleObject25.bin"/><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50.wmf"/><Relationship Id="rId4" Type="http://schemas.openxmlformats.org/officeDocument/2006/relationships/oleObject" Target="../embeddings/oleObject26.bin"/></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58.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8.bin"/><Relationship Id="rId5" Type="http://schemas.openxmlformats.org/officeDocument/2006/relationships/image" Target="../media/image57.wmf"/><Relationship Id="rId4" Type="http://schemas.openxmlformats.org/officeDocument/2006/relationships/oleObject" Target="../embeddings/oleObject27.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53.xml"/><Relationship Id="rId7"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0.bin"/><Relationship Id="rId5" Type="http://schemas.openxmlformats.org/officeDocument/2006/relationships/image" Target="../media/image59.wmf"/><Relationship Id="rId4" Type="http://schemas.openxmlformats.org/officeDocument/2006/relationships/oleObject" Target="../embeddings/oleObject29.bin"/><Relationship Id="rId9" Type="http://schemas.openxmlformats.org/officeDocument/2006/relationships/image" Target="../media/image61.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6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7.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7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7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7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82.wmf"/><Relationship Id="rId4" Type="http://schemas.openxmlformats.org/officeDocument/2006/relationships/oleObject" Target="../embeddings/oleObject32.bin"/></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362200"/>
          </a:xfrm>
        </p:spPr>
        <p:txBody>
          <a:bodyPr>
            <a:normAutofit/>
          </a:bodyPr>
          <a:lstStyle/>
          <a:p>
            <a:r>
              <a:rPr lang="en-GB" sz="3200" dirty="0" smtClean="0"/>
              <a:t>Statistical concepts for ’omics data analysis</a:t>
            </a:r>
            <a:r>
              <a:rPr lang="en-GB" dirty="0" smtClean="0"/>
              <a:t/>
            </a:r>
            <a:br>
              <a:rPr lang="en-GB" dirty="0" smtClean="0"/>
            </a:br>
            <a:r>
              <a:rPr lang="en-GB" dirty="0" smtClean="0"/>
              <a:t/>
            </a:r>
            <a:br>
              <a:rPr lang="en-GB" dirty="0" smtClean="0"/>
            </a:br>
            <a:r>
              <a:rPr lang="en-GB" b="0" dirty="0" smtClean="0"/>
              <a:t>February 23, 2021</a:t>
            </a:r>
            <a:endParaRPr lang="en-GB" b="0" dirty="0"/>
          </a:p>
        </p:txBody>
      </p:sp>
      <p:sp>
        <p:nvSpPr>
          <p:cNvPr id="3" name="Subtitle 2"/>
          <p:cNvSpPr>
            <a:spLocks noGrp="1"/>
          </p:cNvSpPr>
          <p:nvPr>
            <p:ph type="subTitle" idx="1"/>
          </p:nvPr>
        </p:nvSpPr>
        <p:spPr>
          <a:xfrm>
            <a:off x="4953000" y="4876800"/>
            <a:ext cx="3962400" cy="1524000"/>
          </a:xfrm>
        </p:spPr>
        <p:txBody>
          <a:bodyPr>
            <a:noAutofit/>
          </a:bodyPr>
          <a:lstStyle/>
          <a:p>
            <a:pPr algn="r"/>
            <a:r>
              <a:rPr lang="en-US" sz="1600" b="1" dirty="0" smtClean="0">
                <a:solidFill>
                  <a:schemeClr val="accent5">
                    <a:lumMod val="75000"/>
                  </a:schemeClr>
                </a:solidFill>
              </a:rPr>
              <a:t>Dr. </a:t>
            </a:r>
            <a:r>
              <a:rPr lang="en-US" sz="1600" b="1" dirty="0">
                <a:solidFill>
                  <a:schemeClr val="accent5">
                    <a:lumMod val="75000"/>
                  </a:schemeClr>
                </a:solidFill>
              </a:rPr>
              <a:t>i</a:t>
            </a:r>
            <a:r>
              <a:rPr lang="en-US" sz="1600" b="1" dirty="0" smtClean="0">
                <a:solidFill>
                  <a:schemeClr val="accent5">
                    <a:lumMod val="75000"/>
                  </a:schemeClr>
                </a:solidFill>
              </a:rPr>
              <a:t>r. Perry Moerland</a:t>
            </a:r>
          </a:p>
          <a:p>
            <a:pPr algn="r"/>
            <a:r>
              <a:rPr lang="en-US" sz="1600" dirty="0" smtClean="0">
                <a:solidFill>
                  <a:schemeClr val="accent5">
                    <a:lumMod val="75000"/>
                  </a:schemeClr>
                </a:solidFill>
              </a:rPr>
              <a:t>Bioinformatics Laboratory</a:t>
            </a:r>
          </a:p>
          <a:p>
            <a:pPr algn="r"/>
            <a:r>
              <a:rPr lang="en-US" sz="1600" dirty="0" smtClean="0">
                <a:solidFill>
                  <a:schemeClr val="accent5">
                    <a:lumMod val="75000"/>
                  </a:schemeClr>
                </a:solidFill>
              </a:rPr>
              <a:t>Amsterdam UMC</a:t>
            </a:r>
          </a:p>
          <a:p>
            <a:pPr algn="r"/>
            <a:r>
              <a:rPr lang="en-US" sz="1600" dirty="0" smtClean="0">
                <a:solidFill>
                  <a:schemeClr val="accent5">
                    <a:lumMod val="75000"/>
                  </a:schemeClr>
                </a:solidFill>
              </a:rPr>
              <a:t>University of Amsterdam</a:t>
            </a:r>
          </a:p>
          <a:p>
            <a:pPr algn="r"/>
            <a:endParaRPr lang="en-US" sz="1600" dirty="0" smtClean="0">
              <a:solidFill>
                <a:schemeClr val="accent5">
                  <a:lumMod val="75000"/>
                </a:schemeClr>
              </a:solidFill>
            </a:endParaRPr>
          </a:p>
          <a:p>
            <a:pPr algn="r"/>
            <a:r>
              <a:rPr lang="en-US" sz="1600" dirty="0" smtClean="0">
                <a:solidFill>
                  <a:schemeClr val="accent5">
                    <a:lumMod val="75000"/>
                  </a:schemeClr>
                </a:solidFill>
              </a:rPr>
              <a:t>p.d.moerland@amsterdamumc.nl</a:t>
            </a:r>
            <a:endParaRPr lang="en-GB" sz="1600" dirty="0">
              <a:solidFill>
                <a:schemeClr val="accent5">
                  <a:lumMod val="75000"/>
                </a:schemeClr>
              </a:solidFill>
            </a:endParaRPr>
          </a:p>
        </p:txBody>
      </p:sp>
      <p:sp>
        <p:nvSpPr>
          <p:cNvPr id="4" name="Subtitle 2"/>
          <p:cNvSpPr txBox="1">
            <a:spLocks/>
          </p:cNvSpPr>
          <p:nvPr/>
        </p:nvSpPr>
        <p:spPr>
          <a:xfrm>
            <a:off x="228600" y="5638800"/>
            <a:ext cx="4953000" cy="9906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
                <a:schemeClr val="accent2">
                  <a:lumMod val="75000"/>
                </a:schemeClr>
              </a:buClr>
              <a:buSzTx/>
              <a:buFont typeface="Wingdings" pitchFamily="2" charset="2"/>
              <a:buNone/>
              <a:tabLst/>
              <a:defRPr/>
            </a:pPr>
            <a:r>
              <a:rPr kumimoji="0" lang="en-US" sz="1600" b="0" i="0" u="none" strike="noStrike" kern="1200" cap="none" spc="0" normalizeH="0" baseline="0" noProof="0" dirty="0" smtClean="0">
                <a:ln>
                  <a:noFill/>
                </a:ln>
                <a:solidFill>
                  <a:schemeClr val="accent5">
                    <a:lumMod val="75000"/>
                  </a:schemeClr>
                </a:solidFill>
                <a:effectLst/>
                <a:uLnTx/>
                <a:uFillTx/>
                <a:latin typeface="+mn-lt"/>
                <a:ea typeface="+mn-ea"/>
                <a:cs typeface="+mn-cs"/>
              </a:rPr>
              <a:t>Graduate School ‘</a:t>
            </a:r>
            <a:r>
              <a:rPr lang="en-US" sz="1600" dirty="0" smtClean="0">
                <a:solidFill>
                  <a:schemeClr val="accent5">
                    <a:lumMod val="75000"/>
                  </a:schemeClr>
                </a:solidFill>
              </a:rPr>
              <a:t>Bioinformatics</a:t>
            </a:r>
            <a:r>
              <a:rPr kumimoji="0" lang="en-US" sz="1600" b="0" i="0" u="none" strike="noStrike" kern="1200" cap="none" spc="0" normalizeH="0" noProof="0" dirty="0" smtClean="0">
                <a:ln>
                  <a:noFill/>
                </a:ln>
                <a:solidFill>
                  <a:schemeClr val="accent5">
                    <a:lumMod val="75000"/>
                  </a:schemeClr>
                </a:solidFill>
                <a:effectLst/>
                <a:uLnTx/>
                <a:uFillTx/>
                <a:latin typeface="+mn-lt"/>
                <a:ea typeface="+mn-ea"/>
                <a:cs typeface="+mn-cs"/>
              </a:rPr>
              <a:t>’</a:t>
            </a:r>
          </a:p>
          <a:p>
            <a:pPr marL="0" marR="0" lvl="0" indent="0" defTabSz="914400" rtl="0" eaLnBrk="1" fontAlgn="auto" latinLnBrk="0" hangingPunct="1">
              <a:lnSpc>
                <a:spcPct val="100000"/>
              </a:lnSpc>
              <a:spcBef>
                <a:spcPct val="20000"/>
              </a:spcBef>
              <a:spcAft>
                <a:spcPts val="0"/>
              </a:spcAft>
              <a:buClr>
                <a:schemeClr val="accent2">
                  <a:lumMod val="75000"/>
                </a:schemeClr>
              </a:buClr>
              <a:buSzTx/>
              <a:buFont typeface="Wingdings" pitchFamily="2" charset="2"/>
              <a:buNone/>
              <a:tabLst/>
              <a:defRPr/>
            </a:pPr>
            <a:endParaRPr lang="en-US" sz="1600" baseline="0" dirty="0">
              <a:solidFill>
                <a:schemeClr val="accent5">
                  <a:lumMod val="75000"/>
                </a:schemeClr>
              </a:solidFill>
            </a:endParaRPr>
          </a:p>
          <a:p>
            <a:pPr lvl="0">
              <a:spcBef>
                <a:spcPct val="20000"/>
              </a:spcBef>
              <a:buClr>
                <a:schemeClr val="accent2">
                  <a:lumMod val="75000"/>
                </a:schemeClr>
              </a:buClr>
              <a:defRPr/>
            </a:pPr>
            <a:r>
              <a:rPr lang="en-GB" sz="1600" dirty="0">
                <a:solidFill>
                  <a:schemeClr val="accent5">
                    <a:lumMod val="75000"/>
                  </a:schemeClr>
                </a:solidFill>
              </a:rPr>
              <a:t/>
            </a:r>
            <a:br>
              <a:rPr lang="en-GB" sz="1600" dirty="0">
                <a:solidFill>
                  <a:schemeClr val="accent5">
                    <a:lumMod val="75000"/>
                  </a:schemeClr>
                </a:solidFill>
              </a:rPr>
            </a:br>
            <a:r>
              <a:rPr lang="en-GB" sz="1600" dirty="0">
                <a:solidFill>
                  <a:schemeClr val="accent5">
                    <a:lumMod val="75000"/>
                  </a:schemeClr>
                </a:solidFill>
              </a:rPr>
              <a:t>Some material courtesy of Robert Duin and David Tax</a:t>
            </a:r>
          </a:p>
          <a:p>
            <a:pPr marL="0" marR="0" lvl="0" indent="0" defTabSz="914400" rtl="0" eaLnBrk="1" fontAlgn="auto" latinLnBrk="0" hangingPunct="1">
              <a:lnSpc>
                <a:spcPct val="100000"/>
              </a:lnSpc>
              <a:spcBef>
                <a:spcPct val="20000"/>
              </a:spcBef>
              <a:spcAft>
                <a:spcPts val="0"/>
              </a:spcAft>
              <a:buClr>
                <a:schemeClr val="accent2">
                  <a:lumMod val="75000"/>
                </a:schemeClr>
              </a:buClr>
              <a:buSzTx/>
              <a:buFont typeface="Wingdings" pitchFamily="2" charset="2"/>
              <a:buNone/>
              <a:tabLst/>
              <a:defRPr/>
            </a:pPr>
            <a:endParaRPr kumimoji="0" lang="en-US" sz="1600" b="0" i="0" u="none" strike="noStrike" kern="1200" cap="none" spc="0" normalizeH="0" noProof="0" dirty="0" smtClean="0">
              <a:ln>
                <a:noFill/>
              </a:ln>
              <a:solidFill>
                <a:schemeClr val="accent5">
                  <a:lumMod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
                <a:schemeClr val="accent2">
                  <a:lumMod val="75000"/>
                </a:schemeClr>
              </a:buClr>
              <a:buSzTx/>
              <a:buFont typeface="Wingdings" pitchFamily="2" charset="2"/>
              <a:buNone/>
              <a:tabLst/>
              <a:defRPr/>
            </a:pPr>
            <a:endParaRPr kumimoji="0" lang="en-US" sz="1600" b="0" i="0" u="none" strike="noStrike" kern="1200" cap="none" spc="0" normalizeH="0" baseline="0" noProof="0" dirty="0" smtClean="0">
              <a:ln>
                <a:noFill/>
              </a:ln>
              <a:solidFill>
                <a:schemeClr val="accent5">
                  <a:lumMod val="75000"/>
                </a:schemeClr>
              </a:solidFill>
              <a:effectLst/>
              <a:uLnTx/>
              <a:uFillTx/>
              <a:latin typeface="+mn-lt"/>
              <a:ea typeface="+mn-ea"/>
              <a:cs typeface="+mn-cs"/>
            </a:endParaRPr>
          </a:p>
        </p:txBody>
      </p:sp>
    </p:spTree>
    <p:extLst>
      <p:ext uri="{BB962C8B-B14F-4D97-AF65-F5344CB8AC3E}">
        <p14:creationId xmlns:p14="http://schemas.microsoft.com/office/powerpoint/2010/main" val="1322806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Line 2"/>
          <p:cNvSpPr>
            <a:spLocks noChangeShapeType="1"/>
          </p:cNvSpPr>
          <p:nvPr/>
        </p:nvSpPr>
        <p:spPr bwMode="auto">
          <a:xfrm>
            <a:off x="6772275" y="4333875"/>
            <a:ext cx="555625" cy="704850"/>
          </a:xfrm>
          <a:prstGeom prst="line">
            <a:avLst/>
          </a:prstGeom>
          <a:noFill/>
          <a:ln w="44450">
            <a:solidFill>
              <a:srgbClr val="FF00FF"/>
            </a:solidFill>
            <a:round/>
            <a:headEnd type="none" w="sm" len="sm"/>
            <a:tailEnd type="arrow" w="med" len="lg"/>
          </a:ln>
          <a:extLst>
            <a:ext uri="{909E8E84-426E-40DD-AFC4-6F175D3DCCD1}">
              <a14:hiddenFill xmlns:a14="http://schemas.microsoft.com/office/drawing/2010/main">
                <a:noFill/>
              </a14:hiddenFill>
            </a:ext>
          </a:extLst>
        </p:spPr>
        <p:txBody>
          <a:bodyPr wrap="none" anchor="ctr"/>
          <a:lstStyle/>
          <a:p>
            <a:endParaRPr lang="nl-NL"/>
          </a:p>
        </p:txBody>
      </p:sp>
      <p:sp>
        <p:nvSpPr>
          <p:cNvPr id="537603" name="Line 3"/>
          <p:cNvSpPr>
            <a:spLocks noChangeShapeType="1"/>
          </p:cNvSpPr>
          <p:nvPr/>
        </p:nvSpPr>
        <p:spPr bwMode="auto">
          <a:xfrm flipV="1">
            <a:off x="6773863" y="2146300"/>
            <a:ext cx="531812" cy="885825"/>
          </a:xfrm>
          <a:prstGeom prst="line">
            <a:avLst/>
          </a:prstGeom>
          <a:noFill/>
          <a:ln w="44450">
            <a:solidFill>
              <a:srgbClr val="FF00FF"/>
            </a:solidFill>
            <a:round/>
            <a:headEnd type="none" w="sm" len="sm"/>
            <a:tailEnd type="arrow" w="med" len="lg"/>
          </a:ln>
          <a:extLst>
            <a:ext uri="{909E8E84-426E-40DD-AFC4-6F175D3DCCD1}">
              <a14:hiddenFill xmlns:a14="http://schemas.microsoft.com/office/drawing/2010/main">
                <a:noFill/>
              </a14:hiddenFill>
            </a:ext>
          </a:extLst>
        </p:spPr>
        <p:txBody>
          <a:bodyPr wrap="none" anchor="ctr"/>
          <a:lstStyle/>
          <a:p>
            <a:endParaRPr lang="nl-NL"/>
          </a:p>
        </p:txBody>
      </p:sp>
      <p:sp>
        <p:nvSpPr>
          <p:cNvPr id="537604" name="Line 4"/>
          <p:cNvSpPr>
            <a:spLocks noChangeShapeType="1"/>
          </p:cNvSpPr>
          <p:nvPr/>
        </p:nvSpPr>
        <p:spPr bwMode="auto">
          <a:xfrm>
            <a:off x="6791325" y="3625850"/>
            <a:ext cx="549275" cy="7938"/>
          </a:xfrm>
          <a:prstGeom prst="line">
            <a:avLst/>
          </a:prstGeom>
          <a:noFill/>
          <a:ln w="44450">
            <a:solidFill>
              <a:srgbClr val="FF00FF"/>
            </a:solidFill>
            <a:round/>
            <a:headEnd type="none" w="sm" len="sm"/>
            <a:tailEnd type="arrow" w="med" len="lg"/>
          </a:ln>
          <a:extLst>
            <a:ext uri="{909E8E84-426E-40DD-AFC4-6F175D3DCCD1}">
              <a14:hiddenFill xmlns:a14="http://schemas.microsoft.com/office/drawing/2010/main">
                <a:noFill/>
              </a14:hiddenFill>
            </a:ext>
          </a:extLst>
        </p:spPr>
        <p:txBody>
          <a:bodyPr wrap="none" anchor="ctr"/>
          <a:lstStyle/>
          <a:p>
            <a:endParaRPr lang="nl-NL"/>
          </a:p>
        </p:txBody>
      </p:sp>
      <p:sp>
        <p:nvSpPr>
          <p:cNvPr id="537605" name="Rectangle 5"/>
          <p:cNvSpPr>
            <a:spLocks noChangeArrowheads="1"/>
          </p:cNvSpPr>
          <p:nvPr/>
        </p:nvSpPr>
        <p:spPr bwMode="auto">
          <a:xfrm>
            <a:off x="5840413" y="2635250"/>
            <a:ext cx="836612" cy="1995488"/>
          </a:xfrm>
          <a:prstGeom prst="rect">
            <a:avLst/>
          </a:prstGeom>
          <a:solidFill>
            <a:srgbClr val="FFFF00">
              <a:alpha val="50195"/>
            </a:srgbClr>
          </a:solidFill>
          <a:ln w="12700">
            <a:solidFill>
              <a:schemeClr val="tx1"/>
            </a:solidFill>
            <a:miter lim="800000"/>
            <a:headEnd type="none" w="sm" len="sm"/>
            <a:tailEnd type="none" w="sm" len="sm"/>
          </a:ln>
        </p:spPr>
        <p:txBody>
          <a:bodyPr wrap="none" anchor="ct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Tahoma" pitchFamily="34" charset="0"/>
            </a:endParaRPr>
          </a:p>
        </p:txBody>
      </p:sp>
      <p:sp>
        <p:nvSpPr>
          <p:cNvPr id="537606" name="Rectangle 6"/>
          <p:cNvSpPr>
            <a:spLocks noGrp="1" noChangeArrowheads="1"/>
          </p:cNvSpPr>
          <p:nvPr>
            <p:ph type="title" idx="4294967295"/>
          </p:nvPr>
        </p:nvSpPr>
        <p:spPr/>
        <p:txBody>
          <a:bodyPr anchor="t"/>
          <a:lstStyle/>
          <a:p>
            <a:r>
              <a:rPr lang="en-US" altLang="nl-NL" dirty="0"/>
              <a:t>Unsupervised </a:t>
            </a:r>
            <a:r>
              <a:rPr lang="en-US" altLang="nl-NL" dirty="0" smtClean="0"/>
              <a:t>learning (II)</a:t>
            </a:r>
            <a:endParaRPr lang="en-US" altLang="nl-NL" dirty="0"/>
          </a:p>
        </p:txBody>
      </p:sp>
      <p:pic>
        <p:nvPicPr>
          <p:cNvPr id="537607" name="Picture 7" descr="iris_virgin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187450"/>
            <a:ext cx="124301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7608" name="Text Box 8"/>
          <p:cNvSpPr txBox="1">
            <a:spLocks noChangeArrowheads="1"/>
          </p:cNvSpPr>
          <p:nvPr/>
        </p:nvSpPr>
        <p:spPr bwMode="auto">
          <a:xfrm>
            <a:off x="7656513" y="2197100"/>
            <a:ext cx="1039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1800">
                <a:solidFill>
                  <a:schemeClr val="bg1"/>
                </a:solidFill>
                <a:latin typeface="Tahoma" pitchFamily="34" charset="0"/>
              </a:rPr>
              <a:t>Virginica</a:t>
            </a:r>
          </a:p>
        </p:txBody>
      </p:sp>
      <p:pic>
        <p:nvPicPr>
          <p:cNvPr id="537609" name="Picture 9" descr="iris_setosa_v2"/>
          <p:cNvPicPr>
            <a:picLocks noChangeAspect="1" noChangeArrowheads="1"/>
          </p:cNvPicPr>
          <p:nvPr/>
        </p:nvPicPr>
        <p:blipFill>
          <a:blip r:embed="rId4">
            <a:extLst>
              <a:ext uri="{28A0092B-C50C-407E-A947-70E740481C1C}">
                <a14:useLocalDpi xmlns:a14="http://schemas.microsoft.com/office/drawing/2010/main" val="0"/>
              </a:ext>
            </a:extLst>
          </a:blip>
          <a:srcRect l="4854" t="26016" r="7785" b="15448"/>
          <a:stretch>
            <a:fillRect/>
          </a:stretch>
        </p:blipFill>
        <p:spPr bwMode="auto">
          <a:xfrm>
            <a:off x="7558088" y="4349750"/>
            <a:ext cx="12636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7610" name="Text Box 10"/>
          <p:cNvSpPr txBox="1">
            <a:spLocks noChangeArrowheads="1"/>
          </p:cNvSpPr>
          <p:nvPr/>
        </p:nvSpPr>
        <p:spPr bwMode="auto">
          <a:xfrm>
            <a:off x="7793038" y="5403850"/>
            <a:ext cx="854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1800">
                <a:solidFill>
                  <a:schemeClr val="bg1"/>
                </a:solidFill>
                <a:latin typeface="Tahoma" pitchFamily="34" charset="0"/>
              </a:rPr>
              <a:t>Setosa</a:t>
            </a:r>
          </a:p>
        </p:txBody>
      </p:sp>
      <p:pic>
        <p:nvPicPr>
          <p:cNvPr id="537611" name="Picture 11" descr="iris_versilcol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6975" y="2711450"/>
            <a:ext cx="125888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7612" name="Text Box 12"/>
          <p:cNvSpPr txBox="1">
            <a:spLocks noChangeArrowheads="1"/>
          </p:cNvSpPr>
          <p:nvPr/>
        </p:nvSpPr>
        <p:spPr bwMode="auto">
          <a:xfrm>
            <a:off x="7581900" y="3832225"/>
            <a:ext cx="1217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1800">
                <a:solidFill>
                  <a:schemeClr val="bg1"/>
                </a:solidFill>
                <a:latin typeface="Tahoma" pitchFamily="34" charset="0"/>
              </a:rPr>
              <a:t>Versilcolor</a:t>
            </a:r>
          </a:p>
        </p:txBody>
      </p:sp>
      <p:pic>
        <p:nvPicPr>
          <p:cNvPr id="537613" name="Picture 13" descr="iris_unlabeled"/>
          <p:cNvPicPr>
            <a:picLocks noChangeAspect="1" noChangeArrowheads="1"/>
          </p:cNvPicPr>
          <p:nvPr/>
        </p:nvPicPr>
        <p:blipFill>
          <a:blip r:embed="rId6">
            <a:extLst>
              <a:ext uri="{28A0092B-C50C-407E-A947-70E740481C1C}">
                <a14:useLocalDpi xmlns:a14="http://schemas.microsoft.com/office/drawing/2010/main" val="0"/>
              </a:ext>
            </a:extLst>
          </a:blip>
          <a:srcRect l="4280" t="4282" r="7396"/>
          <a:stretch>
            <a:fillRect/>
          </a:stretch>
        </p:blipFill>
        <p:spPr bwMode="auto">
          <a:xfrm>
            <a:off x="684213" y="1339850"/>
            <a:ext cx="498475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7614" name="Oval 14"/>
          <p:cNvSpPr>
            <a:spLocks noChangeArrowheads="1"/>
          </p:cNvSpPr>
          <p:nvPr/>
        </p:nvSpPr>
        <p:spPr bwMode="auto">
          <a:xfrm>
            <a:off x="1565275" y="4221163"/>
            <a:ext cx="846138" cy="939800"/>
          </a:xfrm>
          <a:prstGeom prst="ellipse">
            <a:avLst/>
          </a:prstGeom>
          <a:noFill/>
          <a:ln w="31750">
            <a:solidFill>
              <a:srgbClr val="FF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Tahoma" pitchFamily="34" charset="0"/>
            </a:endParaRPr>
          </a:p>
        </p:txBody>
      </p:sp>
      <p:sp>
        <p:nvSpPr>
          <p:cNvPr id="537615" name="Oval 15"/>
          <p:cNvSpPr>
            <a:spLocks noChangeArrowheads="1"/>
          </p:cNvSpPr>
          <p:nvPr/>
        </p:nvSpPr>
        <p:spPr bwMode="auto">
          <a:xfrm rot="-2619656">
            <a:off x="2195513" y="2133600"/>
            <a:ext cx="3273425" cy="1833563"/>
          </a:xfrm>
          <a:prstGeom prst="ellipse">
            <a:avLst/>
          </a:prstGeom>
          <a:noFill/>
          <a:ln w="31750">
            <a:solidFill>
              <a:srgbClr val="FF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Tahoma" pitchFamily="34" charset="0"/>
            </a:endParaRPr>
          </a:p>
        </p:txBody>
      </p:sp>
      <p:sp>
        <p:nvSpPr>
          <p:cNvPr id="537616" name="Line 16"/>
          <p:cNvSpPr>
            <a:spLocks noChangeShapeType="1"/>
          </p:cNvSpPr>
          <p:nvPr/>
        </p:nvSpPr>
        <p:spPr bwMode="auto">
          <a:xfrm>
            <a:off x="5003800" y="2997200"/>
            <a:ext cx="684213" cy="123825"/>
          </a:xfrm>
          <a:prstGeom prst="line">
            <a:avLst/>
          </a:prstGeom>
          <a:noFill/>
          <a:ln w="44450">
            <a:solidFill>
              <a:srgbClr val="FF00FF"/>
            </a:solidFill>
            <a:round/>
            <a:headEnd type="none" w="sm" len="sm"/>
            <a:tailEnd type="arrow" w="med" len="lg"/>
          </a:ln>
          <a:extLst>
            <a:ext uri="{909E8E84-426E-40DD-AFC4-6F175D3DCCD1}">
              <a14:hiddenFill xmlns:a14="http://schemas.microsoft.com/office/drawing/2010/main">
                <a:noFill/>
              </a14:hiddenFill>
            </a:ext>
          </a:extLst>
        </p:spPr>
        <p:txBody>
          <a:bodyPr wrap="none" anchor="ctr"/>
          <a:lstStyle/>
          <a:p>
            <a:endParaRPr lang="nl-NL"/>
          </a:p>
        </p:txBody>
      </p:sp>
      <p:sp>
        <p:nvSpPr>
          <p:cNvPr id="537617" name="Line 17"/>
          <p:cNvSpPr>
            <a:spLocks noChangeShapeType="1"/>
          </p:cNvSpPr>
          <p:nvPr/>
        </p:nvSpPr>
        <p:spPr bwMode="auto">
          <a:xfrm flipV="1">
            <a:off x="2411413" y="4005263"/>
            <a:ext cx="3240087" cy="647700"/>
          </a:xfrm>
          <a:prstGeom prst="line">
            <a:avLst/>
          </a:prstGeom>
          <a:noFill/>
          <a:ln w="44450">
            <a:solidFill>
              <a:srgbClr val="FF00FF"/>
            </a:solidFill>
            <a:round/>
            <a:headEnd type="none" w="sm" len="sm"/>
            <a:tailEnd type="arrow" w="med" len="lg"/>
          </a:ln>
          <a:extLst>
            <a:ext uri="{909E8E84-426E-40DD-AFC4-6F175D3DCCD1}">
              <a14:hiddenFill xmlns:a14="http://schemas.microsoft.com/office/drawing/2010/main">
                <a:noFill/>
              </a14:hiddenFill>
            </a:ext>
          </a:extLst>
        </p:spPr>
        <p:txBody>
          <a:bodyPr wrap="none" anchor="ctr"/>
          <a:lstStyle/>
          <a:p>
            <a:endParaRPr lang="nl-NL"/>
          </a:p>
        </p:txBody>
      </p:sp>
      <p:sp>
        <p:nvSpPr>
          <p:cNvPr id="537618" name="Text Box 18"/>
          <p:cNvSpPr txBox="1">
            <a:spLocks noChangeArrowheads="1"/>
          </p:cNvSpPr>
          <p:nvPr/>
        </p:nvSpPr>
        <p:spPr bwMode="auto">
          <a:xfrm>
            <a:off x="6008688" y="3092450"/>
            <a:ext cx="77311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spcBef>
                <a:spcPct val="50000"/>
              </a:spcBef>
            </a:pPr>
            <a:r>
              <a:rPr lang="en-US" altLang="nl-NL" sz="6600">
                <a:latin typeface="Tahoma" pitchFamily="34" charset="0"/>
              </a:rPr>
              <a:t>?</a:t>
            </a:r>
            <a:endParaRPr lang="en-US" altLang="nl-NL">
              <a:latin typeface="Tahoma" pitchFamily="34" charset="0"/>
            </a:endParaRPr>
          </a:p>
        </p:txBody>
      </p:sp>
      <p:sp>
        <p:nvSpPr>
          <p:cNvPr id="537619" name="Text Box 19"/>
          <p:cNvSpPr txBox="1">
            <a:spLocks noChangeArrowheads="1"/>
          </p:cNvSpPr>
          <p:nvPr/>
        </p:nvSpPr>
        <p:spPr bwMode="auto">
          <a:xfrm>
            <a:off x="1274763" y="1576388"/>
            <a:ext cx="1760537" cy="531812"/>
          </a:xfrm>
          <a:prstGeom prst="rect">
            <a:avLst/>
          </a:prstGeom>
          <a:solidFill>
            <a:schemeClr val="bg1"/>
          </a:solidFill>
          <a:ln w="12700">
            <a:solidFill>
              <a:schemeClr val="tx1"/>
            </a:solidFill>
            <a:miter lim="800000"/>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a:latin typeface="Tahoma" pitchFamily="34" charset="0"/>
              </a:rPr>
              <a:t>Clustering</a:t>
            </a:r>
          </a:p>
        </p:txBody>
      </p:sp>
    </p:spTree>
    <p:extLst>
      <p:ext uri="{BB962C8B-B14F-4D97-AF65-F5344CB8AC3E}">
        <p14:creationId xmlns:p14="http://schemas.microsoft.com/office/powerpoint/2010/main" val="1005839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1" name="Rectangle 3"/>
          <p:cNvSpPr>
            <a:spLocks noChangeArrowheads="1"/>
          </p:cNvSpPr>
          <p:nvPr/>
        </p:nvSpPr>
        <p:spPr bwMode="auto">
          <a:xfrm>
            <a:off x="698500" y="1398587"/>
            <a:ext cx="7772400" cy="1116013"/>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381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accent2"/>
              </a:buClr>
              <a:buChar char="•"/>
              <a:defRPr sz="3200">
                <a:solidFill>
                  <a:schemeClr val="tx1"/>
                </a:solidFill>
                <a:latin typeface="Tahoma" pitchFamily="34" charset="0"/>
              </a:defRPr>
            </a:lvl1pPr>
            <a:lvl2pPr marL="742950" indent="-285750" algn="l">
              <a:spcBef>
                <a:spcPct val="20000"/>
              </a:spcBef>
              <a:buClr>
                <a:srgbClr val="FF0000"/>
              </a:buClr>
              <a:buSzPct val="80000"/>
              <a:buFont typeface="Wingdings" pitchFamily="2" charset="2"/>
              <a:buChar char="§"/>
              <a:defRPr sz="2800">
                <a:solidFill>
                  <a:schemeClr val="tx1"/>
                </a:solidFill>
                <a:latin typeface="Tahoma" pitchFamily="34" charset="0"/>
              </a:defRPr>
            </a:lvl2pPr>
            <a:lvl3pPr marL="1143000" indent="-228600" algn="l">
              <a:spcBef>
                <a:spcPct val="20000"/>
              </a:spcBef>
              <a:buClr>
                <a:srgbClr val="66FF33"/>
              </a:buClr>
              <a:buSzPct val="60000"/>
              <a:buFont typeface="Wingdings" pitchFamily="2" charset="2"/>
              <a:buChar char="Ø"/>
              <a:defRPr sz="2400">
                <a:solidFill>
                  <a:schemeClr val="tx1"/>
                </a:solidFill>
                <a:latin typeface="Tahoma" pitchFamily="34" charset="0"/>
              </a:defRPr>
            </a:lvl3pPr>
            <a:lvl4pPr marL="1600200" indent="-228600" algn="l">
              <a:spcBef>
                <a:spcPct val="20000"/>
              </a:spcBef>
              <a:buClr>
                <a:srgbClr val="66FF33"/>
              </a:buClr>
              <a:buSzPct val="60000"/>
              <a:buFont typeface="Wingdings" pitchFamily="2" charset="2"/>
              <a:buChar char="Ø"/>
              <a:defRPr sz="2000">
                <a:solidFill>
                  <a:schemeClr val="tx1"/>
                </a:solidFill>
                <a:latin typeface="Tahoma" pitchFamily="34" charset="0"/>
              </a:defRPr>
            </a:lvl4pPr>
            <a:lvl5pPr marL="2057400" indent="-228600" algn="l">
              <a:spcBef>
                <a:spcPct val="20000"/>
              </a:spcBef>
              <a:buClr>
                <a:srgbClr val="66FF33"/>
              </a:buClr>
              <a:buSzPct val="60000"/>
              <a:buFont typeface="Wingdings" pitchFamily="2" charset="2"/>
              <a:buChar char="Ø"/>
              <a:defRPr sz="2000">
                <a:solidFill>
                  <a:schemeClr val="tx1"/>
                </a:solidFill>
                <a:latin typeface="Tahoma" pitchFamily="34" charset="0"/>
              </a:defRPr>
            </a:lvl5pPr>
            <a:lvl6pPr marL="2514600" indent="-228600" fontAlgn="base">
              <a:spcBef>
                <a:spcPct val="20000"/>
              </a:spcBef>
              <a:spcAft>
                <a:spcPct val="0"/>
              </a:spcAft>
              <a:buClr>
                <a:srgbClr val="66FF33"/>
              </a:buClr>
              <a:buSzPct val="60000"/>
              <a:buFont typeface="Wingdings" pitchFamily="2" charset="2"/>
              <a:buChar char="Ø"/>
              <a:defRPr sz="2000">
                <a:solidFill>
                  <a:schemeClr val="tx1"/>
                </a:solidFill>
                <a:latin typeface="Tahoma" pitchFamily="34" charset="0"/>
              </a:defRPr>
            </a:lvl6pPr>
            <a:lvl7pPr marL="2971800" indent="-228600" fontAlgn="base">
              <a:spcBef>
                <a:spcPct val="20000"/>
              </a:spcBef>
              <a:spcAft>
                <a:spcPct val="0"/>
              </a:spcAft>
              <a:buClr>
                <a:srgbClr val="66FF33"/>
              </a:buClr>
              <a:buSzPct val="60000"/>
              <a:buFont typeface="Wingdings" pitchFamily="2" charset="2"/>
              <a:buChar char="Ø"/>
              <a:defRPr sz="2000">
                <a:solidFill>
                  <a:schemeClr val="tx1"/>
                </a:solidFill>
                <a:latin typeface="Tahoma" pitchFamily="34" charset="0"/>
              </a:defRPr>
            </a:lvl7pPr>
            <a:lvl8pPr marL="3429000" indent="-228600" fontAlgn="base">
              <a:spcBef>
                <a:spcPct val="20000"/>
              </a:spcBef>
              <a:spcAft>
                <a:spcPct val="0"/>
              </a:spcAft>
              <a:buClr>
                <a:srgbClr val="66FF33"/>
              </a:buClr>
              <a:buSzPct val="60000"/>
              <a:buFont typeface="Wingdings" pitchFamily="2" charset="2"/>
              <a:buChar char="Ø"/>
              <a:defRPr sz="2000">
                <a:solidFill>
                  <a:schemeClr val="tx1"/>
                </a:solidFill>
                <a:latin typeface="Tahoma" pitchFamily="34" charset="0"/>
              </a:defRPr>
            </a:lvl8pPr>
            <a:lvl9pPr marL="3886200" indent="-228600" fontAlgn="base">
              <a:spcBef>
                <a:spcPct val="20000"/>
              </a:spcBef>
              <a:spcAft>
                <a:spcPct val="0"/>
              </a:spcAft>
              <a:buClr>
                <a:srgbClr val="66FF33"/>
              </a:buClr>
              <a:buSzPct val="60000"/>
              <a:buFont typeface="Wingdings" pitchFamily="2" charset="2"/>
              <a:buChar char="Ø"/>
              <a:defRPr sz="2000">
                <a:solidFill>
                  <a:schemeClr val="tx1"/>
                </a:solidFill>
                <a:latin typeface="Tahoma" pitchFamily="34" charset="0"/>
              </a:defRPr>
            </a:lvl9pPr>
          </a:lstStyle>
          <a:p>
            <a:pPr>
              <a:buFontTx/>
              <a:buNone/>
            </a:pPr>
            <a:r>
              <a:rPr lang="en-US" altLang="nl-NL" sz="2400" dirty="0">
                <a:solidFill>
                  <a:srgbClr val="FF3300"/>
                </a:solidFill>
                <a:latin typeface="+mn-lt"/>
              </a:rPr>
              <a:t>Supervised: </a:t>
            </a:r>
            <a:r>
              <a:rPr lang="en-US" altLang="nl-NL" sz="2400" dirty="0">
                <a:latin typeface="+mn-lt"/>
              </a:rPr>
              <a:t>classes are defined</a:t>
            </a:r>
            <a:r>
              <a:rPr lang="en-US" altLang="nl-NL" sz="2400" dirty="0">
                <a:solidFill>
                  <a:srgbClr val="FF3300"/>
                </a:solidFill>
                <a:latin typeface="+mn-lt"/>
              </a:rPr>
              <a:t> </a:t>
            </a:r>
          </a:p>
          <a:p>
            <a:pPr>
              <a:buFontTx/>
              <a:buNone/>
            </a:pPr>
            <a:r>
              <a:rPr lang="en-US" altLang="nl-NL" sz="2400" dirty="0">
                <a:latin typeface="+mn-lt"/>
              </a:rPr>
              <a:t>Goal: building models for future </a:t>
            </a:r>
            <a:r>
              <a:rPr lang="en-US" altLang="nl-NL" sz="2400" dirty="0" smtClean="0">
                <a:latin typeface="+mn-lt"/>
              </a:rPr>
              <a:t>predictions</a:t>
            </a:r>
            <a:endParaRPr lang="en-US" altLang="nl-NL" sz="2400" dirty="0">
              <a:latin typeface="+mn-lt"/>
            </a:endParaRPr>
          </a:p>
        </p:txBody>
      </p:sp>
      <p:sp>
        <p:nvSpPr>
          <p:cNvPr id="473092" name="Text Box 4"/>
          <p:cNvSpPr txBox="1">
            <a:spLocks noChangeArrowheads="1"/>
          </p:cNvSpPr>
          <p:nvPr/>
        </p:nvSpPr>
        <p:spPr bwMode="auto">
          <a:xfrm>
            <a:off x="3192463" y="3803650"/>
            <a:ext cx="1546225" cy="400110"/>
          </a:xfrm>
          <a:prstGeom prst="rect">
            <a:avLst/>
          </a:prstGeom>
          <a:solidFill>
            <a:schemeClr val="tx1"/>
          </a:solidFill>
          <a:ln>
            <a:noFill/>
          </a:ln>
          <a:effectLst/>
        </p:spPr>
        <p:txBody>
          <a:bodyPr>
            <a:spAutoFit/>
          </a:bodyPr>
          <a:lstStyle/>
          <a:p>
            <a:pPr algn="ctr">
              <a:spcBef>
                <a:spcPct val="0"/>
              </a:spcBef>
            </a:pPr>
            <a:r>
              <a:rPr lang="en-US" altLang="nl-NL" sz="2000" dirty="0" smtClean="0">
                <a:solidFill>
                  <a:schemeClr val="bg1"/>
                </a:solidFill>
              </a:rPr>
              <a:t>Black Box</a:t>
            </a:r>
            <a:endParaRPr lang="en-US" altLang="nl-NL" sz="2000" dirty="0">
              <a:solidFill>
                <a:schemeClr val="bg1"/>
              </a:solidFill>
            </a:endParaRPr>
          </a:p>
        </p:txBody>
      </p:sp>
      <p:sp>
        <p:nvSpPr>
          <p:cNvPr id="473093" name="Oval 5"/>
          <p:cNvSpPr>
            <a:spLocks noChangeArrowheads="1"/>
          </p:cNvSpPr>
          <p:nvPr/>
        </p:nvSpPr>
        <p:spPr bwMode="auto">
          <a:xfrm>
            <a:off x="677863" y="3187700"/>
            <a:ext cx="1503362" cy="7381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nl-NL" sz="2000" dirty="0"/>
              <a:t>Data</a:t>
            </a:r>
          </a:p>
        </p:txBody>
      </p:sp>
      <p:sp>
        <p:nvSpPr>
          <p:cNvPr id="473094" name="Line 6"/>
          <p:cNvSpPr>
            <a:spLocks noChangeShapeType="1"/>
          </p:cNvSpPr>
          <p:nvPr/>
        </p:nvSpPr>
        <p:spPr bwMode="auto">
          <a:xfrm flipV="1">
            <a:off x="2157413" y="4075113"/>
            <a:ext cx="1003300" cy="407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3095" name="Line 7"/>
          <p:cNvSpPr>
            <a:spLocks noChangeShapeType="1"/>
          </p:cNvSpPr>
          <p:nvPr/>
        </p:nvSpPr>
        <p:spPr bwMode="auto">
          <a:xfrm>
            <a:off x="4724400" y="4075113"/>
            <a:ext cx="10017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73096" name="Oval 8"/>
          <p:cNvSpPr>
            <a:spLocks noChangeArrowheads="1"/>
          </p:cNvSpPr>
          <p:nvPr/>
        </p:nvSpPr>
        <p:spPr bwMode="auto">
          <a:xfrm>
            <a:off x="665163" y="4154488"/>
            <a:ext cx="1504950" cy="738187"/>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nl-NL" sz="2000"/>
              <a:t>Classes</a:t>
            </a:r>
          </a:p>
        </p:txBody>
      </p:sp>
      <p:sp>
        <p:nvSpPr>
          <p:cNvPr id="473097" name="Line 9"/>
          <p:cNvSpPr>
            <a:spLocks noChangeShapeType="1"/>
          </p:cNvSpPr>
          <p:nvPr/>
        </p:nvSpPr>
        <p:spPr bwMode="auto">
          <a:xfrm>
            <a:off x="2109788" y="3686175"/>
            <a:ext cx="1038225" cy="3794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3098" name="Text Box 10"/>
          <p:cNvSpPr txBox="1">
            <a:spLocks noChangeArrowheads="1"/>
          </p:cNvSpPr>
          <p:nvPr/>
        </p:nvSpPr>
        <p:spPr bwMode="auto">
          <a:xfrm>
            <a:off x="5772150" y="3910013"/>
            <a:ext cx="861133" cy="40011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000" dirty="0"/>
              <a:t>Model</a:t>
            </a:r>
            <a:endParaRPr lang="en-US" altLang="nl-NL" sz="2000" dirty="0"/>
          </a:p>
        </p:txBody>
      </p:sp>
      <p:sp>
        <p:nvSpPr>
          <p:cNvPr id="473099" name="Text Box 11"/>
          <p:cNvSpPr txBox="1">
            <a:spLocks noChangeArrowheads="1"/>
          </p:cNvSpPr>
          <p:nvPr/>
        </p:nvSpPr>
        <p:spPr bwMode="auto">
          <a:xfrm>
            <a:off x="4959350" y="4579938"/>
            <a:ext cx="27710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000" dirty="0"/>
              <a:t>Model </a:t>
            </a:r>
            <a:r>
              <a:rPr lang="nl-NL" altLang="nl-NL" sz="2000" dirty="0" err="1"/>
              <a:t>can</a:t>
            </a:r>
            <a:r>
              <a:rPr lang="nl-NL" altLang="nl-NL" sz="2000" dirty="0"/>
              <a:t> </a:t>
            </a:r>
            <a:r>
              <a:rPr lang="nl-NL" altLang="nl-NL" sz="2000" dirty="0" err="1"/>
              <a:t>not</a:t>
            </a:r>
            <a:r>
              <a:rPr lang="nl-NL" altLang="nl-NL" sz="2000" dirty="0"/>
              <a:t> </a:t>
            </a:r>
            <a:r>
              <a:rPr lang="nl-NL" altLang="nl-NL" sz="2000" dirty="0" err="1"/>
              <a:t>always</a:t>
            </a:r>
            <a:r>
              <a:rPr lang="nl-NL" altLang="nl-NL" sz="2000" dirty="0"/>
              <a:t> </a:t>
            </a:r>
            <a:r>
              <a:rPr lang="nl-NL" altLang="nl-NL" sz="2000" dirty="0" err="1"/>
              <a:t>be</a:t>
            </a:r>
            <a:endParaRPr lang="nl-NL" altLang="nl-NL" sz="2000" dirty="0"/>
          </a:p>
          <a:p>
            <a:pPr algn="l">
              <a:spcBef>
                <a:spcPct val="0"/>
              </a:spcBef>
            </a:pPr>
            <a:r>
              <a:rPr lang="nl-NL" altLang="nl-NL" sz="2000" dirty="0" err="1"/>
              <a:t>represented</a:t>
            </a:r>
            <a:r>
              <a:rPr lang="nl-NL" altLang="nl-NL" sz="2000" dirty="0"/>
              <a:t> </a:t>
            </a:r>
            <a:r>
              <a:rPr lang="nl-NL" altLang="nl-NL" sz="2000" dirty="0" err="1"/>
              <a:t>graphically</a:t>
            </a:r>
            <a:endParaRPr lang="en-US" altLang="nl-NL" sz="2000" dirty="0"/>
          </a:p>
        </p:txBody>
      </p:sp>
      <p:sp>
        <p:nvSpPr>
          <p:cNvPr id="473100" name="Text Box 12"/>
          <p:cNvSpPr txBox="1">
            <a:spLocks noChangeArrowheads="1"/>
          </p:cNvSpPr>
          <p:nvPr/>
        </p:nvSpPr>
        <p:spPr bwMode="auto">
          <a:xfrm>
            <a:off x="495300" y="4906963"/>
            <a:ext cx="198477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000" dirty="0" err="1"/>
              <a:t>Normal</a:t>
            </a:r>
            <a:r>
              <a:rPr lang="nl-NL" altLang="nl-NL" sz="2000" dirty="0"/>
              <a:t> </a:t>
            </a:r>
            <a:r>
              <a:rPr lang="nl-NL" altLang="nl-NL" sz="2000" dirty="0" err="1"/>
              <a:t>vs</a:t>
            </a:r>
            <a:r>
              <a:rPr lang="nl-NL" altLang="nl-NL" sz="2000" dirty="0"/>
              <a:t> </a:t>
            </a:r>
            <a:r>
              <a:rPr lang="nl-NL" altLang="nl-NL" sz="2000" dirty="0" err="1" smtClean="0"/>
              <a:t>cancer</a:t>
            </a:r>
            <a:endParaRPr lang="nl-NL" altLang="nl-NL" sz="2000" dirty="0"/>
          </a:p>
          <a:p>
            <a:pPr algn="l">
              <a:spcBef>
                <a:spcPct val="0"/>
              </a:spcBef>
            </a:pPr>
            <a:r>
              <a:rPr lang="nl-NL" altLang="nl-NL" sz="2000" dirty="0"/>
              <a:t>Cancer </a:t>
            </a:r>
            <a:r>
              <a:rPr lang="nl-NL" altLang="nl-NL" sz="2000" dirty="0" smtClean="0"/>
              <a:t>subtypes</a:t>
            </a:r>
            <a:endParaRPr lang="en-US" altLang="nl-NL" sz="2000" dirty="0"/>
          </a:p>
        </p:txBody>
      </p:sp>
      <p:sp>
        <p:nvSpPr>
          <p:cNvPr id="473101" name="Text Box 13"/>
          <p:cNvSpPr txBox="1">
            <a:spLocks noChangeArrowheads="1"/>
          </p:cNvSpPr>
          <p:nvPr/>
        </p:nvSpPr>
        <p:spPr bwMode="auto">
          <a:xfrm>
            <a:off x="3419475" y="2852738"/>
            <a:ext cx="1163638" cy="70167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000" dirty="0"/>
              <a:t>Feature</a:t>
            </a:r>
          </a:p>
          <a:p>
            <a:pPr algn="l">
              <a:spcBef>
                <a:spcPct val="0"/>
              </a:spcBef>
            </a:pPr>
            <a:r>
              <a:rPr lang="nl-NL" altLang="nl-NL" sz="2000" dirty="0" err="1"/>
              <a:t>selection</a:t>
            </a:r>
            <a:endParaRPr lang="en-US" altLang="nl-NL" sz="2000" dirty="0"/>
          </a:p>
        </p:txBody>
      </p:sp>
      <p:sp>
        <p:nvSpPr>
          <p:cNvPr id="473102" name="Line 14"/>
          <p:cNvSpPr>
            <a:spLocks noChangeShapeType="1"/>
          </p:cNvSpPr>
          <p:nvPr/>
        </p:nvSpPr>
        <p:spPr bwMode="auto">
          <a:xfrm>
            <a:off x="3951288" y="357346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3103" name="Text Box 15"/>
          <p:cNvSpPr txBox="1">
            <a:spLocks noChangeArrowheads="1"/>
          </p:cNvSpPr>
          <p:nvPr/>
        </p:nvSpPr>
        <p:spPr bwMode="auto">
          <a:xfrm>
            <a:off x="6577013" y="3925888"/>
            <a:ext cx="7963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t>: Data</a:t>
            </a:r>
            <a:endParaRPr lang="nl-NL" altLang="nl-NL" sz="2000"/>
          </a:p>
        </p:txBody>
      </p:sp>
      <p:sp>
        <p:nvSpPr>
          <p:cNvPr id="473104" name="Text Box 16"/>
          <p:cNvSpPr txBox="1">
            <a:spLocks noChangeArrowheads="1"/>
          </p:cNvSpPr>
          <p:nvPr/>
        </p:nvSpPr>
        <p:spPr bwMode="auto">
          <a:xfrm>
            <a:off x="7729538" y="3948113"/>
            <a:ext cx="9348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t>Classes</a:t>
            </a:r>
            <a:endParaRPr lang="nl-NL" altLang="nl-NL" sz="2000"/>
          </a:p>
        </p:txBody>
      </p:sp>
      <p:sp>
        <p:nvSpPr>
          <p:cNvPr id="473105" name="Line 17"/>
          <p:cNvSpPr>
            <a:spLocks noChangeShapeType="1"/>
          </p:cNvSpPr>
          <p:nvPr/>
        </p:nvSpPr>
        <p:spPr bwMode="auto">
          <a:xfrm>
            <a:off x="7440613" y="4164013"/>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8" name="Title 1"/>
          <p:cNvSpPr txBox="1">
            <a:spLocks/>
          </p:cNvSpPr>
          <p:nvPr/>
        </p:nvSpPr>
        <p:spPr>
          <a:xfrm>
            <a:off x="457200" y="540296"/>
            <a:ext cx="8229600" cy="7200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US" altLang="nl-NL" dirty="0" smtClean="0"/>
              <a:t>Classification (I)</a:t>
            </a:r>
            <a:endParaRPr lang="nl-NL" dirty="0"/>
          </a:p>
        </p:txBody>
      </p:sp>
    </p:spTree>
    <p:extLst>
      <p:ext uri="{BB962C8B-B14F-4D97-AF65-F5344CB8AC3E}">
        <p14:creationId xmlns:p14="http://schemas.microsoft.com/office/powerpoint/2010/main" val="1979289936"/>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3"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4871"/>
          <a:stretch>
            <a:fillRect/>
          </a:stretch>
        </p:blipFill>
        <p:spPr>
          <a:xfrm>
            <a:off x="3132138" y="333375"/>
            <a:ext cx="5818187" cy="5832475"/>
          </a:xfrm>
          <a:noFill/>
          <a:ln/>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pic>
      <p:sp>
        <p:nvSpPr>
          <p:cNvPr id="201736" name="Text Box 8"/>
          <p:cNvSpPr txBox="1">
            <a:spLocks noChangeArrowheads="1"/>
          </p:cNvSpPr>
          <p:nvPr/>
        </p:nvSpPr>
        <p:spPr bwMode="auto">
          <a:xfrm>
            <a:off x="6172200" y="6581001"/>
            <a:ext cx="29821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sz="1200" dirty="0"/>
              <a:t>Van ‘t Veer et al, Nature 415: 530-536 (2002)</a:t>
            </a:r>
            <a:endParaRPr lang="en-US" altLang="nl-NL" sz="1200" noProof="1"/>
          </a:p>
        </p:txBody>
      </p:sp>
      <p:sp>
        <p:nvSpPr>
          <p:cNvPr id="201737" name="Text Box 9"/>
          <p:cNvSpPr txBox="1">
            <a:spLocks noChangeArrowheads="1"/>
          </p:cNvSpPr>
          <p:nvPr/>
        </p:nvSpPr>
        <p:spPr bwMode="auto">
          <a:xfrm>
            <a:off x="152400" y="2438400"/>
            <a:ext cx="261071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lvl1pPr marL="457200" indent="-457200" algn="l">
              <a:spcBef>
                <a:spcPct val="0"/>
              </a:spcBef>
              <a:defRPr sz="2400">
                <a:solidFill>
                  <a:schemeClr val="tx1"/>
                </a:solidFill>
                <a:latin typeface="Times New Roman" pitchFamily="18" charset="0"/>
              </a:defRPr>
            </a:lvl1pPr>
            <a:lvl2pPr marL="914400" indent="-457200" algn="l">
              <a:spcBef>
                <a:spcPct val="0"/>
              </a:spcBef>
              <a:defRPr sz="2400">
                <a:solidFill>
                  <a:schemeClr val="tx1"/>
                </a:solidFill>
                <a:latin typeface="Times New Roman" pitchFamily="18" charset="0"/>
              </a:defRPr>
            </a:lvl2pPr>
            <a:lvl3pPr marL="1371600" indent="-457200" algn="l">
              <a:spcBef>
                <a:spcPct val="0"/>
              </a:spcBef>
              <a:defRPr sz="2400">
                <a:solidFill>
                  <a:schemeClr val="tx1"/>
                </a:solidFill>
                <a:latin typeface="Times New Roman" pitchFamily="18" charset="0"/>
              </a:defRPr>
            </a:lvl3pPr>
            <a:lvl4pPr marL="1828800" indent="-457200" algn="l">
              <a:spcBef>
                <a:spcPct val="0"/>
              </a:spcBef>
              <a:defRPr sz="2400">
                <a:solidFill>
                  <a:schemeClr val="tx1"/>
                </a:solidFill>
                <a:latin typeface="Times New Roman" pitchFamily="18" charset="0"/>
              </a:defRPr>
            </a:lvl4pPr>
            <a:lvl5pPr marL="2286000" indent="-457200" algn="l">
              <a:spcBef>
                <a:spcPct val="0"/>
              </a:spcBef>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ct val="50000"/>
              </a:spcBef>
            </a:pPr>
            <a:r>
              <a:rPr lang="en-US" altLang="nl-NL" sz="2000" dirty="0">
                <a:latin typeface="+mn-lt"/>
              </a:rPr>
              <a:t>Two classes:</a:t>
            </a:r>
          </a:p>
          <a:p>
            <a:pPr>
              <a:spcBef>
                <a:spcPct val="50000"/>
              </a:spcBef>
            </a:pPr>
            <a:r>
              <a:rPr lang="en-US" altLang="nl-NL" sz="2000" dirty="0">
                <a:latin typeface="+mn-lt"/>
              </a:rPr>
              <a:t>      no metastases &gt; 5yr</a:t>
            </a:r>
          </a:p>
          <a:p>
            <a:pPr>
              <a:spcBef>
                <a:spcPct val="50000"/>
              </a:spcBef>
            </a:pPr>
            <a:r>
              <a:rPr lang="en-US" altLang="nl-NL" sz="2000" dirty="0">
                <a:latin typeface="+mn-lt"/>
              </a:rPr>
              <a:t>      metastases &lt; 5yr</a:t>
            </a:r>
            <a:endParaRPr lang="en-US" altLang="nl-NL" sz="2000" noProof="1">
              <a:latin typeface="+mn-lt"/>
            </a:endParaRPr>
          </a:p>
        </p:txBody>
      </p:sp>
      <p:sp>
        <p:nvSpPr>
          <p:cNvPr id="201742" name="Rectangle 14"/>
          <p:cNvSpPr>
            <a:spLocks noChangeArrowheads="1"/>
          </p:cNvSpPr>
          <p:nvPr/>
        </p:nvSpPr>
        <p:spPr bwMode="auto">
          <a:xfrm>
            <a:off x="228600" y="3048000"/>
            <a:ext cx="304800" cy="152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201743" name="Rectangle 15"/>
          <p:cNvSpPr>
            <a:spLocks noChangeArrowheads="1"/>
          </p:cNvSpPr>
          <p:nvPr/>
        </p:nvSpPr>
        <p:spPr bwMode="auto">
          <a:xfrm>
            <a:off x="228600" y="3429000"/>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3" name="Title 2"/>
          <p:cNvSpPr>
            <a:spLocks noGrp="1"/>
          </p:cNvSpPr>
          <p:nvPr>
            <p:ph type="title"/>
          </p:nvPr>
        </p:nvSpPr>
        <p:spPr/>
        <p:txBody>
          <a:bodyPr/>
          <a:lstStyle/>
          <a:p>
            <a:r>
              <a:rPr lang="nl-NL" dirty="0" err="1" smtClean="0"/>
              <a:t>Classification</a:t>
            </a:r>
            <a:r>
              <a:rPr lang="nl-NL" dirty="0" smtClean="0"/>
              <a:t> (II)</a:t>
            </a:r>
            <a:endParaRPr lang="nl-NL" dirty="0"/>
          </a:p>
        </p:txBody>
      </p:sp>
    </p:spTree>
    <p:extLst>
      <p:ext uri="{BB962C8B-B14F-4D97-AF65-F5344CB8AC3E}">
        <p14:creationId xmlns:p14="http://schemas.microsoft.com/office/powerpoint/2010/main" val="144261331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7415213" cy="203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3044" name="Text Box 4"/>
          <p:cNvSpPr txBox="1">
            <a:spLocks noChangeArrowheads="1"/>
          </p:cNvSpPr>
          <p:nvPr/>
        </p:nvSpPr>
        <p:spPr bwMode="auto">
          <a:xfrm>
            <a:off x="228600" y="1295400"/>
            <a:ext cx="35250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dirty="0"/>
              <a:t>We </a:t>
            </a:r>
            <a:r>
              <a:rPr lang="nl-NL" altLang="nl-NL" sz="2400" dirty="0" err="1"/>
              <a:t>measure</a:t>
            </a:r>
            <a:r>
              <a:rPr lang="nl-NL" altLang="nl-NL" sz="2400" dirty="0"/>
              <a:t> a single gene:</a:t>
            </a:r>
          </a:p>
        </p:txBody>
      </p:sp>
      <p:pic>
        <p:nvPicPr>
          <p:cNvPr id="3430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038600"/>
            <a:ext cx="7391400"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3046" name="Text Box 6"/>
          <p:cNvSpPr txBox="1">
            <a:spLocks noChangeArrowheads="1"/>
          </p:cNvSpPr>
          <p:nvPr/>
        </p:nvSpPr>
        <p:spPr bwMode="auto">
          <a:xfrm>
            <a:off x="441325" y="3767138"/>
            <a:ext cx="13853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dirty="0" err="1"/>
              <a:t>Classifier</a:t>
            </a:r>
            <a:r>
              <a:rPr lang="nl-NL" altLang="nl-NL" sz="2400" dirty="0"/>
              <a:t>:</a:t>
            </a:r>
          </a:p>
        </p:txBody>
      </p:sp>
      <p:sp>
        <p:nvSpPr>
          <p:cNvPr id="343047" name="Text Box 7"/>
          <p:cNvSpPr txBox="1">
            <a:spLocks noChangeArrowheads="1"/>
          </p:cNvSpPr>
          <p:nvPr/>
        </p:nvSpPr>
        <p:spPr bwMode="auto">
          <a:xfrm>
            <a:off x="609600" y="5867400"/>
            <a:ext cx="41844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dirty="0" err="1"/>
              <a:t>If</a:t>
            </a:r>
            <a:r>
              <a:rPr lang="nl-NL" altLang="nl-NL" sz="2400" dirty="0"/>
              <a:t> g &gt; T, </a:t>
            </a:r>
            <a:r>
              <a:rPr lang="nl-NL" altLang="nl-NL" sz="2400" dirty="0" err="1"/>
              <a:t>then</a:t>
            </a:r>
            <a:r>
              <a:rPr lang="nl-NL" altLang="nl-NL" sz="2400" dirty="0"/>
              <a:t> </a:t>
            </a:r>
            <a:r>
              <a:rPr lang="nl-NL" altLang="nl-NL" sz="2400" dirty="0" err="1"/>
              <a:t>cancer</a:t>
            </a:r>
            <a:r>
              <a:rPr lang="nl-NL" altLang="nl-NL" sz="2400" dirty="0"/>
              <a:t>, </a:t>
            </a:r>
            <a:r>
              <a:rPr lang="nl-NL" altLang="nl-NL" sz="2400" dirty="0" err="1"/>
              <a:t>else</a:t>
            </a:r>
            <a:r>
              <a:rPr lang="nl-NL" altLang="nl-NL" sz="2400" dirty="0"/>
              <a:t> </a:t>
            </a:r>
            <a:r>
              <a:rPr lang="nl-NL" altLang="nl-NL" sz="2400" dirty="0" err="1"/>
              <a:t>normal</a:t>
            </a:r>
            <a:endParaRPr lang="nl-NL" altLang="nl-NL" sz="2400" dirty="0"/>
          </a:p>
        </p:txBody>
      </p:sp>
      <p:sp>
        <p:nvSpPr>
          <p:cNvPr id="10" name="Title 2"/>
          <p:cNvSpPr>
            <a:spLocks noGrp="1"/>
          </p:cNvSpPr>
          <p:nvPr>
            <p:ph type="title"/>
          </p:nvPr>
        </p:nvSpPr>
        <p:spPr>
          <a:xfrm>
            <a:off x="457200" y="540296"/>
            <a:ext cx="8229600" cy="720080"/>
          </a:xfrm>
        </p:spPr>
        <p:txBody>
          <a:bodyPr/>
          <a:lstStyle/>
          <a:p>
            <a:r>
              <a:rPr lang="nl-NL" dirty="0" err="1" smtClean="0"/>
              <a:t>Classification</a:t>
            </a:r>
            <a:r>
              <a:rPr lang="nl-NL" dirty="0" smtClean="0"/>
              <a:t>: 1D </a:t>
            </a:r>
            <a:r>
              <a:rPr lang="nl-NL" dirty="0" err="1" smtClean="0"/>
              <a:t>example</a:t>
            </a:r>
            <a:endParaRPr lang="nl-NL" dirty="0"/>
          </a:p>
        </p:txBody>
      </p:sp>
    </p:spTree>
    <p:extLst>
      <p:ext uri="{BB962C8B-B14F-4D97-AF65-F5344CB8AC3E}">
        <p14:creationId xmlns:p14="http://schemas.microsoft.com/office/powerpoint/2010/main" val="277627086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32000"/>
            <a:ext cx="7486650" cy="402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5092" name="Text Box 4"/>
          <p:cNvSpPr txBox="1">
            <a:spLocks noChangeArrowheads="1"/>
          </p:cNvSpPr>
          <p:nvPr/>
        </p:nvSpPr>
        <p:spPr bwMode="auto">
          <a:xfrm>
            <a:off x="228600" y="1295400"/>
            <a:ext cx="31887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dirty="0"/>
              <a:t>We </a:t>
            </a:r>
            <a:r>
              <a:rPr lang="nl-NL" altLang="nl-NL" sz="2400" dirty="0" err="1"/>
              <a:t>measure</a:t>
            </a:r>
            <a:r>
              <a:rPr lang="nl-NL" altLang="nl-NL" sz="2400" dirty="0"/>
              <a:t> </a:t>
            </a:r>
            <a:r>
              <a:rPr lang="nl-NL" altLang="nl-NL" sz="2400" dirty="0" err="1"/>
              <a:t>two</a:t>
            </a:r>
            <a:r>
              <a:rPr lang="nl-NL" altLang="nl-NL" sz="2400" dirty="0"/>
              <a:t> </a:t>
            </a:r>
            <a:r>
              <a:rPr lang="nl-NL" altLang="nl-NL" sz="2400" dirty="0" err="1"/>
              <a:t>genes</a:t>
            </a:r>
            <a:r>
              <a:rPr lang="nl-NL" altLang="nl-NL" sz="2400" dirty="0"/>
              <a:t>:</a:t>
            </a:r>
          </a:p>
        </p:txBody>
      </p:sp>
      <p:sp>
        <p:nvSpPr>
          <p:cNvPr id="2" name="Title 1"/>
          <p:cNvSpPr>
            <a:spLocks noGrp="1"/>
          </p:cNvSpPr>
          <p:nvPr>
            <p:ph type="title"/>
          </p:nvPr>
        </p:nvSpPr>
        <p:spPr/>
        <p:txBody>
          <a:bodyPr/>
          <a:lstStyle/>
          <a:p>
            <a:r>
              <a:rPr lang="nl-NL" dirty="0" err="1" smtClean="0"/>
              <a:t>Classification</a:t>
            </a:r>
            <a:r>
              <a:rPr lang="nl-NL" dirty="0" smtClean="0"/>
              <a:t>: 2D </a:t>
            </a:r>
            <a:r>
              <a:rPr lang="nl-NL" dirty="0" err="1" smtClean="0"/>
              <a:t>example</a:t>
            </a:r>
            <a:r>
              <a:rPr lang="nl-NL" dirty="0" smtClean="0"/>
              <a:t> (I)</a:t>
            </a:r>
            <a:endParaRPr lang="nl-NL" dirty="0"/>
          </a:p>
        </p:txBody>
      </p:sp>
    </p:spTree>
    <p:extLst>
      <p:ext uri="{BB962C8B-B14F-4D97-AF65-F5344CB8AC3E}">
        <p14:creationId xmlns:p14="http://schemas.microsoft.com/office/powerpoint/2010/main" val="33149273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9763"/>
            <a:ext cx="81534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7140" name="Text Box 4"/>
          <p:cNvSpPr txBox="1">
            <a:spLocks noChangeArrowheads="1"/>
          </p:cNvSpPr>
          <p:nvPr/>
        </p:nvSpPr>
        <p:spPr bwMode="auto">
          <a:xfrm>
            <a:off x="533400" y="5867400"/>
            <a:ext cx="5697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dirty="0" err="1"/>
              <a:t>If</a:t>
            </a:r>
            <a:r>
              <a:rPr lang="nl-NL" altLang="nl-NL" sz="2400" dirty="0"/>
              <a:t> g</a:t>
            </a:r>
            <a:r>
              <a:rPr lang="nl-NL" altLang="nl-NL" sz="2400" baseline="-25000" dirty="0"/>
              <a:t>1</a:t>
            </a:r>
            <a:r>
              <a:rPr lang="nl-NL" altLang="nl-NL" sz="2400" dirty="0"/>
              <a:t> &gt; T</a:t>
            </a:r>
            <a:r>
              <a:rPr lang="nl-NL" altLang="nl-NL" sz="2400" baseline="-25000" dirty="0"/>
              <a:t>1  </a:t>
            </a:r>
            <a:r>
              <a:rPr lang="nl-NL" altLang="nl-NL" sz="2400" dirty="0"/>
              <a:t>or  g</a:t>
            </a:r>
            <a:r>
              <a:rPr lang="nl-NL" altLang="nl-NL" sz="2400" baseline="-25000" dirty="0"/>
              <a:t>2 </a:t>
            </a:r>
            <a:r>
              <a:rPr lang="nl-NL" altLang="nl-NL" sz="2400" dirty="0"/>
              <a:t>&gt; T</a:t>
            </a:r>
            <a:r>
              <a:rPr lang="nl-NL" altLang="nl-NL" sz="2400" baseline="-25000" dirty="0"/>
              <a:t>2</a:t>
            </a:r>
            <a:r>
              <a:rPr lang="nl-NL" altLang="nl-NL" sz="2400" dirty="0"/>
              <a:t>, </a:t>
            </a:r>
            <a:r>
              <a:rPr lang="nl-NL" altLang="nl-NL" sz="2400" dirty="0" err="1"/>
              <a:t>then</a:t>
            </a:r>
            <a:r>
              <a:rPr lang="nl-NL" altLang="nl-NL" sz="2400" dirty="0"/>
              <a:t> </a:t>
            </a:r>
            <a:r>
              <a:rPr lang="nl-NL" altLang="nl-NL" sz="2400" dirty="0" err="1"/>
              <a:t>cancer</a:t>
            </a:r>
            <a:r>
              <a:rPr lang="nl-NL" altLang="nl-NL" sz="2400" dirty="0"/>
              <a:t>, </a:t>
            </a:r>
            <a:r>
              <a:rPr lang="nl-NL" altLang="nl-NL" sz="2400" dirty="0" err="1"/>
              <a:t>else</a:t>
            </a:r>
            <a:r>
              <a:rPr lang="nl-NL" altLang="nl-NL" sz="2400" dirty="0"/>
              <a:t> </a:t>
            </a:r>
            <a:r>
              <a:rPr lang="nl-NL" altLang="nl-NL" sz="2400" dirty="0" err="1"/>
              <a:t>normal</a:t>
            </a:r>
            <a:endParaRPr lang="nl-NL" altLang="nl-NL" sz="2400" dirty="0"/>
          </a:p>
        </p:txBody>
      </p:sp>
      <p:sp>
        <p:nvSpPr>
          <p:cNvPr id="347141" name="Text Box 5"/>
          <p:cNvSpPr txBox="1">
            <a:spLocks noChangeArrowheads="1"/>
          </p:cNvSpPr>
          <p:nvPr/>
        </p:nvSpPr>
        <p:spPr bwMode="auto">
          <a:xfrm>
            <a:off x="517525" y="1328738"/>
            <a:ext cx="13853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dirty="0" err="1"/>
              <a:t>Classifier</a:t>
            </a:r>
            <a:r>
              <a:rPr lang="nl-NL" altLang="nl-NL" sz="2400" dirty="0"/>
              <a:t>:</a:t>
            </a:r>
          </a:p>
        </p:txBody>
      </p:sp>
      <p:sp>
        <p:nvSpPr>
          <p:cNvPr id="10" name="Title 1"/>
          <p:cNvSpPr>
            <a:spLocks noGrp="1"/>
          </p:cNvSpPr>
          <p:nvPr>
            <p:ph type="title"/>
          </p:nvPr>
        </p:nvSpPr>
        <p:spPr>
          <a:xfrm>
            <a:off x="457200" y="540296"/>
            <a:ext cx="8229600" cy="720080"/>
          </a:xfrm>
        </p:spPr>
        <p:txBody>
          <a:bodyPr/>
          <a:lstStyle/>
          <a:p>
            <a:r>
              <a:rPr lang="nl-NL" dirty="0" err="1" smtClean="0"/>
              <a:t>Classification</a:t>
            </a:r>
            <a:r>
              <a:rPr lang="nl-NL" dirty="0" smtClean="0"/>
              <a:t>: 2D </a:t>
            </a:r>
            <a:r>
              <a:rPr lang="nl-NL" dirty="0" err="1" smtClean="0"/>
              <a:t>example</a:t>
            </a:r>
            <a:r>
              <a:rPr lang="nl-NL" dirty="0" smtClean="0"/>
              <a:t> (II)</a:t>
            </a:r>
            <a:endParaRPr lang="nl-NL" dirty="0"/>
          </a:p>
        </p:txBody>
      </p:sp>
    </p:spTree>
    <p:extLst>
      <p:ext uri="{BB962C8B-B14F-4D97-AF65-F5344CB8AC3E}">
        <p14:creationId xmlns:p14="http://schemas.microsoft.com/office/powerpoint/2010/main" val="3520787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9078913" cy="524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pic>
      <p:sp>
        <p:nvSpPr>
          <p:cNvPr id="6" name="Title 1"/>
          <p:cNvSpPr txBox="1">
            <a:spLocks/>
          </p:cNvSpPr>
          <p:nvPr/>
        </p:nvSpPr>
        <p:spPr>
          <a:xfrm>
            <a:off x="457200" y="540296"/>
            <a:ext cx="8229600" cy="7200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US" altLang="nl-NL" dirty="0"/>
              <a:t>2D: nearest centroid classifier</a:t>
            </a:r>
            <a:endParaRPr lang="nl-NL" dirty="0"/>
          </a:p>
        </p:txBody>
      </p:sp>
    </p:spTree>
    <p:extLst>
      <p:ext uri="{BB962C8B-B14F-4D97-AF65-F5344CB8AC3E}">
        <p14:creationId xmlns:p14="http://schemas.microsoft.com/office/powerpoint/2010/main" val="245000472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45148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9187" name="Rectangle 3"/>
          <p:cNvSpPr>
            <a:spLocks noGrp="1" noChangeArrowheads="1"/>
          </p:cNvSpPr>
          <p:nvPr>
            <p:ph type="title"/>
          </p:nvPr>
        </p:nvSpPr>
        <p:spPr>
          <a:xfrm>
            <a:off x="179388" y="152400"/>
            <a:ext cx="7772400" cy="755650"/>
          </a:xfrm>
        </p:spPr>
        <p:txBody>
          <a:bodyPr/>
          <a:lstStyle/>
          <a:p>
            <a:pPr algn="l"/>
            <a:r>
              <a:rPr lang="en-US" altLang="nl-NL" dirty="0" smtClean="0"/>
              <a:t>Classification: nD </a:t>
            </a:r>
            <a:r>
              <a:rPr lang="en-US" altLang="nl-NL" dirty="0"/>
              <a:t>example</a:t>
            </a:r>
          </a:p>
        </p:txBody>
      </p:sp>
      <p:sp>
        <p:nvSpPr>
          <p:cNvPr id="349188" name="Text Box 4"/>
          <p:cNvSpPr txBox="1">
            <a:spLocks noChangeArrowheads="1"/>
          </p:cNvSpPr>
          <p:nvPr/>
        </p:nvSpPr>
        <p:spPr bwMode="auto">
          <a:xfrm>
            <a:off x="6447171" y="6581001"/>
            <a:ext cx="26968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sz="1200" dirty="0"/>
              <a:t>Van ‘t Veer et al, Nature </a:t>
            </a:r>
            <a:r>
              <a:rPr lang="en-US" altLang="nl-NL" sz="1200" b="1" dirty="0"/>
              <a:t>415</a:t>
            </a:r>
            <a:r>
              <a:rPr lang="en-US" altLang="nl-NL" sz="1200" dirty="0"/>
              <a:t>, 530 (2002)</a:t>
            </a:r>
            <a:endParaRPr lang="en-US" altLang="nl-NL" sz="1200" noProof="1"/>
          </a:p>
        </p:txBody>
      </p:sp>
      <p:sp>
        <p:nvSpPr>
          <p:cNvPr id="349189" name="Text Box 5"/>
          <p:cNvSpPr txBox="1">
            <a:spLocks noChangeArrowheads="1"/>
          </p:cNvSpPr>
          <p:nvPr/>
        </p:nvSpPr>
        <p:spPr bwMode="auto">
          <a:xfrm>
            <a:off x="5791200" y="304800"/>
            <a:ext cx="261071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lvl1pPr marL="457200" indent="-457200" algn="l">
              <a:spcBef>
                <a:spcPct val="0"/>
              </a:spcBef>
              <a:defRPr sz="2400">
                <a:solidFill>
                  <a:schemeClr val="tx1"/>
                </a:solidFill>
                <a:latin typeface="Times New Roman" pitchFamily="18" charset="0"/>
              </a:defRPr>
            </a:lvl1pPr>
            <a:lvl2pPr marL="914400" indent="-457200" algn="l">
              <a:spcBef>
                <a:spcPct val="0"/>
              </a:spcBef>
              <a:defRPr sz="2400">
                <a:solidFill>
                  <a:schemeClr val="tx1"/>
                </a:solidFill>
                <a:latin typeface="Times New Roman" pitchFamily="18" charset="0"/>
              </a:defRPr>
            </a:lvl2pPr>
            <a:lvl3pPr marL="1371600" indent="-457200" algn="l">
              <a:spcBef>
                <a:spcPct val="0"/>
              </a:spcBef>
              <a:defRPr sz="2400">
                <a:solidFill>
                  <a:schemeClr val="tx1"/>
                </a:solidFill>
                <a:latin typeface="Times New Roman" pitchFamily="18" charset="0"/>
              </a:defRPr>
            </a:lvl3pPr>
            <a:lvl4pPr marL="1828800" indent="-457200" algn="l">
              <a:spcBef>
                <a:spcPct val="0"/>
              </a:spcBef>
              <a:defRPr sz="2400">
                <a:solidFill>
                  <a:schemeClr val="tx1"/>
                </a:solidFill>
                <a:latin typeface="Times New Roman" pitchFamily="18" charset="0"/>
              </a:defRPr>
            </a:lvl4pPr>
            <a:lvl5pPr marL="2286000" indent="-457200" algn="l">
              <a:spcBef>
                <a:spcPct val="0"/>
              </a:spcBef>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ct val="50000"/>
              </a:spcBef>
            </a:pPr>
            <a:r>
              <a:rPr lang="en-US" altLang="nl-NL" sz="2000" dirty="0">
                <a:latin typeface="+mn-lt"/>
              </a:rPr>
              <a:t>Two classes:</a:t>
            </a:r>
          </a:p>
          <a:p>
            <a:pPr>
              <a:spcBef>
                <a:spcPct val="50000"/>
              </a:spcBef>
            </a:pPr>
            <a:r>
              <a:rPr lang="en-US" altLang="nl-NL" sz="2000" dirty="0">
                <a:latin typeface="+mn-lt"/>
              </a:rPr>
              <a:t>      no metastases &gt; 5yr</a:t>
            </a:r>
          </a:p>
          <a:p>
            <a:pPr>
              <a:spcBef>
                <a:spcPct val="50000"/>
              </a:spcBef>
            </a:pPr>
            <a:r>
              <a:rPr lang="en-US" altLang="nl-NL" sz="2000" dirty="0">
                <a:latin typeface="+mn-lt"/>
              </a:rPr>
              <a:t>      metastases &lt; 5yr</a:t>
            </a:r>
            <a:endParaRPr lang="en-US" altLang="nl-NL" sz="2000" noProof="1">
              <a:latin typeface="+mn-lt"/>
            </a:endParaRPr>
          </a:p>
        </p:txBody>
      </p:sp>
      <p:sp>
        <p:nvSpPr>
          <p:cNvPr id="349190" name="Rectangle 6"/>
          <p:cNvSpPr>
            <a:spLocks noChangeArrowheads="1"/>
          </p:cNvSpPr>
          <p:nvPr/>
        </p:nvSpPr>
        <p:spPr bwMode="auto">
          <a:xfrm>
            <a:off x="5867400" y="914400"/>
            <a:ext cx="304800" cy="152400"/>
          </a:xfrm>
          <a:prstGeom prst="rect">
            <a:avLst/>
          </a:prstGeom>
          <a:solidFill>
            <a:schemeClr val="tx1"/>
          </a:solidFill>
          <a:ln w="9525">
            <a:solidFill>
              <a:schemeClr val="tx1"/>
            </a:solidFill>
            <a:miter lim="800000"/>
            <a:headEnd/>
            <a:tailEnd/>
          </a:ln>
          <a:effectLst/>
        </p:spPr>
        <p:txBody>
          <a:bodyPr wrap="none" anchor="ctr">
            <a:spAutoFit/>
          </a:bodyPr>
          <a:lstStyle/>
          <a:p>
            <a:endParaRPr lang="nl-NL"/>
          </a:p>
        </p:txBody>
      </p:sp>
      <p:sp>
        <p:nvSpPr>
          <p:cNvPr id="349191" name="Rectangle 7"/>
          <p:cNvSpPr>
            <a:spLocks noChangeArrowheads="1"/>
          </p:cNvSpPr>
          <p:nvPr/>
        </p:nvSpPr>
        <p:spPr bwMode="auto">
          <a:xfrm>
            <a:off x="5867400" y="1371600"/>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349192" name="Line 8"/>
          <p:cNvSpPr>
            <a:spLocks noChangeShapeType="1"/>
          </p:cNvSpPr>
          <p:nvPr/>
        </p:nvSpPr>
        <p:spPr bwMode="auto">
          <a:xfrm>
            <a:off x="5257800" y="2209800"/>
            <a:ext cx="0" cy="9906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49193" name="Text Box 9"/>
          <p:cNvSpPr txBox="1">
            <a:spLocks noChangeArrowheads="1"/>
          </p:cNvSpPr>
          <p:nvPr/>
        </p:nvSpPr>
        <p:spPr bwMode="auto">
          <a:xfrm>
            <a:off x="5470525" y="2547938"/>
            <a:ext cx="2236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a:solidFill>
                  <a:srgbClr val="66FF33"/>
                </a:solidFill>
              </a:rPr>
              <a:t>good</a:t>
            </a:r>
            <a:r>
              <a:rPr lang="nl-NL" altLang="nl-NL"/>
              <a:t> prognosis</a:t>
            </a:r>
          </a:p>
        </p:txBody>
      </p:sp>
      <p:sp>
        <p:nvSpPr>
          <p:cNvPr id="349194" name="Line 10"/>
          <p:cNvSpPr>
            <a:spLocks noChangeShapeType="1"/>
          </p:cNvSpPr>
          <p:nvPr/>
        </p:nvSpPr>
        <p:spPr bwMode="auto">
          <a:xfrm>
            <a:off x="5257800" y="3657600"/>
            <a:ext cx="0" cy="9144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49195" name="Text Box 11"/>
          <p:cNvSpPr txBox="1">
            <a:spLocks noChangeArrowheads="1"/>
          </p:cNvSpPr>
          <p:nvPr/>
        </p:nvSpPr>
        <p:spPr bwMode="auto">
          <a:xfrm>
            <a:off x="5486400" y="3810000"/>
            <a:ext cx="206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dirty="0">
                <a:solidFill>
                  <a:srgbClr val="FF0000"/>
                </a:solidFill>
              </a:rPr>
              <a:t>bad</a:t>
            </a:r>
            <a:r>
              <a:rPr lang="nl-NL" altLang="nl-NL" dirty="0"/>
              <a:t> </a:t>
            </a:r>
            <a:r>
              <a:rPr lang="nl-NL" altLang="nl-NL" dirty="0" err="1"/>
              <a:t>prognosis</a:t>
            </a:r>
            <a:endParaRPr lang="nl-NL" altLang="nl-NL" dirty="0"/>
          </a:p>
        </p:txBody>
      </p:sp>
      <p:sp>
        <p:nvSpPr>
          <p:cNvPr id="349196" name="Line 12"/>
          <p:cNvSpPr>
            <a:spLocks noChangeShapeType="1"/>
          </p:cNvSpPr>
          <p:nvPr/>
        </p:nvSpPr>
        <p:spPr bwMode="auto">
          <a:xfrm flipH="1">
            <a:off x="5257800" y="3278188"/>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49197" name="Text Box 13"/>
          <p:cNvSpPr txBox="1">
            <a:spLocks noChangeArrowheads="1"/>
          </p:cNvSpPr>
          <p:nvPr/>
        </p:nvSpPr>
        <p:spPr bwMode="auto">
          <a:xfrm>
            <a:off x="5943600" y="3200400"/>
            <a:ext cx="1436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dirty="0" err="1"/>
              <a:t>threshold</a:t>
            </a:r>
            <a:endParaRPr lang="nl-NL" altLang="nl-NL" dirty="0"/>
          </a:p>
        </p:txBody>
      </p:sp>
      <p:sp>
        <p:nvSpPr>
          <p:cNvPr id="349198" name="Text Box 14"/>
          <p:cNvSpPr txBox="1">
            <a:spLocks noChangeArrowheads="1"/>
          </p:cNvSpPr>
          <p:nvPr/>
        </p:nvSpPr>
        <p:spPr bwMode="auto">
          <a:xfrm>
            <a:off x="990600" y="5791200"/>
            <a:ext cx="3540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dirty="0"/>
              <a:t>70 </a:t>
            </a:r>
            <a:r>
              <a:rPr lang="nl-NL" altLang="nl-NL" dirty="0" err="1"/>
              <a:t>genes</a:t>
            </a:r>
            <a:r>
              <a:rPr lang="nl-NL" altLang="nl-NL" dirty="0"/>
              <a:t> (= </a:t>
            </a:r>
            <a:r>
              <a:rPr lang="nl-NL" altLang="nl-NL" dirty="0" err="1"/>
              <a:t>biomarkers</a:t>
            </a:r>
            <a:r>
              <a:rPr lang="nl-NL" altLang="nl-NL" dirty="0"/>
              <a:t>)</a:t>
            </a:r>
          </a:p>
        </p:txBody>
      </p:sp>
      <p:sp>
        <p:nvSpPr>
          <p:cNvPr id="349199" name="Text Box 15"/>
          <p:cNvSpPr txBox="1">
            <a:spLocks noChangeArrowheads="1"/>
          </p:cNvSpPr>
          <p:nvPr/>
        </p:nvSpPr>
        <p:spPr bwMode="auto">
          <a:xfrm rot="16200000">
            <a:off x="-318294" y="3182144"/>
            <a:ext cx="1550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a:t>78 tumors</a:t>
            </a:r>
          </a:p>
        </p:txBody>
      </p:sp>
    </p:spTree>
    <p:extLst>
      <p:ext uri="{BB962C8B-B14F-4D97-AF65-F5344CB8AC3E}">
        <p14:creationId xmlns:p14="http://schemas.microsoft.com/office/powerpoint/2010/main" val="102892883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Text Box 3"/>
          <p:cNvSpPr txBox="1">
            <a:spLocks noChangeArrowheads="1"/>
          </p:cNvSpPr>
          <p:nvPr/>
        </p:nvSpPr>
        <p:spPr bwMode="auto">
          <a:xfrm>
            <a:off x="457200" y="1328738"/>
            <a:ext cx="7924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
                <a:srgbClr val="FF0000"/>
              </a:buClr>
              <a:buSzPct val="75000"/>
              <a:buFontTx/>
              <a:buChar char="•"/>
            </a:pPr>
            <a:r>
              <a:rPr lang="nl-NL" altLang="nl-NL" sz="2400" dirty="0"/>
              <a:t>  </a:t>
            </a:r>
            <a:r>
              <a:rPr lang="nl-NL" altLang="nl-NL" sz="2400" dirty="0" err="1"/>
              <a:t>Which</a:t>
            </a:r>
            <a:r>
              <a:rPr lang="nl-NL" altLang="nl-NL" sz="2400" dirty="0"/>
              <a:t> </a:t>
            </a:r>
            <a:r>
              <a:rPr lang="nl-NL" altLang="nl-NL" sz="2400" dirty="0" err="1"/>
              <a:t>genes</a:t>
            </a:r>
            <a:r>
              <a:rPr lang="nl-NL" altLang="nl-NL" sz="2400" dirty="0"/>
              <a:t> </a:t>
            </a:r>
            <a:r>
              <a:rPr lang="nl-NL" altLang="nl-NL" sz="2400" dirty="0" err="1"/>
              <a:t>to</a:t>
            </a:r>
            <a:r>
              <a:rPr lang="nl-NL" altLang="nl-NL" sz="2400" dirty="0"/>
              <a:t> </a:t>
            </a:r>
            <a:r>
              <a:rPr lang="nl-NL" altLang="nl-NL" sz="2400" dirty="0" err="1"/>
              <a:t>use</a:t>
            </a:r>
            <a:endParaRPr lang="nl-NL" altLang="nl-NL" sz="2400" dirty="0"/>
          </a:p>
          <a:p>
            <a:pPr algn="l">
              <a:spcBef>
                <a:spcPct val="0"/>
              </a:spcBef>
              <a:buClr>
                <a:srgbClr val="FF0000"/>
              </a:buClr>
              <a:buSzPct val="75000"/>
            </a:pPr>
            <a:r>
              <a:rPr lang="nl-NL" altLang="nl-NL" sz="2400" dirty="0"/>
              <a:t>      ER </a:t>
            </a:r>
            <a:r>
              <a:rPr lang="nl-NL" altLang="nl-NL" sz="2400" dirty="0" err="1"/>
              <a:t>and</a:t>
            </a:r>
            <a:r>
              <a:rPr lang="nl-NL" altLang="nl-NL" sz="2400" dirty="0"/>
              <a:t> P53, the 70-gene NKI </a:t>
            </a:r>
            <a:r>
              <a:rPr lang="nl-NL" altLang="nl-NL" sz="2400" dirty="0" err="1"/>
              <a:t>signature</a:t>
            </a:r>
            <a:r>
              <a:rPr lang="nl-NL" altLang="nl-NL" sz="2400" dirty="0"/>
              <a:t> - </a:t>
            </a:r>
            <a:r>
              <a:rPr lang="nl-NL" altLang="nl-NL" sz="2400" dirty="0">
                <a:solidFill>
                  <a:srgbClr val="FF0000"/>
                </a:solidFill>
              </a:rPr>
              <a:t>feature        </a:t>
            </a:r>
          </a:p>
          <a:p>
            <a:pPr algn="l">
              <a:spcBef>
                <a:spcPct val="0"/>
              </a:spcBef>
              <a:buClr>
                <a:srgbClr val="FF0000"/>
              </a:buClr>
              <a:buSzPct val="75000"/>
            </a:pPr>
            <a:r>
              <a:rPr lang="nl-NL" altLang="nl-NL" sz="2400" dirty="0">
                <a:solidFill>
                  <a:srgbClr val="FF0000"/>
                </a:solidFill>
              </a:rPr>
              <a:t>      </a:t>
            </a:r>
            <a:r>
              <a:rPr lang="nl-NL" altLang="nl-NL" sz="2400" dirty="0" err="1">
                <a:solidFill>
                  <a:srgbClr val="FF0000"/>
                </a:solidFill>
              </a:rPr>
              <a:t>selection</a:t>
            </a:r>
            <a:endParaRPr lang="nl-NL" altLang="nl-NL" sz="2400" dirty="0">
              <a:solidFill>
                <a:srgbClr val="FF0000"/>
              </a:solidFill>
            </a:endParaRPr>
          </a:p>
          <a:p>
            <a:pPr algn="l">
              <a:spcBef>
                <a:spcPct val="0"/>
              </a:spcBef>
              <a:buClr>
                <a:srgbClr val="FF0000"/>
              </a:buClr>
              <a:buSzPct val="75000"/>
            </a:pPr>
            <a:endParaRPr lang="nl-NL" altLang="nl-NL" sz="2400" dirty="0"/>
          </a:p>
          <a:p>
            <a:pPr algn="l">
              <a:spcBef>
                <a:spcPct val="0"/>
              </a:spcBef>
              <a:buClr>
                <a:srgbClr val="FF0000"/>
              </a:buClr>
              <a:buSzPct val="75000"/>
              <a:buFontTx/>
              <a:buChar char="•"/>
            </a:pPr>
            <a:r>
              <a:rPr lang="nl-NL" altLang="nl-NL" sz="2400" dirty="0"/>
              <a:t> </a:t>
            </a:r>
            <a:r>
              <a:rPr lang="nl-NL" altLang="nl-NL" sz="2400" dirty="0" err="1"/>
              <a:t>Which</a:t>
            </a:r>
            <a:r>
              <a:rPr lang="nl-NL" altLang="nl-NL" sz="2400" dirty="0"/>
              <a:t> </a:t>
            </a:r>
            <a:r>
              <a:rPr lang="nl-NL" altLang="nl-NL" sz="2400" dirty="0" err="1"/>
              <a:t>classifier</a:t>
            </a:r>
            <a:r>
              <a:rPr lang="nl-NL" altLang="nl-NL" sz="2400" dirty="0"/>
              <a:t> </a:t>
            </a:r>
            <a:r>
              <a:rPr lang="nl-NL" altLang="nl-NL" sz="2400" dirty="0" err="1"/>
              <a:t>to</a:t>
            </a:r>
            <a:r>
              <a:rPr lang="nl-NL" altLang="nl-NL" sz="2400" dirty="0"/>
              <a:t> </a:t>
            </a:r>
            <a:r>
              <a:rPr lang="nl-NL" altLang="nl-NL" sz="2400" dirty="0" err="1"/>
              <a:t>choose</a:t>
            </a:r>
            <a:endParaRPr lang="nl-NL" altLang="nl-NL" sz="2400" dirty="0"/>
          </a:p>
          <a:p>
            <a:pPr algn="l">
              <a:spcBef>
                <a:spcPct val="0"/>
              </a:spcBef>
              <a:buClr>
                <a:srgbClr val="FF0000"/>
              </a:buClr>
              <a:buSzPct val="75000"/>
            </a:pPr>
            <a:r>
              <a:rPr lang="nl-NL" altLang="nl-NL" sz="2400" dirty="0"/>
              <a:t>     </a:t>
            </a:r>
            <a:r>
              <a:rPr lang="nl-NL" altLang="nl-NL" sz="2400" dirty="0" err="1"/>
              <a:t>Hundreds</a:t>
            </a:r>
            <a:r>
              <a:rPr lang="nl-NL" altLang="nl-NL" sz="2400" dirty="0"/>
              <a:t> of </a:t>
            </a:r>
            <a:r>
              <a:rPr lang="nl-NL" altLang="nl-NL" sz="2400" dirty="0" err="1"/>
              <a:t>possibilities</a:t>
            </a:r>
            <a:r>
              <a:rPr lang="nl-NL" altLang="nl-NL" sz="2400" dirty="0"/>
              <a:t>. For high-</a:t>
            </a:r>
            <a:r>
              <a:rPr lang="nl-NL" altLang="nl-NL" sz="2400" dirty="0" err="1"/>
              <a:t>dimensional</a:t>
            </a:r>
            <a:r>
              <a:rPr lang="nl-NL" altLang="nl-NL" sz="2400" dirty="0"/>
              <a:t>     </a:t>
            </a:r>
          </a:p>
          <a:p>
            <a:pPr algn="l">
              <a:spcBef>
                <a:spcPct val="0"/>
              </a:spcBef>
              <a:buClr>
                <a:srgbClr val="FF0000"/>
              </a:buClr>
              <a:buSzPct val="75000"/>
            </a:pPr>
            <a:r>
              <a:rPr lang="nl-NL" altLang="nl-NL" sz="2400" dirty="0"/>
              <a:t>     </a:t>
            </a:r>
            <a:r>
              <a:rPr lang="nl-NL" altLang="nl-NL" sz="2400" dirty="0" err="1"/>
              <a:t>biology</a:t>
            </a:r>
            <a:r>
              <a:rPr lang="nl-NL" altLang="nl-NL" sz="2400" dirty="0"/>
              <a:t>, </a:t>
            </a:r>
            <a:r>
              <a:rPr lang="nl-NL" altLang="nl-NL" sz="2400" dirty="0" err="1"/>
              <a:t>often</a:t>
            </a:r>
            <a:r>
              <a:rPr lang="nl-NL" altLang="nl-NL" sz="2400" dirty="0"/>
              <a:t> the </a:t>
            </a:r>
            <a:r>
              <a:rPr lang="nl-NL" altLang="nl-NL" sz="2400" dirty="0" err="1"/>
              <a:t>simpler</a:t>
            </a:r>
            <a:r>
              <a:rPr lang="nl-NL" altLang="nl-NL" sz="2400" dirty="0"/>
              <a:t> the </a:t>
            </a:r>
            <a:r>
              <a:rPr lang="nl-NL" altLang="nl-NL" sz="2400" dirty="0" err="1"/>
              <a:t>better</a:t>
            </a:r>
            <a:r>
              <a:rPr lang="nl-NL" altLang="nl-NL" sz="2400" dirty="0"/>
              <a:t> (</a:t>
            </a:r>
            <a:r>
              <a:rPr lang="en-US" altLang="nl-NL" sz="2400" dirty="0"/>
              <a:t>p&gt;&gt;n</a:t>
            </a:r>
            <a:r>
              <a:rPr lang="nl-NL" altLang="nl-NL" sz="2400" dirty="0"/>
              <a:t>) </a:t>
            </a:r>
          </a:p>
          <a:p>
            <a:pPr algn="l">
              <a:spcBef>
                <a:spcPct val="0"/>
              </a:spcBef>
              <a:buClr>
                <a:srgbClr val="FF0000"/>
              </a:buClr>
              <a:buSzPct val="75000"/>
            </a:pPr>
            <a:endParaRPr lang="nl-NL" altLang="nl-NL" sz="2400" dirty="0"/>
          </a:p>
          <a:p>
            <a:pPr algn="l">
              <a:spcBef>
                <a:spcPct val="0"/>
              </a:spcBef>
              <a:buClr>
                <a:srgbClr val="FF0000"/>
              </a:buClr>
              <a:buSzPct val="75000"/>
              <a:buFontTx/>
              <a:buChar char="•"/>
            </a:pPr>
            <a:r>
              <a:rPr lang="nl-NL" altLang="nl-NL" sz="2400" dirty="0"/>
              <a:t> </a:t>
            </a:r>
            <a:r>
              <a:rPr lang="nl-NL" altLang="nl-NL" sz="2400" dirty="0" err="1"/>
              <a:t>Which</a:t>
            </a:r>
            <a:r>
              <a:rPr lang="nl-NL" altLang="nl-NL" sz="2400" dirty="0"/>
              <a:t> </a:t>
            </a:r>
            <a:r>
              <a:rPr lang="nl-NL" altLang="nl-NL" sz="2400" dirty="0" err="1"/>
              <a:t>value</a:t>
            </a:r>
            <a:r>
              <a:rPr lang="nl-NL" altLang="nl-NL" sz="2400" dirty="0"/>
              <a:t> </a:t>
            </a:r>
            <a:r>
              <a:rPr lang="nl-NL" altLang="nl-NL" sz="2400" dirty="0" err="1"/>
              <a:t>for</a:t>
            </a:r>
            <a:r>
              <a:rPr lang="nl-NL" altLang="nl-NL" sz="2400" dirty="0"/>
              <a:t> the </a:t>
            </a:r>
            <a:r>
              <a:rPr lang="nl-NL" altLang="nl-NL" sz="2400" dirty="0" err="1"/>
              <a:t>thresholds</a:t>
            </a:r>
            <a:r>
              <a:rPr lang="nl-NL" altLang="nl-NL" sz="2400" dirty="0"/>
              <a:t>, </a:t>
            </a:r>
            <a:r>
              <a:rPr lang="nl-NL" altLang="nl-NL" sz="2400" dirty="0" smtClean="0"/>
              <a:t>i.e.</a:t>
            </a:r>
            <a:endParaRPr lang="nl-NL" altLang="nl-NL" sz="2400" dirty="0"/>
          </a:p>
          <a:p>
            <a:pPr algn="l">
              <a:spcBef>
                <a:spcPct val="0"/>
              </a:spcBef>
              <a:buClr>
                <a:srgbClr val="FF0000"/>
              </a:buClr>
              <a:buSzPct val="75000"/>
            </a:pPr>
            <a:r>
              <a:rPr lang="nl-NL" altLang="nl-NL" sz="2400" dirty="0"/>
              <a:t>     </a:t>
            </a:r>
            <a:r>
              <a:rPr lang="nl-NL" altLang="nl-NL" sz="2400" dirty="0">
                <a:solidFill>
                  <a:srgbClr val="FF0000"/>
                </a:solidFill>
              </a:rPr>
              <a:t>parameter </a:t>
            </a:r>
            <a:r>
              <a:rPr lang="nl-NL" altLang="nl-NL" sz="2400" dirty="0" err="1">
                <a:solidFill>
                  <a:srgbClr val="FF0000"/>
                </a:solidFill>
              </a:rPr>
              <a:t>estimation</a:t>
            </a:r>
            <a:r>
              <a:rPr lang="nl-NL" altLang="nl-NL" sz="2400" dirty="0">
                <a:solidFill>
                  <a:srgbClr val="FF0000"/>
                </a:solidFill>
              </a:rPr>
              <a:t> </a:t>
            </a:r>
            <a:r>
              <a:rPr lang="nl-NL" altLang="nl-NL" sz="2400" dirty="0"/>
              <a:t>on </a:t>
            </a:r>
            <a:r>
              <a:rPr lang="nl-NL" altLang="nl-NL" sz="2400" dirty="0" err="1"/>
              <a:t>collected</a:t>
            </a:r>
            <a:r>
              <a:rPr lang="nl-NL" altLang="nl-NL" sz="2400" dirty="0"/>
              <a:t> samples </a:t>
            </a:r>
            <a:r>
              <a:rPr lang="nl-NL" altLang="nl-NL" sz="2400" dirty="0" err="1"/>
              <a:t>optimizing</a:t>
            </a:r>
            <a:r>
              <a:rPr lang="nl-NL" altLang="nl-NL" sz="2400" dirty="0"/>
              <a:t>  </a:t>
            </a:r>
          </a:p>
          <a:p>
            <a:pPr algn="l">
              <a:spcBef>
                <a:spcPct val="0"/>
              </a:spcBef>
              <a:buClr>
                <a:srgbClr val="FF0000"/>
              </a:buClr>
              <a:buSzPct val="75000"/>
            </a:pPr>
            <a:r>
              <a:rPr lang="nl-NL" altLang="nl-NL" sz="2400" dirty="0"/>
              <a:t>     </a:t>
            </a:r>
            <a:r>
              <a:rPr lang="nl-NL" altLang="nl-NL" sz="2400" dirty="0" err="1"/>
              <a:t>some</a:t>
            </a:r>
            <a:r>
              <a:rPr lang="nl-NL" altLang="nl-NL" sz="2400" dirty="0"/>
              <a:t> </a:t>
            </a:r>
            <a:r>
              <a:rPr lang="nl-NL" altLang="nl-NL" sz="2400" dirty="0" err="1"/>
              <a:t>criterion</a:t>
            </a:r>
            <a:r>
              <a:rPr lang="nl-NL" altLang="nl-NL" sz="2400" dirty="0"/>
              <a:t> (</a:t>
            </a:r>
            <a:r>
              <a:rPr lang="nl-NL" altLang="nl-NL" sz="2400" dirty="0" err="1"/>
              <a:t>minimal</a:t>
            </a:r>
            <a:r>
              <a:rPr lang="nl-NL" altLang="nl-NL" sz="2400" dirty="0"/>
              <a:t> </a:t>
            </a:r>
            <a:r>
              <a:rPr lang="nl-NL" altLang="nl-NL" sz="2400" dirty="0" err="1"/>
              <a:t>number</a:t>
            </a:r>
            <a:r>
              <a:rPr lang="nl-NL" altLang="nl-NL" sz="2400" dirty="0"/>
              <a:t> of </a:t>
            </a:r>
            <a:r>
              <a:rPr lang="nl-NL" altLang="nl-NL" sz="2400" dirty="0" err="1"/>
              <a:t>errors</a:t>
            </a:r>
            <a:r>
              <a:rPr lang="nl-NL" altLang="nl-NL" sz="2400" dirty="0"/>
              <a:t>, </a:t>
            </a:r>
            <a:r>
              <a:rPr lang="nl-NL" altLang="nl-NL" sz="2400" dirty="0" err="1"/>
              <a:t>false</a:t>
            </a:r>
            <a:r>
              <a:rPr lang="nl-NL" altLang="nl-NL" sz="2400" dirty="0"/>
              <a:t>       </a:t>
            </a:r>
          </a:p>
          <a:p>
            <a:pPr algn="l">
              <a:spcBef>
                <a:spcPct val="0"/>
              </a:spcBef>
              <a:buClr>
                <a:srgbClr val="FF0000"/>
              </a:buClr>
              <a:buSzPct val="75000"/>
            </a:pPr>
            <a:r>
              <a:rPr lang="nl-NL" altLang="nl-NL" sz="2400" dirty="0"/>
              <a:t>     </a:t>
            </a:r>
            <a:r>
              <a:rPr lang="nl-NL" altLang="nl-NL" sz="2400" dirty="0" err="1"/>
              <a:t>negatives</a:t>
            </a:r>
            <a:r>
              <a:rPr lang="nl-NL" altLang="nl-NL" sz="2400" dirty="0"/>
              <a:t>, </a:t>
            </a:r>
            <a:r>
              <a:rPr lang="nl-NL" altLang="nl-NL" sz="2400" dirty="0" err="1"/>
              <a:t>false</a:t>
            </a:r>
            <a:r>
              <a:rPr lang="nl-NL" altLang="nl-NL" sz="2400" dirty="0"/>
              <a:t> </a:t>
            </a:r>
            <a:r>
              <a:rPr lang="nl-NL" altLang="nl-NL" sz="2400" dirty="0" err="1"/>
              <a:t>positives</a:t>
            </a:r>
            <a:r>
              <a:rPr lang="nl-NL" altLang="nl-NL" sz="2400" dirty="0"/>
              <a:t>)</a:t>
            </a:r>
            <a:endParaRPr lang="nl-NL" altLang="nl-NL" sz="2400" dirty="0">
              <a:solidFill>
                <a:srgbClr val="FF0000"/>
              </a:solidFill>
            </a:endParaRPr>
          </a:p>
          <a:p>
            <a:pPr algn="l">
              <a:spcBef>
                <a:spcPct val="0"/>
              </a:spcBef>
              <a:buClr>
                <a:srgbClr val="FF0000"/>
              </a:buClr>
              <a:buSzPct val="75000"/>
            </a:pPr>
            <a:endParaRPr lang="nl-NL" altLang="nl-NL" sz="2400" dirty="0"/>
          </a:p>
          <a:p>
            <a:pPr algn="l">
              <a:spcBef>
                <a:spcPct val="0"/>
              </a:spcBef>
            </a:pPr>
            <a:endParaRPr lang="nl-NL" altLang="nl-NL" sz="2400" dirty="0"/>
          </a:p>
        </p:txBody>
      </p:sp>
      <p:sp>
        <p:nvSpPr>
          <p:cNvPr id="2" name="Title 1"/>
          <p:cNvSpPr>
            <a:spLocks noGrp="1"/>
          </p:cNvSpPr>
          <p:nvPr>
            <p:ph type="title"/>
          </p:nvPr>
        </p:nvSpPr>
        <p:spPr/>
        <p:txBody>
          <a:bodyPr/>
          <a:lstStyle/>
          <a:p>
            <a:r>
              <a:rPr lang="nl-NL" dirty="0" err="1" smtClean="0"/>
              <a:t>Classification</a:t>
            </a:r>
            <a:r>
              <a:rPr lang="nl-NL" dirty="0" smtClean="0"/>
              <a:t>: </a:t>
            </a:r>
            <a:r>
              <a:rPr lang="nl-NL" dirty="0" err="1" smtClean="0"/>
              <a:t>choices</a:t>
            </a:r>
            <a:r>
              <a:rPr lang="nl-NL" dirty="0" smtClean="0"/>
              <a:t> made</a:t>
            </a:r>
            <a:endParaRPr lang="nl-NL" dirty="0"/>
          </a:p>
        </p:txBody>
      </p:sp>
    </p:spTree>
    <p:extLst>
      <p:ext uri="{BB962C8B-B14F-4D97-AF65-F5344CB8AC3E}">
        <p14:creationId xmlns:p14="http://schemas.microsoft.com/office/powerpoint/2010/main" val="307213039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68675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p:txBody>
          <a:bodyPr/>
          <a:lstStyle/>
          <a:p>
            <a:r>
              <a:rPr lang="nl-NL" dirty="0" err="1" smtClean="0"/>
              <a:t>Classification</a:t>
            </a:r>
            <a:r>
              <a:rPr lang="nl-NL" dirty="0" smtClean="0"/>
              <a:t>: training</a:t>
            </a:r>
            <a:endParaRPr lang="nl-NL" dirty="0"/>
          </a:p>
        </p:txBody>
      </p:sp>
    </p:spTree>
    <p:extLst>
      <p:ext uri="{BB962C8B-B14F-4D97-AF65-F5344CB8AC3E}">
        <p14:creationId xmlns:p14="http://schemas.microsoft.com/office/powerpoint/2010/main" val="35651669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295400"/>
            <a:ext cx="79819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5332" name="Text Box 4"/>
          <p:cNvSpPr txBox="1">
            <a:spLocks noChangeArrowheads="1"/>
          </p:cNvSpPr>
          <p:nvPr/>
        </p:nvSpPr>
        <p:spPr bwMode="auto">
          <a:xfrm>
            <a:off x="719138" y="4267200"/>
            <a:ext cx="34846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dirty="0"/>
              <a:t>Is </a:t>
            </a:r>
            <a:r>
              <a:rPr lang="nl-NL" altLang="nl-NL" sz="2400" dirty="0" err="1"/>
              <a:t>this</a:t>
            </a:r>
            <a:r>
              <a:rPr lang="nl-NL" altLang="nl-NL" sz="2400" dirty="0"/>
              <a:t> a </a:t>
            </a:r>
            <a:r>
              <a:rPr lang="nl-NL" altLang="nl-NL" sz="2400" dirty="0" err="1"/>
              <a:t>good</a:t>
            </a:r>
            <a:r>
              <a:rPr lang="nl-NL" altLang="nl-NL" sz="2400" dirty="0"/>
              <a:t> </a:t>
            </a:r>
            <a:r>
              <a:rPr lang="nl-NL" altLang="nl-NL" sz="2400" dirty="0" err="1"/>
              <a:t>choice</a:t>
            </a:r>
            <a:r>
              <a:rPr lang="nl-NL" altLang="nl-NL" sz="2400" dirty="0"/>
              <a:t> </a:t>
            </a:r>
            <a:r>
              <a:rPr lang="nl-NL" altLang="nl-NL" sz="2400" dirty="0" err="1"/>
              <a:t>for</a:t>
            </a:r>
            <a:r>
              <a:rPr lang="nl-NL" altLang="nl-NL" sz="2400" dirty="0"/>
              <a:t> T?</a:t>
            </a:r>
          </a:p>
        </p:txBody>
      </p:sp>
      <p:sp>
        <p:nvSpPr>
          <p:cNvPr id="8" name="Title 2"/>
          <p:cNvSpPr>
            <a:spLocks noGrp="1"/>
          </p:cNvSpPr>
          <p:nvPr>
            <p:ph type="title"/>
          </p:nvPr>
        </p:nvSpPr>
        <p:spPr>
          <a:xfrm>
            <a:off x="457200" y="540296"/>
            <a:ext cx="8229600" cy="720080"/>
          </a:xfrm>
        </p:spPr>
        <p:txBody>
          <a:bodyPr/>
          <a:lstStyle/>
          <a:p>
            <a:r>
              <a:rPr lang="nl-NL" dirty="0" err="1" smtClean="0"/>
              <a:t>Classification</a:t>
            </a:r>
            <a:r>
              <a:rPr lang="nl-NL" dirty="0" smtClean="0"/>
              <a:t>: 1D </a:t>
            </a:r>
            <a:r>
              <a:rPr lang="nl-NL" dirty="0" err="1" smtClean="0"/>
              <a:t>example</a:t>
            </a:r>
            <a:r>
              <a:rPr lang="nl-NL" dirty="0" smtClean="0"/>
              <a:t> (I)</a:t>
            </a:r>
            <a:endParaRPr lang="nl-NL" dirty="0"/>
          </a:p>
        </p:txBody>
      </p:sp>
    </p:spTree>
    <p:extLst>
      <p:ext uri="{BB962C8B-B14F-4D97-AF65-F5344CB8AC3E}">
        <p14:creationId xmlns:p14="http://schemas.microsoft.com/office/powerpoint/2010/main" val="1776628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idx="4294967295"/>
          </p:nvPr>
        </p:nvSpPr>
        <p:spPr/>
        <p:txBody>
          <a:bodyPr anchor="t"/>
          <a:lstStyle/>
          <a:p>
            <a:r>
              <a:rPr lang="en-US" altLang="nl-NL"/>
              <a:t>What is a cluster?</a:t>
            </a:r>
          </a:p>
        </p:txBody>
      </p:sp>
      <p:sp>
        <p:nvSpPr>
          <p:cNvPr id="541699" name="Rectangle 3"/>
          <p:cNvSpPr>
            <a:spLocks noGrp="1" noChangeArrowheads="1"/>
          </p:cNvSpPr>
          <p:nvPr>
            <p:ph type="body" idx="4294967295"/>
          </p:nvPr>
        </p:nvSpPr>
        <p:spPr>
          <a:xfrm>
            <a:off x="1039813" y="1341438"/>
            <a:ext cx="7405687" cy="4318000"/>
          </a:xfrm>
        </p:spPr>
        <p:txBody>
          <a:bodyPr/>
          <a:lstStyle/>
          <a:p>
            <a:r>
              <a:rPr lang="en-US" altLang="nl-NL" sz="2400"/>
              <a:t>Clustering: finding natural groups in data...</a:t>
            </a:r>
          </a:p>
          <a:p>
            <a:pPr lvl="1"/>
            <a:r>
              <a:rPr lang="en-US" altLang="nl-NL" sz="2400"/>
              <a:t>which themselves are far apart</a:t>
            </a:r>
          </a:p>
          <a:p>
            <a:pPr lvl="1"/>
            <a:r>
              <a:rPr lang="en-US" altLang="nl-NL" sz="2400"/>
              <a:t>in which objects are close together</a:t>
            </a:r>
          </a:p>
          <a:p>
            <a:r>
              <a:rPr lang="en-US" altLang="nl-NL" sz="2400"/>
              <a:t>Define what is “far apart” and “close together”: </a:t>
            </a:r>
          </a:p>
          <a:p>
            <a:pPr lvl="1"/>
            <a:r>
              <a:rPr lang="en-US" altLang="nl-NL" sz="2400"/>
              <a:t>Need a distance measure or dissimilarity measure</a:t>
            </a:r>
          </a:p>
          <a:p>
            <a:pPr lvl="1"/>
            <a:r>
              <a:rPr lang="en-US" altLang="nl-NL" sz="2400"/>
              <a:t>This measure should capture what we think is important for the grouping</a:t>
            </a:r>
          </a:p>
          <a:p>
            <a:pPr lvl="1"/>
            <a:r>
              <a:rPr lang="en-US" altLang="nl-NL" sz="2400"/>
              <a:t>The choice for a certain distance measure is often the most important choice in clustering!</a:t>
            </a:r>
          </a:p>
          <a:p>
            <a:r>
              <a:rPr lang="en-US" altLang="nl-NL" sz="2400"/>
              <a:t>There is no such thing as </a:t>
            </a:r>
            <a:r>
              <a:rPr lang="en-US" altLang="nl-NL" sz="2400" i="1" u="sng"/>
              <a:t>the</a:t>
            </a:r>
            <a:r>
              <a:rPr lang="en-US" altLang="nl-NL" sz="2400" i="1"/>
              <a:t> objective clustering</a:t>
            </a:r>
          </a:p>
        </p:txBody>
      </p:sp>
    </p:spTree>
    <p:extLst>
      <p:ext uri="{BB962C8B-B14F-4D97-AF65-F5344CB8AC3E}">
        <p14:creationId xmlns:p14="http://schemas.microsoft.com/office/powerpoint/2010/main" val="268652399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752600"/>
            <a:ext cx="879157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7380" name="Text Box 4"/>
          <p:cNvSpPr txBox="1">
            <a:spLocks noChangeArrowheads="1"/>
          </p:cNvSpPr>
          <p:nvPr/>
        </p:nvSpPr>
        <p:spPr bwMode="auto">
          <a:xfrm>
            <a:off x="365125" y="1176338"/>
            <a:ext cx="36123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dirty="0"/>
              <a:t>For a single gene, </a:t>
            </a:r>
            <a:r>
              <a:rPr lang="nl-NL" altLang="nl-NL" sz="2400" dirty="0" err="1"/>
              <a:t>varying</a:t>
            </a:r>
            <a:r>
              <a:rPr lang="nl-NL" altLang="nl-NL" sz="2400" dirty="0"/>
              <a:t> T:</a:t>
            </a:r>
          </a:p>
        </p:txBody>
      </p:sp>
      <p:sp>
        <p:nvSpPr>
          <p:cNvPr id="357381" name="Text Box 5"/>
          <p:cNvSpPr txBox="1">
            <a:spLocks noChangeArrowheads="1"/>
          </p:cNvSpPr>
          <p:nvPr/>
        </p:nvSpPr>
        <p:spPr bwMode="auto">
          <a:xfrm>
            <a:off x="2667000" y="6019800"/>
            <a:ext cx="53562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dirty="0" err="1"/>
              <a:t>false</a:t>
            </a:r>
            <a:r>
              <a:rPr lang="nl-NL" altLang="nl-NL" sz="2400" dirty="0"/>
              <a:t> </a:t>
            </a:r>
            <a:r>
              <a:rPr lang="nl-NL" altLang="nl-NL" sz="2400" dirty="0" err="1"/>
              <a:t>positive</a:t>
            </a:r>
            <a:r>
              <a:rPr lang="nl-NL" altLang="nl-NL" sz="2400" dirty="0"/>
              <a:t>: </a:t>
            </a:r>
            <a:r>
              <a:rPr lang="nl-NL" altLang="nl-NL" sz="2400" dirty="0" err="1"/>
              <a:t>normal</a:t>
            </a:r>
            <a:r>
              <a:rPr lang="nl-NL" altLang="nl-NL" sz="2400" dirty="0"/>
              <a:t> </a:t>
            </a:r>
            <a:r>
              <a:rPr lang="nl-NL" altLang="nl-NL" sz="2400" dirty="0" err="1"/>
              <a:t>predicted</a:t>
            </a:r>
            <a:r>
              <a:rPr lang="nl-NL" altLang="nl-NL" sz="2400" dirty="0"/>
              <a:t> as </a:t>
            </a:r>
            <a:r>
              <a:rPr lang="nl-NL" altLang="nl-NL" sz="2400" dirty="0" err="1"/>
              <a:t>cancer</a:t>
            </a:r>
            <a:endParaRPr lang="nl-NL" altLang="nl-NL" sz="2400" dirty="0"/>
          </a:p>
        </p:txBody>
      </p:sp>
      <p:sp>
        <p:nvSpPr>
          <p:cNvPr id="9" name="Title 2"/>
          <p:cNvSpPr>
            <a:spLocks noGrp="1"/>
          </p:cNvSpPr>
          <p:nvPr>
            <p:ph type="title"/>
          </p:nvPr>
        </p:nvSpPr>
        <p:spPr>
          <a:xfrm>
            <a:off x="457200" y="540296"/>
            <a:ext cx="8229600" cy="720080"/>
          </a:xfrm>
        </p:spPr>
        <p:txBody>
          <a:bodyPr/>
          <a:lstStyle/>
          <a:p>
            <a:r>
              <a:rPr lang="nl-NL" dirty="0" err="1" smtClean="0"/>
              <a:t>Classification</a:t>
            </a:r>
            <a:r>
              <a:rPr lang="nl-NL" dirty="0" smtClean="0"/>
              <a:t>: 1D </a:t>
            </a:r>
            <a:r>
              <a:rPr lang="nl-NL" dirty="0" err="1" smtClean="0"/>
              <a:t>example</a:t>
            </a:r>
            <a:r>
              <a:rPr lang="nl-NL" dirty="0" smtClean="0"/>
              <a:t> (II)</a:t>
            </a:r>
            <a:endParaRPr lang="nl-NL" dirty="0"/>
          </a:p>
        </p:txBody>
      </p:sp>
    </p:spTree>
    <p:extLst>
      <p:ext uri="{BB962C8B-B14F-4D97-AF65-F5344CB8AC3E}">
        <p14:creationId xmlns:p14="http://schemas.microsoft.com/office/powerpoint/2010/main" val="199236924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676400"/>
            <a:ext cx="866775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9428" name="Text Box 4"/>
          <p:cNvSpPr txBox="1">
            <a:spLocks noChangeArrowheads="1"/>
          </p:cNvSpPr>
          <p:nvPr/>
        </p:nvSpPr>
        <p:spPr bwMode="auto">
          <a:xfrm>
            <a:off x="365125" y="1176338"/>
            <a:ext cx="36123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dirty="0"/>
              <a:t>For a single gene, </a:t>
            </a:r>
            <a:r>
              <a:rPr lang="nl-NL" altLang="nl-NL" sz="2400" dirty="0" err="1"/>
              <a:t>varying</a:t>
            </a:r>
            <a:r>
              <a:rPr lang="nl-NL" altLang="nl-NL" sz="2400" dirty="0"/>
              <a:t> T:</a:t>
            </a:r>
          </a:p>
        </p:txBody>
      </p:sp>
      <p:sp>
        <p:nvSpPr>
          <p:cNvPr id="8" name="Title 2"/>
          <p:cNvSpPr>
            <a:spLocks noGrp="1"/>
          </p:cNvSpPr>
          <p:nvPr>
            <p:ph type="title"/>
          </p:nvPr>
        </p:nvSpPr>
        <p:spPr/>
        <p:txBody>
          <a:bodyPr/>
          <a:lstStyle/>
          <a:p>
            <a:r>
              <a:rPr lang="nl-NL" dirty="0" err="1" smtClean="0"/>
              <a:t>Classification</a:t>
            </a:r>
            <a:r>
              <a:rPr lang="nl-NL" dirty="0" smtClean="0"/>
              <a:t>: 1D </a:t>
            </a:r>
            <a:r>
              <a:rPr lang="nl-NL" dirty="0" err="1" smtClean="0"/>
              <a:t>example</a:t>
            </a:r>
            <a:r>
              <a:rPr lang="nl-NL" dirty="0" smtClean="0"/>
              <a:t> (III)</a:t>
            </a:r>
            <a:endParaRPr lang="nl-NL" dirty="0"/>
          </a:p>
        </p:txBody>
      </p:sp>
    </p:spTree>
    <p:extLst>
      <p:ext uri="{BB962C8B-B14F-4D97-AF65-F5344CB8AC3E}">
        <p14:creationId xmlns:p14="http://schemas.microsoft.com/office/powerpoint/2010/main" val="213758440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752600"/>
            <a:ext cx="889635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1476" name="Text Box 4"/>
          <p:cNvSpPr txBox="1">
            <a:spLocks noChangeArrowheads="1"/>
          </p:cNvSpPr>
          <p:nvPr/>
        </p:nvSpPr>
        <p:spPr bwMode="auto">
          <a:xfrm>
            <a:off x="365125" y="1176338"/>
            <a:ext cx="36123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dirty="0"/>
              <a:t>For a single gene, </a:t>
            </a:r>
            <a:r>
              <a:rPr lang="nl-NL" altLang="nl-NL" sz="2400" dirty="0" err="1"/>
              <a:t>varying</a:t>
            </a:r>
            <a:r>
              <a:rPr lang="nl-NL" altLang="nl-NL" sz="2400" dirty="0"/>
              <a:t> T:</a:t>
            </a:r>
          </a:p>
        </p:txBody>
      </p:sp>
      <p:sp>
        <p:nvSpPr>
          <p:cNvPr id="361477" name="Text Box 5"/>
          <p:cNvSpPr txBox="1">
            <a:spLocks noChangeArrowheads="1"/>
          </p:cNvSpPr>
          <p:nvPr/>
        </p:nvSpPr>
        <p:spPr bwMode="auto">
          <a:xfrm>
            <a:off x="2819400" y="6096000"/>
            <a:ext cx="53562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a:t>false positive: normal predicted as cancer</a:t>
            </a:r>
          </a:p>
        </p:txBody>
      </p:sp>
      <p:sp>
        <p:nvSpPr>
          <p:cNvPr id="9" name="Title 2"/>
          <p:cNvSpPr>
            <a:spLocks noGrp="1"/>
          </p:cNvSpPr>
          <p:nvPr>
            <p:ph type="title"/>
          </p:nvPr>
        </p:nvSpPr>
        <p:spPr/>
        <p:txBody>
          <a:bodyPr/>
          <a:lstStyle/>
          <a:p>
            <a:r>
              <a:rPr lang="nl-NL" dirty="0" err="1" smtClean="0"/>
              <a:t>Classification</a:t>
            </a:r>
            <a:r>
              <a:rPr lang="nl-NL" dirty="0" smtClean="0"/>
              <a:t>: 1D </a:t>
            </a:r>
            <a:r>
              <a:rPr lang="nl-NL" dirty="0" err="1" smtClean="0"/>
              <a:t>example</a:t>
            </a:r>
            <a:r>
              <a:rPr lang="nl-NL" dirty="0" smtClean="0"/>
              <a:t> (IV)</a:t>
            </a:r>
            <a:endParaRPr lang="nl-NL" dirty="0"/>
          </a:p>
        </p:txBody>
      </p:sp>
    </p:spTree>
    <p:extLst>
      <p:ext uri="{BB962C8B-B14F-4D97-AF65-F5344CB8AC3E}">
        <p14:creationId xmlns:p14="http://schemas.microsoft.com/office/powerpoint/2010/main" val="51955755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752600"/>
            <a:ext cx="8543925"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3524" name="Text Box 4"/>
          <p:cNvSpPr txBox="1">
            <a:spLocks noChangeArrowheads="1"/>
          </p:cNvSpPr>
          <p:nvPr/>
        </p:nvSpPr>
        <p:spPr bwMode="auto">
          <a:xfrm>
            <a:off x="593725" y="1328738"/>
            <a:ext cx="43583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a:t>Similar, but for false negative rate</a:t>
            </a:r>
          </a:p>
        </p:txBody>
      </p:sp>
      <p:sp>
        <p:nvSpPr>
          <p:cNvPr id="363525" name="Text Box 5"/>
          <p:cNvSpPr txBox="1">
            <a:spLocks noChangeArrowheads="1"/>
          </p:cNvSpPr>
          <p:nvPr/>
        </p:nvSpPr>
        <p:spPr bwMode="auto">
          <a:xfrm>
            <a:off x="2819400" y="6096000"/>
            <a:ext cx="54405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a:t>false negative: cancer predicted as normal</a:t>
            </a:r>
          </a:p>
        </p:txBody>
      </p:sp>
      <p:sp>
        <p:nvSpPr>
          <p:cNvPr id="10" name="Title 2"/>
          <p:cNvSpPr>
            <a:spLocks noGrp="1"/>
          </p:cNvSpPr>
          <p:nvPr>
            <p:ph type="title"/>
          </p:nvPr>
        </p:nvSpPr>
        <p:spPr/>
        <p:txBody>
          <a:bodyPr/>
          <a:lstStyle/>
          <a:p>
            <a:r>
              <a:rPr lang="nl-NL" dirty="0" err="1" smtClean="0"/>
              <a:t>Classification</a:t>
            </a:r>
            <a:r>
              <a:rPr lang="nl-NL" dirty="0" smtClean="0"/>
              <a:t>: 1D </a:t>
            </a:r>
            <a:r>
              <a:rPr lang="nl-NL" dirty="0" err="1" smtClean="0"/>
              <a:t>example</a:t>
            </a:r>
            <a:r>
              <a:rPr lang="nl-NL" dirty="0" smtClean="0"/>
              <a:t> (V)</a:t>
            </a:r>
            <a:endParaRPr lang="nl-NL" dirty="0"/>
          </a:p>
        </p:txBody>
      </p:sp>
    </p:spTree>
    <p:extLst>
      <p:ext uri="{BB962C8B-B14F-4D97-AF65-F5344CB8AC3E}">
        <p14:creationId xmlns:p14="http://schemas.microsoft.com/office/powerpoint/2010/main" val="137276109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89630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5572" name="Text Box 4"/>
          <p:cNvSpPr txBox="1">
            <a:spLocks noChangeArrowheads="1"/>
          </p:cNvSpPr>
          <p:nvPr/>
        </p:nvSpPr>
        <p:spPr bwMode="auto">
          <a:xfrm>
            <a:off x="441325" y="1328738"/>
            <a:ext cx="26880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dirty="0" err="1"/>
              <a:t>total</a:t>
            </a:r>
            <a:r>
              <a:rPr lang="nl-NL" altLang="nl-NL" sz="2400" dirty="0"/>
              <a:t> error = FN + FP</a:t>
            </a:r>
          </a:p>
        </p:txBody>
      </p:sp>
      <p:sp>
        <p:nvSpPr>
          <p:cNvPr id="8" name="Title 2"/>
          <p:cNvSpPr>
            <a:spLocks noGrp="1"/>
          </p:cNvSpPr>
          <p:nvPr>
            <p:ph type="title"/>
          </p:nvPr>
        </p:nvSpPr>
        <p:spPr/>
        <p:txBody>
          <a:bodyPr/>
          <a:lstStyle/>
          <a:p>
            <a:r>
              <a:rPr lang="nl-NL" dirty="0" err="1" smtClean="0"/>
              <a:t>Classification</a:t>
            </a:r>
            <a:r>
              <a:rPr lang="nl-NL" dirty="0" smtClean="0"/>
              <a:t>: 1D </a:t>
            </a:r>
            <a:r>
              <a:rPr lang="nl-NL" dirty="0" err="1" smtClean="0"/>
              <a:t>example</a:t>
            </a:r>
            <a:r>
              <a:rPr lang="nl-NL" dirty="0" smtClean="0"/>
              <a:t> (VI)</a:t>
            </a:r>
            <a:endParaRPr lang="nl-NL" dirty="0"/>
          </a:p>
        </p:txBody>
      </p:sp>
    </p:spTree>
    <p:extLst>
      <p:ext uri="{BB962C8B-B14F-4D97-AF65-F5344CB8AC3E}">
        <p14:creationId xmlns:p14="http://schemas.microsoft.com/office/powerpoint/2010/main" val="268735153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250825" y="152400"/>
            <a:ext cx="7772400" cy="755650"/>
          </a:xfrm>
        </p:spPr>
        <p:txBody>
          <a:bodyPr/>
          <a:lstStyle/>
          <a:p>
            <a:pPr algn="l"/>
            <a:r>
              <a:rPr lang="nl-NL" altLang="nl-NL" dirty="0" smtClean="0"/>
              <a:t>1D </a:t>
            </a:r>
            <a:r>
              <a:rPr lang="nl-NL" altLang="nl-NL" dirty="0" err="1" smtClean="0"/>
              <a:t>example</a:t>
            </a:r>
            <a:r>
              <a:rPr lang="nl-NL" altLang="nl-NL" dirty="0" smtClean="0"/>
              <a:t>: </a:t>
            </a:r>
            <a:r>
              <a:rPr lang="nl-NL" altLang="nl-NL" dirty="0" err="1" smtClean="0"/>
              <a:t>validation</a:t>
            </a:r>
            <a:endParaRPr lang="nl-NL" altLang="nl-NL" dirty="0"/>
          </a:p>
        </p:txBody>
      </p:sp>
      <p:pic>
        <p:nvPicPr>
          <p:cNvPr id="3676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752600"/>
            <a:ext cx="81724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76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038600"/>
            <a:ext cx="79057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7621" name="Text Box 5"/>
          <p:cNvSpPr txBox="1">
            <a:spLocks noChangeArrowheads="1"/>
          </p:cNvSpPr>
          <p:nvPr/>
        </p:nvSpPr>
        <p:spPr bwMode="auto">
          <a:xfrm>
            <a:off x="228600" y="1143000"/>
            <a:ext cx="20120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dirty="0" err="1"/>
              <a:t>Final</a:t>
            </a:r>
            <a:r>
              <a:rPr lang="nl-NL" altLang="nl-NL" sz="2400" dirty="0"/>
              <a:t> </a:t>
            </a:r>
            <a:r>
              <a:rPr lang="nl-NL" altLang="nl-NL" sz="2400" dirty="0" err="1"/>
              <a:t>classifier</a:t>
            </a:r>
            <a:r>
              <a:rPr lang="nl-NL" altLang="nl-NL" sz="2400" dirty="0"/>
              <a:t>:</a:t>
            </a:r>
          </a:p>
        </p:txBody>
      </p:sp>
      <p:sp>
        <p:nvSpPr>
          <p:cNvPr id="367622" name="Text Box 6"/>
          <p:cNvSpPr txBox="1">
            <a:spLocks noChangeArrowheads="1"/>
          </p:cNvSpPr>
          <p:nvPr/>
        </p:nvSpPr>
        <p:spPr bwMode="auto">
          <a:xfrm>
            <a:off x="288925" y="3462338"/>
            <a:ext cx="45122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dirty="0" err="1"/>
              <a:t>With</a:t>
            </a:r>
            <a:r>
              <a:rPr lang="nl-NL" altLang="nl-NL" sz="2400" dirty="0"/>
              <a:t> a large, independent test </a:t>
            </a:r>
            <a:r>
              <a:rPr lang="nl-NL" altLang="nl-NL" sz="2400" dirty="0" smtClean="0"/>
              <a:t>set:</a:t>
            </a:r>
            <a:endParaRPr lang="nl-NL" altLang="nl-NL" sz="2400" dirty="0"/>
          </a:p>
        </p:txBody>
      </p:sp>
    </p:spTree>
    <p:extLst>
      <p:ext uri="{BB962C8B-B14F-4D97-AF65-F5344CB8AC3E}">
        <p14:creationId xmlns:p14="http://schemas.microsoft.com/office/powerpoint/2010/main" val="149731477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323850" y="152400"/>
            <a:ext cx="7772400" cy="684213"/>
          </a:xfrm>
        </p:spPr>
        <p:txBody>
          <a:bodyPr/>
          <a:lstStyle/>
          <a:p>
            <a:pPr algn="l"/>
            <a:r>
              <a:rPr lang="en-GB" altLang="nl-NL" dirty="0" err="1" smtClean="0"/>
              <a:t>Overfitting</a:t>
            </a:r>
            <a:r>
              <a:rPr lang="en-GB" altLang="nl-NL" dirty="0" smtClean="0"/>
              <a:t> (I)</a:t>
            </a:r>
            <a:endParaRPr lang="en-GB" altLang="nl-NL" dirty="0"/>
          </a:p>
        </p:txBody>
      </p:sp>
      <p:sp>
        <p:nvSpPr>
          <p:cNvPr id="369667" name="Line 3"/>
          <p:cNvSpPr>
            <a:spLocks noChangeShapeType="1"/>
          </p:cNvSpPr>
          <p:nvPr/>
        </p:nvSpPr>
        <p:spPr bwMode="auto">
          <a:xfrm flipV="1">
            <a:off x="1258888" y="1339850"/>
            <a:ext cx="0" cy="2520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369668" name="Line 4"/>
          <p:cNvSpPr>
            <a:spLocks noChangeShapeType="1"/>
          </p:cNvSpPr>
          <p:nvPr/>
        </p:nvSpPr>
        <p:spPr bwMode="auto">
          <a:xfrm>
            <a:off x="1258888" y="3860800"/>
            <a:ext cx="39608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369669" name="Text Box 5"/>
          <p:cNvSpPr txBox="1">
            <a:spLocks noChangeArrowheads="1"/>
          </p:cNvSpPr>
          <p:nvPr/>
        </p:nvSpPr>
        <p:spPr bwMode="auto">
          <a:xfrm rot="16200000">
            <a:off x="349250" y="1819275"/>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a:t>error</a:t>
            </a:r>
            <a:endParaRPr lang="nl-NL" altLang="nl-NL"/>
          </a:p>
        </p:txBody>
      </p:sp>
      <p:sp>
        <p:nvSpPr>
          <p:cNvPr id="369670" name="Text Box 6"/>
          <p:cNvSpPr txBox="1">
            <a:spLocks noChangeArrowheads="1"/>
          </p:cNvSpPr>
          <p:nvPr/>
        </p:nvSpPr>
        <p:spPr bwMode="auto">
          <a:xfrm>
            <a:off x="5364163" y="3573463"/>
            <a:ext cx="1619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a:t>complexity</a:t>
            </a:r>
            <a:endParaRPr lang="nl-NL" altLang="nl-NL"/>
          </a:p>
        </p:txBody>
      </p:sp>
      <p:sp>
        <p:nvSpPr>
          <p:cNvPr id="369671" name="Freeform 7"/>
          <p:cNvSpPr>
            <a:spLocks/>
          </p:cNvSpPr>
          <p:nvPr/>
        </p:nvSpPr>
        <p:spPr bwMode="auto">
          <a:xfrm>
            <a:off x="1474788" y="1555750"/>
            <a:ext cx="3384550" cy="2089150"/>
          </a:xfrm>
          <a:custGeom>
            <a:avLst/>
            <a:gdLst>
              <a:gd name="T0" fmla="*/ 0 w 2132"/>
              <a:gd name="T1" fmla="*/ 0 h 1316"/>
              <a:gd name="T2" fmla="*/ 182 w 2132"/>
              <a:gd name="T3" fmla="*/ 545 h 1316"/>
              <a:gd name="T4" fmla="*/ 454 w 2132"/>
              <a:gd name="T5" fmla="*/ 771 h 1316"/>
              <a:gd name="T6" fmla="*/ 590 w 2132"/>
              <a:gd name="T7" fmla="*/ 953 h 1316"/>
              <a:gd name="T8" fmla="*/ 1044 w 2132"/>
              <a:gd name="T9" fmla="*/ 1134 h 1316"/>
              <a:gd name="T10" fmla="*/ 1452 w 2132"/>
              <a:gd name="T11" fmla="*/ 1225 h 1316"/>
              <a:gd name="T12" fmla="*/ 1815 w 2132"/>
              <a:gd name="T13" fmla="*/ 1270 h 1316"/>
              <a:gd name="T14" fmla="*/ 2132 w 2132"/>
              <a:gd name="T15" fmla="*/ 1316 h 1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2" h="1316">
                <a:moveTo>
                  <a:pt x="0" y="0"/>
                </a:moveTo>
                <a:cubicBezTo>
                  <a:pt x="53" y="208"/>
                  <a:pt x="106" y="417"/>
                  <a:pt x="182" y="545"/>
                </a:cubicBezTo>
                <a:cubicBezTo>
                  <a:pt x="258" y="673"/>
                  <a:pt x="386" y="703"/>
                  <a:pt x="454" y="771"/>
                </a:cubicBezTo>
                <a:cubicBezTo>
                  <a:pt x="522" y="839"/>
                  <a:pt x="492" y="893"/>
                  <a:pt x="590" y="953"/>
                </a:cubicBezTo>
                <a:cubicBezTo>
                  <a:pt x="688" y="1013"/>
                  <a:pt x="900" y="1089"/>
                  <a:pt x="1044" y="1134"/>
                </a:cubicBezTo>
                <a:cubicBezTo>
                  <a:pt x="1188" y="1179"/>
                  <a:pt x="1324" y="1202"/>
                  <a:pt x="1452" y="1225"/>
                </a:cubicBezTo>
                <a:cubicBezTo>
                  <a:pt x="1580" y="1248"/>
                  <a:pt x="1702" y="1255"/>
                  <a:pt x="1815" y="1270"/>
                </a:cubicBezTo>
                <a:cubicBezTo>
                  <a:pt x="1928" y="1285"/>
                  <a:pt x="2079" y="1316"/>
                  <a:pt x="2132" y="1316"/>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369672" name="Freeform 8"/>
          <p:cNvSpPr>
            <a:spLocks/>
          </p:cNvSpPr>
          <p:nvPr/>
        </p:nvSpPr>
        <p:spPr bwMode="auto">
          <a:xfrm>
            <a:off x="1763713" y="1411288"/>
            <a:ext cx="3024187" cy="1368425"/>
          </a:xfrm>
          <a:custGeom>
            <a:avLst/>
            <a:gdLst>
              <a:gd name="T0" fmla="*/ 0 w 1905"/>
              <a:gd name="T1" fmla="*/ 0 h 862"/>
              <a:gd name="T2" fmla="*/ 227 w 1905"/>
              <a:gd name="T3" fmla="*/ 499 h 862"/>
              <a:gd name="T4" fmla="*/ 544 w 1905"/>
              <a:gd name="T5" fmla="*/ 726 h 862"/>
              <a:gd name="T6" fmla="*/ 771 w 1905"/>
              <a:gd name="T7" fmla="*/ 862 h 862"/>
              <a:gd name="T8" fmla="*/ 1134 w 1905"/>
              <a:gd name="T9" fmla="*/ 726 h 862"/>
              <a:gd name="T10" fmla="*/ 1361 w 1905"/>
              <a:gd name="T11" fmla="*/ 590 h 862"/>
              <a:gd name="T12" fmla="*/ 1542 w 1905"/>
              <a:gd name="T13" fmla="*/ 636 h 862"/>
              <a:gd name="T14" fmla="*/ 1905 w 1905"/>
              <a:gd name="T15" fmla="*/ 363 h 8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5" h="862">
                <a:moveTo>
                  <a:pt x="0" y="0"/>
                </a:moveTo>
                <a:cubicBezTo>
                  <a:pt x="68" y="189"/>
                  <a:pt x="136" y="378"/>
                  <a:pt x="227" y="499"/>
                </a:cubicBezTo>
                <a:cubicBezTo>
                  <a:pt x="318" y="620"/>
                  <a:pt x="453" y="666"/>
                  <a:pt x="544" y="726"/>
                </a:cubicBezTo>
                <a:cubicBezTo>
                  <a:pt x="635" y="786"/>
                  <a:pt x="673" y="862"/>
                  <a:pt x="771" y="862"/>
                </a:cubicBezTo>
                <a:cubicBezTo>
                  <a:pt x="869" y="862"/>
                  <a:pt x="1036" y="771"/>
                  <a:pt x="1134" y="726"/>
                </a:cubicBezTo>
                <a:cubicBezTo>
                  <a:pt x="1232" y="681"/>
                  <a:pt x="1293" y="605"/>
                  <a:pt x="1361" y="590"/>
                </a:cubicBezTo>
                <a:cubicBezTo>
                  <a:pt x="1429" y="575"/>
                  <a:pt x="1451" y="674"/>
                  <a:pt x="1542" y="636"/>
                </a:cubicBezTo>
                <a:cubicBezTo>
                  <a:pt x="1633" y="598"/>
                  <a:pt x="1837" y="416"/>
                  <a:pt x="1905" y="363"/>
                </a:cubicBezTo>
              </a:path>
            </a:pathLst>
          </a:custGeom>
          <a:noFill/>
          <a:ln w="952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369673" name="Line 9"/>
          <p:cNvSpPr>
            <a:spLocks noChangeShapeType="1"/>
          </p:cNvSpPr>
          <p:nvPr/>
        </p:nvSpPr>
        <p:spPr bwMode="auto">
          <a:xfrm>
            <a:off x="2987675" y="2779713"/>
            <a:ext cx="0" cy="1081087"/>
          </a:xfrm>
          <a:prstGeom prst="line">
            <a:avLst/>
          </a:prstGeom>
          <a:noFill/>
          <a:ln w="952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369674" name="Text Box 10"/>
          <p:cNvSpPr txBox="1">
            <a:spLocks noChangeArrowheads="1"/>
          </p:cNvSpPr>
          <p:nvPr/>
        </p:nvSpPr>
        <p:spPr bwMode="auto">
          <a:xfrm>
            <a:off x="3829050" y="3081338"/>
            <a:ext cx="120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a:t>training</a:t>
            </a:r>
            <a:endParaRPr lang="nl-NL" altLang="nl-NL"/>
          </a:p>
        </p:txBody>
      </p:sp>
      <p:sp>
        <p:nvSpPr>
          <p:cNvPr id="369675" name="Text Box 11"/>
          <p:cNvSpPr txBox="1">
            <a:spLocks noChangeArrowheads="1"/>
          </p:cNvSpPr>
          <p:nvPr/>
        </p:nvSpPr>
        <p:spPr bwMode="auto">
          <a:xfrm>
            <a:off x="3779838" y="1700213"/>
            <a:ext cx="684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a:t>test</a:t>
            </a:r>
            <a:endParaRPr lang="nl-NL" altLang="nl-NL"/>
          </a:p>
        </p:txBody>
      </p:sp>
      <p:sp>
        <p:nvSpPr>
          <p:cNvPr id="369676" name="Text Box 12"/>
          <p:cNvSpPr txBox="1">
            <a:spLocks noChangeArrowheads="1"/>
          </p:cNvSpPr>
          <p:nvPr/>
        </p:nvSpPr>
        <p:spPr bwMode="auto">
          <a:xfrm>
            <a:off x="1835150" y="3500438"/>
            <a:ext cx="1173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sz="2000"/>
              <a:t>optimum</a:t>
            </a:r>
            <a:endParaRPr lang="nl-NL" altLang="nl-NL" sz="2000"/>
          </a:p>
        </p:txBody>
      </p:sp>
      <p:sp>
        <p:nvSpPr>
          <p:cNvPr id="369677" name="Text Box 13"/>
          <p:cNvSpPr txBox="1">
            <a:spLocks noChangeArrowheads="1"/>
          </p:cNvSpPr>
          <p:nvPr/>
        </p:nvSpPr>
        <p:spPr bwMode="auto">
          <a:xfrm>
            <a:off x="539750" y="4365625"/>
            <a:ext cx="709295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pPr algn="l"/>
            <a:r>
              <a:rPr lang="en-US" altLang="nl-NL"/>
              <a:t>Parameters of classifier determined on </a:t>
            </a:r>
            <a:r>
              <a:rPr lang="en-US" altLang="nl-NL">
                <a:solidFill>
                  <a:srgbClr val="FF3300"/>
                </a:solidFill>
              </a:rPr>
              <a:t>training</a:t>
            </a:r>
            <a:r>
              <a:rPr lang="en-US" altLang="nl-NL"/>
              <a:t> set</a:t>
            </a:r>
          </a:p>
          <a:p>
            <a:pPr algn="l"/>
            <a:r>
              <a:rPr lang="en-US" altLang="nl-NL"/>
              <a:t>Predictive power evaluated on independent </a:t>
            </a:r>
            <a:r>
              <a:rPr lang="en-US" altLang="nl-NL">
                <a:solidFill>
                  <a:srgbClr val="FF3300"/>
                </a:solidFill>
              </a:rPr>
              <a:t>test</a:t>
            </a:r>
            <a:r>
              <a:rPr lang="en-US" altLang="nl-NL"/>
              <a:t> set</a:t>
            </a:r>
            <a:endParaRPr lang="nl-NL" altLang="nl-NL"/>
          </a:p>
        </p:txBody>
      </p:sp>
      <p:sp>
        <p:nvSpPr>
          <p:cNvPr id="369678" name="AutoShape 14"/>
          <p:cNvSpPr>
            <a:spLocks/>
          </p:cNvSpPr>
          <p:nvPr/>
        </p:nvSpPr>
        <p:spPr bwMode="auto">
          <a:xfrm>
            <a:off x="5029200" y="2057400"/>
            <a:ext cx="304800" cy="1371600"/>
          </a:xfrm>
          <a:prstGeom prst="rightBrace">
            <a:avLst>
              <a:gd name="adj1" fmla="val 37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69679" name="Text Box 15"/>
          <p:cNvSpPr txBox="1">
            <a:spLocks noChangeArrowheads="1"/>
          </p:cNvSpPr>
          <p:nvPr/>
        </p:nvSpPr>
        <p:spPr bwMode="auto">
          <a:xfrm>
            <a:off x="5410200" y="2514600"/>
            <a:ext cx="1550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a:solidFill>
                  <a:srgbClr val="FF3300"/>
                </a:solidFill>
              </a:rPr>
              <a:t>overfitting</a:t>
            </a:r>
            <a:endParaRPr lang="nl-NL" altLang="nl-NL">
              <a:solidFill>
                <a:srgbClr val="FF3300"/>
              </a:solidFill>
            </a:endParaRPr>
          </a:p>
        </p:txBody>
      </p:sp>
      <p:sp>
        <p:nvSpPr>
          <p:cNvPr id="369680" name="Text Box 16"/>
          <p:cNvSpPr txBox="1">
            <a:spLocks noChangeArrowheads="1"/>
          </p:cNvSpPr>
          <p:nvPr/>
        </p:nvSpPr>
        <p:spPr bwMode="auto">
          <a:xfrm>
            <a:off x="539750" y="5734050"/>
            <a:ext cx="570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pPr algn="l"/>
            <a:r>
              <a:rPr lang="en-US" altLang="nl-NL"/>
              <a:t>Balancing act: complexity &amp; performance</a:t>
            </a:r>
            <a:endParaRPr lang="en-US" altLang="nl-NL" noProof="1"/>
          </a:p>
        </p:txBody>
      </p:sp>
    </p:spTree>
    <p:extLst>
      <p:ext uri="{BB962C8B-B14F-4D97-AF65-F5344CB8AC3E}">
        <p14:creationId xmlns:p14="http://schemas.microsoft.com/office/powerpoint/2010/main" val="202474300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5" name="Line 3"/>
          <p:cNvSpPr>
            <a:spLocks noChangeShapeType="1"/>
          </p:cNvSpPr>
          <p:nvPr/>
        </p:nvSpPr>
        <p:spPr bwMode="auto">
          <a:xfrm flipV="1">
            <a:off x="1258888" y="1339850"/>
            <a:ext cx="0" cy="2520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371716" name="Line 4"/>
          <p:cNvSpPr>
            <a:spLocks noChangeShapeType="1"/>
          </p:cNvSpPr>
          <p:nvPr/>
        </p:nvSpPr>
        <p:spPr bwMode="auto">
          <a:xfrm>
            <a:off x="1258888" y="3860800"/>
            <a:ext cx="39608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371717" name="Text Box 5"/>
          <p:cNvSpPr txBox="1">
            <a:spLocks noChangeArrowheads="1"/>
          </p:cNvSpPr>
          <p:nvPr/>
        </p:nvSpPr>
        <p:spPr bwMode="auto">
          <a:xfrm rot="16200000">
            <a:off x="349250" y="1819275"/>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a:t>error</a:t>
            </a:r>
            <a:endParaRPr lang="nl-NL" altLang="nl-NL"/>
          </a:p>
        </p:txBody>
      </p:sp>
      <p:sp>
        <p:nvSpPr>
          <p:cNvPr id="371718" name="Text Box 6"/>
          <p:cNvSpPr txBox="1">
            <a:spLocks noChangeArrowheads="1"/>
          </p:cNvSpPr>
          <p:nvPr/>
        </p:nvSpPr>
        <p:spPr bwMode="auto">
          <a:xfrm>
            <a:off x="5364163" y="3573463"/>
            <a:ext cx="1619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a:t>complexity</a:t>
            </a:r>
            <a:endParaRPr lang="nl-NL" altLang="nl-NL"/>
          </a:p>
        </p:txBody>
      </p:sp>
      <p:sp>
        <p:nvSpPr>
          <p:cNvPr id="371719" name="Freeform 7"/>
          <p:cNvSpPr>
            <a:spLocks/>
          </p:cNvSpPr>
          <p:nvPr/>
        </p:nvSpPr>
        <p:spPr bwMode="auto">
          <a:xfrm>
            <a:off x="1474788" y="1555750"/>
            <a:ext cx="3384550" cy="2089150"/>
          </a:xfrm>
          <a:custGeom>
            <a:avLst/>
            <a:gdLst>
              <a:gd name="T0" fmla="*/ 0 w 2132"/>
              <a:gd name="T1" fmla="*/ 0 h 1316"/>
              <a:gd name="T2" fmla="*/ 182 w 2132"/>
              <a:gd name="T3" fmla="*/ 545 h 1316"/>
              <a:gd name="T4" fmla="*/ 454 w 2132"/>
              <a:gd name="T5" fmla="*/ 771 h 1316"/>
              <a:gd name="T6" fmla="*/ 590 w 2132"/>
              <a:gd name="T7" fmla="*/ 953 h 1316"/>
              <a:gd name="T8" fmla="*/ 1044 w 2132"/>
              <a:gd name="T9" fmla="*/ 1134 h 1316"/>
              <a:gd name="T10" fmla="*/ 1452 w 2132"/>
              <a:gd name="T11" fmla="*/ 1225 h 1316"/>
              <a:gd name="T12" fmla="*/ 1815 w 2132"/>
              <a:gd name="T13" fmla="*/ 1270 h 1316"/>
              <a:gd name="T14" fmla="*/ 2132 w 2132"/>
              <a:gd name="T15" fmla="*/ 1316 h 1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2" h="1316">
                <a:moveTo>
                  <a:pt x="0" y="0"/>
                </a:moveTo>
                <a:cubicBezTo>
                  <a:pt x="53" y="208"/>
                  <a:pt x="106" y="417"/>
                  <a:pt x="182" y="545"/>
                </a:cubicBezTo>
                <a:cubicBezTo>
                  <a:pt x="258" y="673"/>
                  <a:pt x="386" y="703"/>
                  <a:pt x="454" y="771"/>
                </a:cubicBezTo>
                <a:cubicBezTo>
                  <a:pt x="522" y="839"/>
                  <a:pt x="492" y="893"/>
                  <a:pt x="590" y="953"/>
                </a:cubicBezTo>
                <a:cubicBezTo>
                  <a:pt x="688" y="1013"/>
                  <a:pt x="900" y="1089"/>
                  <a:pt x="1044" y="1134"/>
                </a:cubicBezTo>
                <a:cubicBezTo>
                  <a:pt x="1188" y="1179"/>
                  <a:pt x="1324" y="1202"/>
                  <a:pt x="1452" y="1225"/>
                </a:cubicBezTo>
                <a:cubicBezTo>
                  <a:pt x="1580" y="1248"/>
                  <a:pt x="1702" y="1255"/>
                  <a:pt x="1815" y="1270"/>
                </a:cubicBezTo>
                <a:cubicBezTo>
                  <a:pt x="1928" y="1285"/>
                  <a:pt x="2079" y="1316"/>
                  <a:pt x="2132" y="1316"/>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371720" name="Freeform 8"/>
          <p:cNvSpPr>
            <a:spLocks/>
          </p:cNvSpPr>
          <p:nvPr/>
        </p:nvSpPr>
        <p:spPr bwMode="auto">
          <a:xfrm>
            <a:off x="1763713" y="1411288"/>
            <a:ext cx="3024187" cy="1368425"/>
          </a:xfrm>
          <a:custGeom>
            <a:avLst/>
            <a:gdLst>
              <a:gd name="T0" fmla="*/ 0 w 1905"/>
              <a:gd name="T1" fmla="*/ 0 h 862"/>
              <a:gd name="T2" fmla="*/ 227 w 1905"/>
              <a:gd name="T3" fmla="*/ 499 h 862"/>
              <a:gd name="T4" fmla="*/ 544 w 1905"/>
              <a:gd name="T5" fmla="*/ 726 h 862"/>
              <a:gd name="T6" fmla="*/ 771 w 1905"/>
              <a:gd name="T7" fmla="*/ 862 h 862"/>
              <a:gd name="T8" fmla="*/ 1134 w 1905"/>
              <a:gd name="T9" fmla="*/ 726 h 862"/>
              <a:gd name="T10" fmla="*/ 1361 w 1905"/>
              <a:gd name="T11" fmla="*/ 590 h 862"/>
              <a:gd name="T12" fmla="*/ 1542 w 1905"/>
              <a:gd name="T13" fmla="*/ 636 h 862"/>
              <a:gd name="T14" fmla="*/ 1905 w 1905"/>
              <a:gd name="T15" fmla="*/ 363 h 8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5" h="862">
                <a:moveTo>
                  <a:pt x="0" y="0"/>
                </a:moveTo>
                <a:cubicBezTo>
                  <a:pt x="68" y="189"/>
                  <a:pt x="136" y="378"/>
                  <a:pt x="227" y="499"/>
                </a:cubicBezTo>
                <a:cubicBezTo>
                  <a:pt x="318" y="620"/>
                  <a:pt x="453" y="666"/>
                  <a:pt x="544" y="726"/>
                </a:cubicBezTo>
                <a:cubicBezTo>
                  <a:pt x="635" y="786"/>
                  <a:pt x="673" y="862"/>
                  <a:pt x="771" y="862"/>
                </a:cubicBezTo>
                <a:cubicBezTo>
                  <a:pt x="869" y="862"/>
                  <a:pt x="1036" y="771"/>
                  <a:pt x="1134" y="726"/>
                </a:cubicBezTo>
                <a:cubicBezTo>
                  <a:pt x="1232" y="681"/>
                  <a:pt x="1293" y="605"/>
                  <a:pt x="1361" y="590"/>
                </a:cubicBezTo>
                <a:cubicBezTo>
                  <a:pt x="1429" y="575"/>
                  <a:pt x="1451" y="674"/>
                  <a:pt x="1542" y="636"/>
                </a:cubicBezTo>
                <a:cubicBezTo>
                  <a:pt x="1633" y="598"/>
                  <a:pt x="1837" y="416"/>
                  <a:pt x="1905" y="363"/>
                </a:cubicBezTo>
              </a:path>
            </a:pathLst>
          </a:custGeom>
          <a:noFill/>
          <a:ln w="952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371721" name="Line 9"/>
          <p:cNvSpPr>
            <a:spLocks noChangeShapeType="1"/>
          </p:cNvSpPr>
          <p:nvPr/>
        </p:nvSpPr>
        <p:spPr bwMode="auto">
          <a:xfrm>
            <a:off x="2987675" y="2779713"/>
            <a:ext cx="0" cy="1081087"/>
          </a:xfrm>
          <a:prstGeom prst="line">
            <a:avLst/>
          </a:prstGeom>
          <a:noFill/>
          <a:ln w="952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371722" name="Text Box 10"/>
          <p:cNvSpPr txBox="1">
            <a:spLocks noChangeArrowheads="1"/>
          </p:cNvSpPr>
          <p:nvPr/>
        </p:nvSpPr>
        <p:spPr bwMode="auto">
          <a:xfrm>
            <a:off x="3829050" y="3081338"/>
            <a:ext cx="120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a:t>training</a:t>
            </a:r>
            <a:endParaRPr lang="nl-NL" altLang="nl-NL"/>
          </a:p>
        </p:txBody>
      </p:sp>
      <p:sp>
        <p:nvSpPr>
          <p:cNvPr id="371723" name="Text Box 11"/>
          <p:cNvSpPr txBox="1">
            <a:spLocks noChangeArrowheads="1"/>
          </p:cNvSpPr>
          <p:nvPr/>
        </p:nvSpPr>
        <p:spPr bwMode="auto">
          <a:xfrm>
            <a:off x="3779838" y="1700213"/>
            <a:ext cx="684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a:t>test</a:t>
            </a:r>
            <a:endParaRPr lang="nl-NL" altLang="nl-NL"/>
          </a:p>
        </p:txBody>
      </p:sp>
      <p:sp>
        <p:nvSpPr>
          <p:cNvPr id="371724" name="Text Box 12"/>
          <p:cNvSpPr txBox="1">
            <a:spLocks noChangeArrowheads="1"/>
          </p:cNvSpPr>
          <p:nvPr/>
        </p:nvSpPr>
        <p:spPr bwMode="auto">
          <a:xfrm>
            <a:off x="1835150" y="3500438"/>
            <a:ext cx="1173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sz="2000"/>
              <a:t>optimum</a:t>
            </a:r>
            <a:endParaRPr lang="nl-NL" altLang="nl-NL" sz="2000"/>
          </a:p>
        </p:txBody>
      </p:sp>
      <p:sp>
        <p:nvSpPr>
          <p:cNvPr id="371725" name="AutoShape 13"/>
          <p:cNvSpPr>
            <a:spLocks/>
          </p:cNvSpPr>
          <p:nvPr/>
        </p:nvSpPr>
        <p:spPr bwMode="auto">
          <a:xfrm>
            <a:off x="5029200" y="2057400"/>
            <a:ext cx="304800" cy="1371600"/>
          </a:xfrm>
          <a:prstGeom prst="rightBrace">
            <a:avLst>
              <a:gd name="adj1" fmla="val 37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1726" name="Text Box 14"/>
          <p:cNvSpPr txBox="1">
            <a:spLocks noChangeArrowheads="1"/>
          </p:cNvSpPr>
          <p:nvPr/>
        </p:nvSpPr>
        <p:spPr bwMode="auto">
          <a:xfrm>
            <a:off x="5410200" y="2514600"/>
            <a:ext cx="1550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a:solidFill>
                  <a:srgbClr val="FF3300"/>
                </a:solidFill>
              </a:rPr>
              <a:t>overfitting</a:t>
            </a:r>
            <a:endParaRPr lang="nl-NL" altLang="nl-NL">
              <a:solidFill>
                <a:srgbClr val="FF3300"/>
              </a:solidFill>
            </a:endParaRPr>
          </a:p>
        </p:txBody>
      </p:sp>
      <p:sp>
        <p:nvSpPr>
          <p:cNvPr id="371727" name="Rectangle 15"/>
          <p:cNvSpPr>
            <a:spLocks noChangeArrowheads="1"/>
          </p:cNvSpPr>
          <p:nvPr/>
        </p:nvSpPr>
        <p:spPr bwMode="auto">
          <a:xfrm>
            <a:off x="381000" y="4616450"/>
            <a:ext cx="78755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a:solidFill>
                  <a:srgbClr val="000000"/>
                </a:solidFill>
              </a:rPr>
              <a:t>“With four parameters I can fit an elephant, and with </a:t>
            </a:r>
          </a:p>
          <a:p>
            <a:pPr algn="l">
              <a:spcBef>
                <a:spcPct val="0"/>
              </a:spcBef>
            </a:pPr>
            <a:r>
              <a:rPr lang="en-US" altLang="nl-NL">
                <a:solidFill>
                  <a:srgbClr val="000000"/>
                </a:solidFill>
              </a:rPr>
              <a:t>five I can make him wiggle his trunk” </a:t>
            </a:r>
          </a:p>
          <a:p>
            <a:pPr algn="l">
              <a:spcBef>
                <a:spcPct val="0"/>
              </a:spcBef>
            </a:pPr>
            <a:r>
              <a:rPr lang="en-US" altLang="nl-NL">
                <a:solidFill>
                  <a:srgbClr val="000000"/>
                </a:solidFill>
              </a:rPr>
              <a:t>					   (John von Neumann)</a:t>
            </a:r>
          </a:p>
        </p:txBody>
      </p:sp>
      <p:sp>
        <p:nvSpPr>
          <p:cNvPr id="19" name="Rectangle 2"/>
          <p:cNvSpPr txBox="1">
            <a:spLocks noChangeArrowheads="1"/>
          </p:cNvSpPr>
          <p:nvPr/>
        </p:nvSpPr>
        <p:spPr>
          <a:xfrm>
            <a:off x="323850" y="152400"/>
            <a:ext cx="7772400" cy="68421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GB" altLang="nl-NL" dirty="0" err="1" smtClean="0"/>
              <a:t>Overfitting</a:t>
            </a:r>
            <a:r>
              <a:rPr lang="en-GB" altLang="nl-NL" dirty="0" smtClean="0"/>
              <a:t> (II)</a:t>
            </a:r>
            <a:endParaRPr lang="en-GB" altLang="nl-NL" dirty="0"/>
          </a:p>
        </p:txBody>
      </p:sp>
    </p:spTree>
    <p:extLst>
      <p:ext uri="{BB962C8B-B14F-4D97-AF65-F5344CB8AC3E}">
        <p14:creationId xmlns:p14="http://schemas.microsoft.com/office/powerpoint/2010/main" val="204853714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33" name="Group 5"/>
          <p:cNvGrpSpPr>
            <a:grpSpLocks/>
          </p:cNvGrpSpPr>
          <p:nvPr/>
        </p:nvGrpSpPr>
        <p:grpSpPr bwMode="auto">
          <a:xfrm>
            <a:off x="755650" y="2924175"/>
            <a:ext cx="7273925" cy="3024188"/>
            <a:chOff x="2298" y="1440"/>
            <a:chExt cx="7310" cy="3064"/>
          </a:xfrm>
        </p:grpSpPr>
        <p:grpSp>
          <p:nvGrpSpPr>
            <p:cNvPr id="176134" name="Group 6"/>
            <p:cNvGrpSpPr>
              <a:grpSpLocks/>
            </p:cNvGrpSpPr>
            <p:nvPr/>
          </p:nvGrpSpPr>
          <p:grpSpPr bwMode="auto">
            <a:xfrm>
              <a:off x="2298" y="1440"/>
              <a:ext cx="7310" cy="3064"/>
              <a:chOff x="2298" y="1440"/>
              <a:chExt cx="7310" cy="3064"/>
            </a:xfrm>
          </p:grpSpPr>
          <p:grpSp>
            <p:nvGrpSpPr>
              <p:cNvPr id="176135" name="Group 7"/>
              <p:cNvGrpSpPr>
                <a:grpSpLocks/>
              </p:cNvGrpSpPr>
              <p:nvPr/>
            </p:nvGrpSpPr>
            <p:grpSpPr bwMode="auto">
              <a:xfrm>
                <a:off x="2298" y="1440"/>
                <a:ext cx="7310" cy="3064"/>
                <a:chOff x="1411" y="1411"/>
                <a:chExt cx="7310" cy="3064"/>
              </a:xfrm>
            </p:grpSpPr>
            <p:pic>
              <p:nvPicPr>
                <p:cNvPr id="176136" name="Picture 8" descr="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 y="1411"/>
                  <a:ext cx="2990" cy="2961"/>
                </a:xfrm>
                <a:prstGeom prst="rect">
                  <a:avLst/>
                </a:prstGeom>
                <a:noFill/>
                <a:extLst>
                  <a:ext uri="{909E8E84-426E-40DD-AFC4-6F175D3DCCD1}">
                    <a14:hiddenFill xmlns:a14="http://schemas.microsoft.com/office/drawing/2010/main">
                      <a:solidFill>
                        <a:srgbClr val="FFFFFF"/>
                      </a:solidFill>
                    </a14:hiddenFill>
                  </a:ext>
                </a:extLst>
              </p:spPr>
            </p:pic>
            <p:pic>
              <p:nvPicPr>
                <p:cNvPr id="176137" name="Picture 9" descr="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 y="1444"/>
                  <a:ext cx="3060" cy="3031"/>
                </a:xfrm>
                <a:prstGeom prst="rect">
                  <a:avLst/>
                </a:prstGeom>
                <a:noFill/>
                <a:extLst>
                  <a:ext uri="{909E8E84-426E-40DD-AFC4-6F175D3DCCD1}">
                    <a14:hiddenFill xmlns:a14="http://schemas.microsoft.com/office/drawing/2010/main">
                      <a:solidFill>
                        <a:srgbClr val="FFFFFF"/>
                      </a:solidFill>
                    </a14:hiddenFill>
                  </a:ext>
                </a:extLst>
              </p:spPr>
            </p:pic>
          </p:grpSp>
          <p:sp>
            <p:nvSpPr>
              <p:cNvPr id="176138" name="Freeform 10"/>
              <p:cNvSpPr>
                <a:spLocks/>
              </p:cNvSpPr>
              <p:nvPr/>
            </p:nvSpPr>
            <p:spPr bwMode="auto">
              <a:xfrm>
                <a:off x="2661" y="1444"/>
                <a:ext cx="2640" cy="2490"/>
              </a:xfrm>
              <a:custGeom>
                <a:avLst/>
                <a:gdLst>
                  <a:gd name="T0" fmla="*/ 1200 w 2640"/>
                  <a:gd name="T1" fmla="*/ 0 h 2490"/>
                  <a:gd name="T2" fmla="*/ 1200 w 2640"/>
                  <a:gd name="T3" fmla="*/ 720 h 2490"/>
                  <a:gd name="T4" fmla="*/ 300 w 2640"/>
                  <a:gd name="T5" fmla="*/ 1440 h 2490"/>
                  <a:gd name="T6" fmla="*/ 120 w 2640"/>
                  <a:gd name="T7" fmla="*/ 2340 h 2490"/>
                  <a:gd name="T8" fmla="*/ 1020 w 2640"/>
                  <a:gd name="T9" fmla="*/ 2340 h 2490"/>
                  <a:gd name="T10" fmla="*/ 1740 w 2640"/>
                  <a:gd name="T11" fmla="*/ 1620 h 2490"/>
                  <a:gd name="T12" fmla="*/ 2640 w 2640"/>
                  <a:gd name="T13" fmla="*/ 1440 h 2490"/>
                </a:gdLst>
                <a:ahLst/>
                <a:cxnLst>
                  <a:cxn ang="0">
                    <a:pos x="T0" y="T1"/>
                  </a:cxn>
                  <a:cxn ang="0">
                    <a:pos x="T2" y="T3"/>
                  </a:cxn>
                  <a:cxn ang="0">
                    <a:pos x="T4" y="T5"/>
                  </a:cxn>
                  <a:cxn ang="0">
                    <a:pos x="T6" y="T7"/>
                  </a:cxn>
                  <a:cxn ang="0">
                    <a:pos x="T8" y="T9"/>
                  </a:cxn>
                  <a:cxn ang="0">
                    <a:pos x="T10" y="T11"/>
                  </a:cxn>
                  <a:cxn ang="0">
                    <a:pos x="T12" y="T13"/>
                  </a:cxn>
                </a:cxnLst>
                <a:rect l="0" t="0" r="r" b="b"/>
                <a:pathLst>
                  <a:path w="2640" h="2490">
                    <a:moveTo>
                      <a:pt x="1200" y="0"/>
                    </a:moveTo>
                    <a:cubicBezTo>
                      <a:pt x="1275" y="240"/>
                      <a:pt x="1350" y="480"/>
                      <a:pt x="1200" y="720"/>
                    </a:cubicBezTo>
                    <a:cubicBezTo>
                      <a:pt x="1050" y="960"/>
                      <a:pt x="480" y="1170"/>
                      <a:pt x="300" y="1440"/>
                    </a:cubicBezTo>
                    <a:cubicBezTo>
                      <a:pt x="120" y="1710"/>
                      <a:pt x="0" y="2190"/>
                      <a:pt x="120" y="2340"/>
                    </a:cubicBezTo>
                    <a:cubicBezTo>
                      <a:pt x="240" y="2490"/>
                      <a:pt x="750" y="2460"/>
                      <a:pt x="1020" y="2340"/>
                    </a:cubicBezTo>
                    <a:cubicBezTo>
                      <a:pt x="1290" y="2220"/>
                      <a:pt x="1470" y="1770"/>
                      <a:pt x="1740" y="1620"/>
                    </a:cubicBezTo>
                    <a:cubicBezTo>
                      <a:pt x="2010" y="1470"/>
                      <a:pt x="2490" y="1470"/>
                      <a:pt x="2640" y="14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nvGrpSpPr>
              <p:cNvPr id="176139" name="Group 11"/>
              <p:cNvGrpSpPr>
                <a:grpSpLocks/>
              </p:cNvGrpSpPr>
              <p:nvPr/>
            </p:nvGrpSpPr>
            <p:grpSpPr bwMode="auto">
              <a:xfrm>
                <a:off x="3321" y="2344"/>
                <a:ext cx="113" cy="113"/>
                <a:chOff x="3434" y="1984"/>
                <a:chExt cx="113" cy="113"/>
              </a:xfrm>
            </p:grpSpPr>
            <p:sp>
              <p:nvSpPr>
                <p:cNvPr id="176140" name="Line 12"/>
                <p:cNvSpPr>
                  <a:spLocks noChangeShapeType="1"/>
                </p:cNvSpPr>
                <p:nvPr/>
              </p:nvSpPr>
              <p:spPr bwMode="auto">
                <a:xfrm rot="2700000">
                  <a:off x="3491" y="1979"/>
                  <a:ext cx="0" cy="113"/>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76141" name="Line 13"/>
                <p:cNvSpPr>
                  <a:spLocks noChangeShapeType="1"/>
                </p:cNvSpPr>
                <p:nvPr/>
              </p:nvSpPr>
              <p:spPr bwMode="auto">
                <a:xfrm rot="8100000">
                  <a:off x="3501" y="1984"/>
                  <a:ext cx="0" cy="113"/>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176142" name="Group 14"/>
              <p:cNvGrpSpPr>
                <a:grpSpLocks/>
              </p:cNvGrpSpPr>
              <p:nvPr/>
            </p:nvGrpSpPr>
            <p:grpSpPr bwMode="auto">
              <a:xfrm>
                <a:off x="7641" y="2344"/>
                <a:ext cx="113" cy="113"/>
                <a:chOff x="3434" y="1984"/>
                <a:chExt cx="113" cy="113"/>
              </a:xfrm>
            </p:grpSpPr>
            <p:sp>
              <p:nvSpPr>
                <p:cNvPr id="176143" name="Line 15"/>
                <p:cNvSpPr>
                  <a:spLocks noChangeShapeType="1"/>
                </p:cNvSpPr>
                <p:nvPr/>
              </p:nvSpPr>
              <p:spPr bwMode="auto">
                <a:xfrm rot="2700000">
                  <a:off x="3491" y="1979"/>
                  <a:ext cx="0" cy="113"/>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76144" name="Line 16"/>
                <p:cNvSpPr>
                  <a:spLocks noChangeShapeType="1"/>
                </p:cNvSpPr>
                <p:nvPr/>
              </p:nvSpPr>
              <p:spPr bwMode="auto">
                <a:xfrm rot="8100000">
                  <a:off x="3501" y="1984"/>
                  <a:ext cx="0" cy="113"/>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sp>
          <p:nvSpPr>
            <p:cNvPr id="176145" name="Freeform 17"/>
            <p:cNvSpPr>
              <a:spLocks/>
            </p:cNvSpPr>
            <p:nvPr/>
          </p:nvSpPr>
          <p:spPr bwMode="auto">
            <a:xfrm>
              <a:off x="6931" y="1678"/>
              <a:ext cx="2460" cy="2730"/>
            </a:xfrm>
            <a:custGeom>
              <a:avLst/>
              <a:gdLst>
                <a:gd name="T0" fmla="*/ 420 w 2460"/>
                <a:gd name="T1" fmla="*/ 2730 h 2730"/>
                <a:gd name="T2" fmla="*/ 600 w 2460"/>
                <a:gd name="T3" fmla="*/ 2370 h 2730"/>
                <a:gd name="T4" fmla="*/ 780 w 2460"/>
                <a:gd name="T5" fmla="*/ 1650 h 2730"/>
                <a:gd name="T6" fmla="*/ 960 w 2460"/>
                <a:gd name="T7" fmla="*/ 2190 h 2730"/>
                <a:gd name="T8" fmla="*/ 1140 w 2460"/>
                <a:gd name="T9" fmla="*/ 1830 h 2730"/>
                <a:gd name="T10" fmla="*/ 960 w 2460"/>
                <a:gd name="T11" fmla="*/ 1110 h 2730"/>
                <a:gd name="T12" fmla="*/ 420 w 2460"/>
                <a:gd name="T13" fmla="*/ 1110 h 2730"/>
                <a:gd name="T14" fmla="*/ 600 w 2460"/>
                <a:gd name="T15" fmla="*/ 930 h 2730"/>
                <a:gd name="T16" fmla="*/ 240 w 2460"/>
                <a:gd name="T17" fmla="*/ 750 h 2730"/>
                <a:gd name="T18" fmla="*/ 60 w 2460"/>
                <a:gd name="T19" fmla="*/ 390 h 2730"/>
                <a:gd name="T20" fmla="*/ 60 w 2460"/>
                <a:gd name="T21" fmla="*/ 30 h 2730"/>
                <a:gd name="T22" fmla="*/ 420 w 2460"/>
                <a:gd name="T23" fmla="*/ 210 h 2730"/>
                <a:gd name="T24" fmla="*/ 600 w 2460"/>
                <a:gd name="T25" fmla="*/ 30 h 2730"/>
                <a:gd name="T26" fmla="*/ 780 w 2460"/>
                <a:gd name="T27" fmla="*/ 390 h 2730"/>
                <a:gd name="T28" fmla="*/ 600 w 2460"/>
                <a:gd name="T29" fmla="*/ 750 h 2730"/>
                <a:gd name="T30" fmla="*/ 960 w 2460"/>
                <a:gd name="T31" fmla="*/ 750 h 2730"/>
                <a:gd name="T32" fmla="*/ 960 w 2460"/>
                <a:gd name="T33" fmla="*/ 390 h 2730"/>
                <a:gd name="T34" fmla="*/ 1500 w 2460"/>
                <a:gd name="T35" fmla="*/ 570 h 2730"/>
                <a:gd name="T36" fmla="*/ 1320 w 2460"/>
                <a:gd name="T37" fmla="*/ 930 h 2730"/>
                <a:gd name="T38" fmla="*/ 1860 w 2460"/>
                <a:gd name="T39" fmla="*/ 1290 h 2730"/>
                <a:gd name="T40" fmla="*/ 2040 w 2460"/>
                <a:gd name="T41" fmla="*/ 1110 h 2730"/>
                <a:gd name="T42" fmla="*/ 1860 w 2460"/>
                <a:gd name="T43" fmla="*/ 930 h 2730"/>
                <a:gd name="T44" fmla="*/ 1680 w 2460"/>
                <a:gd name="T45" fmla="*/ 390 h 2730"/>
                <a:gd name="T46" fmla="*/ 1500 w 2460"/>
                <a:gd name="T47" fmla="*/ 390 h 2730"/>
                <a:gd name="T48" fmla="*/ 1140 w 2460"/>
                <a:gd name="T49" fmla="*/ 210 h 2730"/>
                <a:gd name="T50" fmla="*/ 1860 w 2460"/>
                <a:gd name="T51" fmla="*/ 390 h 2730"/>
                <a:gd name="T52" fmla="*/ 2400 w 2460"/>
                <a:gd name="T53" fmla="*/ 930 h 2730"/>
                <a:gd name="T54" fmla="*/ 2220 w 2460"/>
                <a:gd name="T55" fmla="*/ 1650 h 2730"/>
                <a:gd name="T56" fmla="*/ 2400 w 2460"/>
                <a:gd name="T57" fmla="*/ 2010 h 2730"/>
                <a:gd name="T58" fmla="*/ 2220 w 2460"/>
                <a:gd name="T59" fmla="*/ 2550 h 2730"/>
                <a:gd name="T60" fmla="*/ 1680 w 2460"/>
                <a:gd name="T61" fmla="*/ 2370 h 2730"/>
                <a:gd name="T62" fmla="*/ 2040 w 2460"/>
                <a:gd name="T63" fmla="*/ 2010 h 2730"/>
                <a:gd name="T64" fmla="*/ 2220 w 2460"/>
                <a:gd name="T65" fmla="*/ 2010 h 2730"/>
                <a:gd name="T66" fmla="*/ 1860 w 2460"/>
                <a:gd name="T67" fmla="*/ 1650 h 2730"/>
                <a:gd name="T68" fmla="*/ 1320 w 2460"/>
                <a:gd name="T69" fmla="*/ 1650 h 2730"/>
                <a:gd name="T70" fmla="*/ 1500 w 2460"/>
                <a:gd name="T71" fmla="*/ 2370 h 2730"/>
                <a:gd name="T72" fmla="*/ 1860 w 2460"/>
                <a:gd name="T73" fmla="*/ 2730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60" h="2730">
                  <a:moveTo>
                    <a:pt x="420" y="2730"/>
                  </a:moveTo>
                  <a:cubicBezTo>
                    <a:pt x="480" y="2640"/>
                    <a:pt x="540" y="2550"/>
                    <a:pt x="600" y="2370"/>
                  </a:cubicBezTo>
                  <a:cubicBezTo>
                    <a:pt x="660" y="2190"/>
                    <a:pt x="720" y="1680"/>
                    <a:pt x="780" y="1650"/>
                  </a:cubicBezTo>
                  <a:cubicBezTo>
                    <a:pt x="840" y="1620"/>
                    <a:pt x="900" y="2160"/>
                    <a:pt x="960" y="2190"/>
                  </a:cubicBezTo>
                  <a:cubicBezTo>
                    <a:pt x="1020" y="2220"/>
                    <a:pt x="1140" y="2010"/>
                    <a:pt x="1140" y="1830"/>
                  </a:cubicBezTo>
                  <a:cubicBezTo>
                    <a:pt x="1140" y="1650"/>
                    <a:pt x="1080" y="1230"/>
                    <a:pt x="960" y="1110"/>
                  </a:cubicBezTo>
                  <a:cubicBezTo>
                    <a:pt x="840" y="990"/>
                    <a:pt x="480" y="1140"/>
                    <a:pt x="420" y="1110"/>
                  </a:cubicBezTo>
                  <a:cubicBezTo>
                    <a:pt x="360" y="1080"/>
                    <a:pt x="630" y="990"/>
                    <a:pt x="600" y="930"/>
                  </a:cubicBezTo>
                  <a:cubicBezTo>
                    <a:pt x="570" y="870"/>
                    <a:pt x="330" y="840"/>
                    <a:pt x="240" y="750"/>
                  </a:cubicBezTo>
                  <a:cubicBezTo>
                    <a:pt x="150" y="660"/>
                    <a:pt x="90" y="510"/>
                    <a:pt x="60" y="390"/>
                  </a:cubicBezTo>
                  <a:cubicBezTo>
                    <a:pt x="30" y="270"/>
                    <a:pt x="0" y="60"/>
                    <a:pt x="60" y="30"/>
                  </a:cubicBezTo>
                  <a:cubicBezTo>
                    <a:pt x="120" y="0"/>
                    <a:pt x="330" y="210"/>
                    <a:pt x="420" y="210"/>
                  </a:cubicBezTo>
                  <a:cubicBezTo>
                    <a:pt x="510" y="210"/>
                    <a:pt x="540" y="0"/>
                    <a:pt x="600" y="30"/>
                  </a:cubicBezTo>
                  <a:cubicBezTo>
                    <a:pt x="660" y="60"/>
                    <a:pt x="780" y="270"/>
                    <a:pt x="780" y="390"/>
                  </a:cubicBezTo>
                  <a:cubicBezTo>
                    <a:pt x="780" y="510"/>
                    <a:pt x="570" y="690"/>
                    <a:pt x="600" y="750"/>
                  </a:cubicBezTo>
                  <a:cubicBezTo>
                    <a:pt x="630" y="810"/>
                    <a:pt x="900" y="810"/>
                    <a:pt x="960" y="750"/>
                  </a:cubicBezTo>
                  <a:cubicBezTo>
                    <a:pt x="1020" y="690"/>
                    <a:pt x="870" y="420"/>
                    <a:pt x="960" y="390"/>
                  </a:cubicBezTo>
                  <a:cubicBezTo>
                    <a:pt x="1050" y="360"/>
                    <a:pt x="1440" y="480"/>
                    <a:pt x="1500" y="570"/>
                  </a:cubicBezTo>
                  <a:cubicBezTo>
                    <a:pt x="1560" y="660"/>
                    <a:pt x="1260" y="810"/>
                    <a:pt x="1320" y="930"/>
                  </a:cubicBezTo>
                  <a:cubicBezTo>
                    <a:pt x="1380" y="1050"/>
                    <a:pt x="1740" y="1260"/>
                    <a:pt x="1860" y="1290"/>
                  </a:cubicBezTo>
                  <a:cubicBezTo>
                    <a:pt x="1980" y="1320"/>
                    <a:pt x="2040" y="1170"/>
                    <a:pt x="2040" y="1110"/>
                  </a:cubicBezTo>
                  <a:cubicBezTo>
                    <a:pt x="2040" y="1050"/>
                    <a:pt x="1920" y="1050"/>
                    <a:pt x="1860" y="930"/>
                  </a:cubicBezTo>
                  <a:cubicBezTo>
                    <a:pt x="1800" y="810"/>
                    <a:pt x="1740" y="480"/>
                    <a:pt x="1680" y="390"/>
                  </a:cubicBezTo>
                  <a:cubicBezTo>
                    <a:pt x="1620" y="300"/>
                    <a:pt x="1590" y="420"/>
                    <a:pt x="1500" y="390"/>
                  </a:cubicBezTo>
                  <a:cubicBezTo>
                    <a:pt x="1410" y="360"/>
                    <a:pt x="1080" y="210"/>
                    <a:pt x="1140" y="210"/>
                  </a:cubicBezTo>
                  <a:cubicBezTo>
                    <a:pt x="1200" y="210"/>
                    <a:pt x="1650" y="270"/>
                    <a:pt x="1860" y="390"/>
                  </a:cubicBezTo>
                  <a:cubicBezTo>
                    <a:pt x="2070" y="510"/>
                    <a:pt x="2340" y="720"/>
                    <a:pt x="2400" y="930"/>
                  </a:cubicBezTo>
                  <a:cubicBezTo>
                    <a:pt x="2460" y="1140"/>
                    <a:pt x="2220" y="1470"/>
                    <a:pt x="2220" y="1650"/>
                  </a:cubicBezTo>
                  <a:cubicBezTo>
                    <a:pt x="2220" y="1830"/>
                    <a:pt x="2400" y="1860"/>
                    <a:pt x="2400" y="2010"/>
                  </a:cubicBezTo>
                  <a:cubicBezTo>
                    <a:pt x="2400" y="2160"/>
                    <a:pt x="2340" y="2490"/>
                    <a:pt x="2220" y="2550"/>
                  </a:cubicBezTo>
                  <a:cubicBezTo>
                    <a:pt x="2100" y="2610"/>
                    <a:pt x="1710" y="2460"/>
                    <a:pt x="1680" y="2370"/>
                  </a:cubicBezTo>
                  <a:cubicBezTo>
                    <a:pt x="1650" y="2280"/>
                    <a:pt x="1950" y="2070"/>
                    <a:pt x="2040" y="2010"/>
                  </a:cubicBezTo>
                  <a:cubicBezTo>
                    <a:pt x="2130" y="1950"/>
                    <a:pt x="2250" y="2070"/>
                    <a:pt x="2220" y="2010"/>
                  </a:cubicBezTo>
                  <a:cubicBezTo>
                    <a:pt x="2190" y="1950"/>
                    <a:pt x="2010" y="1710"/>
                    <a:pt x="1860" y="1650"/>
                  </a:cubicBezTo>
                  <a:cubicBezTo>
                    <a:pt x="1710" y="1590"/>
                    <a:pt x="1380" y="1530"/>
                    <a:pt x="1320" y="1650"/>
                  </a:cubicBezTo>
                  <a:cubicBezTo>
                    <a:pt x="1260" y="1770"/>
                    <a:pt x="1410" y="2190"/>
                    <a:pt x="1500" y="2370"/>
                  </a:cubicBezTo>
                  <a:cubicBezTo>
                    <a:pt x="1590" y="2550"/>
                    <a:pt x="1725" y="2640"/>
                    <a:pt x="1860" y="273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sp>
        <p:nvSpPr>
          <p:cNvPr id="176146" name="Text Box 18"/>
          <p:cNvSpPr txBox="1">
            <a:spLocks noChangeArrowheads="1"/>
          </p:cNvSpPr>
          <p:nvPr/>
        </p:nvSpPr>
        <p:spPr bwMode="auto">
          <a:xfrm>
            <a:off x="395288" y="1412875"/>
            <a:ext cx="4652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pPr algn="l"/>
            <a:r>
              <a:rPr lang="en-US" altLang="nl-NL"/>
              <a:t>Classifier:   R</a:t>
            </a:r>
            <a:r>
              <a:rPr lang="en-US" altLang="nl-NL" baseline="50000"/>
              <a:t>2</a:t>
            </a:r>
            <a:r>
              <a:rPr lang="en-US" altLang="nl-NL">
                <a:sym typeface="Wingdings" pitchFamily="2" charset="2"/>
              </a:rPr>
              <a:t> {</a:t>
            </a:r>
            <a:r>
              <a:rPr lang="en-US" altLang="nl-NL">
                <a:solidFill>
                  <a:schemeClr val="accent2"/>
                </a:solidFill>
                <a:sym typeface="Wingdings" pitchFamily="2" charset="2"/>
              </a:rPr>
              <a:t>+ </a:t>
            </a:r>
            <a:r>
              <a:rPr lang="en-US" altLang="nl-NL">
                <a:sym typeface="Wingdings" pitchFamily="2" charset="2"/>
              </a:rPr>
              <a:t>, </a:t>
            </a:r>
            <a:r>
              <a:rPr lang="en-US" altLang="nl-NL">
                <a:solidFill>
                  <a:srgbClr val="FF3300"/>
                </a:solidFill>
                <a:sym typeface="Wingdings" pitchFamily="2" charset="2"/>
              </a:rPr>
              <a:t>x</a:t>
            </a:r>
            <a:r>
              <a:rPr lang="en-US" altLang="nl-NL">
                <a:sym typeface="Wingdings" pitchFamily="2" charset="2"/>
              </a:rPr>
              <a:t>}={-1 , 1}</a:t>
            </a:r>
            <a:endParaRPr lang="nl-NL" altLang="nl-NL"/>
          </a:p>
        </p:txBody>
      </p:sp>
      <p:sp>
        <p:nvSpPr>
          <p:cNvPr id="176147" name="Line 19"/>
          <p:cNvSpPr>
            <a:spLocks noChangeShapeType="1"/>
          </p:cNvSpPr>
          <p:nvPr/>
        </p:nvSpPr>
        <p:spPr bwMode="auto">
          <a:xfrm>
            <a:off x="2411413" y="5229225"/>
            <a:ext cx="1728787" cy="100806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176148" name="Line 20"/>
          <p:cNvSpPr>
            <a:spLocks noChangeShapeType="1"/>
          </p:cNvSpPr>
          <p:nvPr/>
        </p:nvSpPr>
        <p:spPr bwMode="auto">
          <a:xfrm flipH="1">
            <a:off x="4643438" y="5084763"/>
            <a:ext cx="1296987" cy="10080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176149" name="Text Box 21"/>
          <p:cNvSpPr txBox="1">
            <a:spLocks noChangeArrowheads="1"/>
          </p:cNvSpPr>
          <p:nvPr/>
        </p:nvSpPr>
        <p:spPr bwMode="auto">
          <a:xfrm>
            <a:off x="4192588" y="6083300"/>
            <a:ext cx="4887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pPr algn="l"/>
            <a:r>
              <a:rPr lang="en-US" altLang="nl-NL" sz="2000"/>
              <a:t>decision boundary (= 0) between </a:t>
            </a:r>
            <a:r>
              <a:rPr lang="en-US" altLang="nl-NL" sz="2000">
                <a:solidFill>
                  <a:schemeClr val="accent2"/>
                </a:solidFill>
                <a:sym typeface="Wingdings" pitchFamily="2" charset="2"/>
              </a:rPr>
              <a:t>+ </a:t>
            </a:r>
            <a:r>
              <a:rPr lang="en-US" altLang="nl-NL" sz="2000">
                <a:sym typeface="Wingdings" pitchFamily="2" charset="2"/>
              </a:rPr>
              <a:t>and </a:t>
            </a:r>
            <a:r>
              <a:rPr lang="en-US" altLang="nl-NL" sz="2000">
                <a:solidFill>
                  <a:srgbClr val="FF3300"/>
                </a:solidFill>
                <a:sym typeface="Wingdings" pitchFamily="2" charset="2"/>
              </a:rPr>
              <a:t>x</a:t>
            </a:r>
            <a:endParaRPr lang="nl-NL" altLang="nl-NL" sz="2000">
              <a:sym typeface="Wingdings" pitchFamily="2" charset="2"/>
            </a:endParaRPr>
          </a:p>
        </p:txBody>
      </p:sp>
      <p:sp>
        <p:nvSpPr>
          <p:cNvPr id="176150" name="Text Box 22"/>
          <p:cNvSpPr txBox="1">
            <a:spLocks noChangeArrowheads="1"/>
          </p:cNvSpPr>
          <p:nvPr/>
        </p:nvSpPr>
        <p:spPr bwMode="auto">
          <a:xfrm>
            <a:off x="611188" y="2276475"/>
            <a:ext cx="301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pPr algn="l"/>
            <a:r>
              <a:rPr lang="en-US" altLang="nl-NL"/>
              <a:t>simple, but one error</a:t>
            </a:r>
            <a:endParaRPr lang="nl-NL" altLang="nl-NL"/>
          </a:p>
        </p:txBody>
      </p:sp>
      <p:sp>
        <p:nvSpPr>
          <p:cNvPr id="176155" name="Text Box 27"/>
          <p:cNvSpPr txBox="1">
            <a:spLocks noChangeArrowheads="1"/>
          </p:cNvSpPr>
          <p:nvPr/>
        </p:nvSpPr>
        <p:spPr bwMode="auto">
          <a:xfrm>
            <a:off x="4932363" y="2276475"/>
            <a:ext cx="3101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pPr algn="l"/>
            <a:r>
              <a:rPr lang="en-US" altLang="nl-NL"/>
              <a:t>no error, but complex</a:t>
            </a:r>
            <a:endParaRPr lang="nl-NL" altLang="nl-NL"/>
          </a:p>
        </p:txBody>
      </p:sp>
      <p:sp>
        <p:nvSpPr>
          <p:cNvPr id="25" name="Rectangle 2"/>
          <p:cNvSpPr txBox="1">
            <a:spLocks noChangeArrowheads="1"/>
          </p:cNvSpPr>
          <p:nvPr/>
        </p:nvSpPr>
        <p:spPr>
          <a:xfrm>
            <a:off x="323850" y="152400"/>
            <a:ext cx="7772400" cy="68421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GB" altLang="nl-NL" dirty="0" err="1" smtClean="0"/>
              <a:t>Overfitting</a:t>
            </a:r>
            <a:r>
              <a:rPr lang="en-GB" altLang="nl-NL" dirty="0" smtClean="0"/>
              <a:t>: example</a:t>
            </a:r>
            <a:endParaRPr lang="en-GB" altLang="nl-NL" dirty="0"/>
          </a:p>
        </p:txBody>
      </p:sp>
    </p:spTree>
    <p:extLst>
      <p:ext uri="{BB962C8B-B14F-4D97-AF65-F5344CB8AC3E}">
        <p14:creationId xmlns:p14="http://schemas.microsoft.com/office/powerpoint/2010/main" val="336173247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179388" y="152400"/>
            <a:ext cx="7772400" cy="755650"/>
          </a:xfrm>
        </p:spPr>
        <p:txBody>
          <a:bodyPr/>
          <a:lstStyle/>
          <a:p>
            <a:pPr algn="l"/>
            <a:r>
              <a:rPr lang="en-US" altLang="nl-NL"/>
              <a:t>Cross-validation</a:t>
            </a:r>
            <a:endParaRPr lang="nl-NL" altLang="nl-NL"/>
          </a:p>
        </p:txBody>
      </p:sp>
      <p:sp>
        <p:nvSpPr>
          <p:cNvPr id="373763" name="Text Box 3"/>
          <p:cNvSpPr txBox="1">
            <a:spLocks noChangeArrowheads="1"/>
          </p:cNvSpPr>
          <p:nvPr/>
        </p:nvSpPr>
        <p:spPr bwMode="auto">
          <a:xfrm>
            <a:off x="228600" y="1066800"/>
            <a:ext cx="815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pPr algn="l"/>
            <a:r>
              <a:rPr lang="en-US" altLang="nl-NL" sz="2400" dirty="0"/>
              <a:t>Often not enough data for a separate training and test set</a:t>
            </a:r>
          </a:p>
          <a:p>
            <a:pPr algn="l"/>
            <a:r>
              <a:rPr lang="en-US" altLang="nl-NL" sz="2400" dirty="0"/>
              <a:t>Solution: </a:t>
            </a:r>
            <a:r>
              <a:rPr lang="en-US" altLang="nl-NL" sz="2400" dirty="0">
                <a:solidFill>
                  <a:srgbClr val="FF3300"/>
                </a:solidFill>
              </a:rPr>
              <a:t>cross-validation (CV)</a:t>
            </a:r>
            <a:endParaRPr lang="nl-NL" altLang="nl-NL" sz="2400" dirty="0">
              <a:solidFill>
                <a:srgbClr val="FF3300"/>
              </a:solidFill>
            </a:endParaRPr>
          </a:p>
        </p:txBody>
      </p:sp>
      <p:sp>
        <p:nvSpPr>
          <p:cNvPr id="373764" name="Text Box 4"/>
          <p:cNvSpPr txBox="1">
            <a:spLocks noChangeArrowheads="1"/>
          </p:cNvSpPr>
          <p:nvPr/>
        </p:nvSpPr>
        <p:spPr bwMode="auto">
          <a:xfrm>
            <a:off x="0" y="2286000"/>
            <a:ext cx="39624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lvl1pPr marL="457200" indent="-457200" algn="l">
              <a:spcBef>
                <a:spcPct val="0"/>
              </a:spcBef>
              <a:defRPr sz="2400">
                <a:solidFill>
                  <a:schemeClr val="tx1"/>
                </a:solidFill>
                <a:latin typeface="Times New Roman" pitchFamily="18" charset="0"/>
              </a:defRPr>
            </a:lvl1pPr>
            <a:lvl2pPr marL="914400" indent="-457200" algn="l">
              <a:spcBef>
                <a:spcPct val="0"/>
              </a:spcBef>
              <a:defRPr sz="2400">
                <a:solidFill>
                  <a:schemeClr val="tx1"/>
                </a:solidFill>
                <a:latin typeface="Times New Roman" pitchFamily="18" charset="0"/>
              </a:defRPr>
            </a:lvl2pPr>
            <a:lvl3pPr marL="1371600" indent="-457200" algn="l">
              <a:spcBef>
                <a:spcPct val="0"/>
              </a:spcBef>
              <a:defRPr sz="2400">
                <a:solidFill>
                  <a:schemeClr val="tx1"/>
                </a:solidFill>
                <a:latin typeface="Times New Roman" pitchFamily="18" charset="0"/>
              </a:defRPr>
            </a:lvl3pPr>
            <a:lvl4pPr marL="1828800" indent="-457200" algn="l">
              <a:spcBef>
                <a:spcPct val="0"/>
              </a:spcBef>
              <a:defRPr sz="2400">
                <a:solidFill>
                  <a:schemeClr val="tx1"/>
                </a:solidFill>
                <a:latin typeface="Times New Roman" pitchFamily="18" charset="0"/>
              </a:defRPr>
            </a:lvl4pPr>
            <a:lvl5pPr marL="2286000" indent="-457200" algn="l">
              <a:spcBef>
                <a:spcPct val="0"/>
              </a:spcBef>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ct val="50000"/>
              </a:spcBef>
            </a:pPr>
            <a:r>
              <a:rPr lang="en-US" altLang="nl-NL">
                <a:latin typeface="Tahoma" pitchFamily="34" charset="0"/>
              </a:rPr>
              <a:t>Example: 10-fold</a:t>
            </a:r>
          </a:p>
          <a:p>
            <a:pPr>
              <a:spcBef>
                <a:spcPct val="50000"/>
              </a:spcBef>
              <a:buFontTx/>
              <a:buAutoNum type="arabicPeriod"/>
            </a:pPr>
            <a:r>
              <a:rPr lang="en-US" altLang="nl-NL">
                <a:latin typeface="Tahoma" pitchFamily="34" charset="0"/>
              </a:rPr>
              <a:t>Split data D in 10 parts</a:t>
            </a:r>
          </a:p>
          <a:p>
            <a:pPr>
              <a:spcBef>
                <a:spcPct val="50000"/>
              </a:spcBef>
              <a:buFontTx/>
              <a:buAutoNum type="arabicPeriod"/>
            </a:pPr>
            <a:r>
              <a:rPr lang="en-US" altLang="nl-NL">
                <a:latin typeface="Tahoma" pitchFamily="34" charset="0"/>
              </a:rPr>
              <a:t>For each of the 10 parts</a:t>
            </a:r>
          </a:p>
          <a:p>
            <a:pPr>
              <a:spcBef>
                <a:spcPct val="50000"/>
              </a:spcBef>
            </a:pPr>
            <a:r>
              <a:rPr lang="en-US" altLang="nl-NL">
                <a:latin typeface="Tahoma" pitchFamily="34" charset="0"/>
              </a:rPr>
              <a:t>	- 9/10 training data </a:t>
            </a:r>
          </a:p>
          <a:p>
            <a:pPr>
              <a:spcBef>
                <a:spcPct val="50000"/>
              </a:spcBef>
            </a:pPr>
            <a:r>
              <a:rPr lang="en-US" altLang="nl-NL">
                <a:latin typeface="Tahoma" pitchFamily="34" charset="0"/>
              </a:rPr>
              <a:t>	- 1/10 test data </a:t>
            </a:r>
          </a:p>
          <a:p>
            <a:pPr>
              <a:spcBef>
                <a:spcPct val="50000"/>
              </a:spcBef>
              <a:buFontTx/>
              <a:buAutoNum type="arabicPeriod" startAt="3"/>
            </a:pPr>
            <a:r>
              <a:rPr lang="en-US" altLang="nl-NL">
                <a:latin typeface="Tahoma" pitchFamily="34" charset="0"/>
              </a:rPr>
              <a:t>End: all data has been used to test – estimate test error</a:t>
            </a:r>
            <a:endParaRPr lang="nl-NL" altLang="nl-NL">
              <a:latin typeface="Tahoma" pitchFamily="34" charset="0"/>
            </a:endParaRPr>
          </a:p>
        </p:txBody>
      </p:sp>
      <p:grpSp>
        <p:nvGrpSpPr>
          <p:cNvPr id="373765" name="Group 5"/>
          <p:cNvGrpSpPr>
            <a:grpSpLocks/>
          </p:cNvGrpSpPr>
          <p:nvPr/>
        </p:nvGrpSpPr>
        <p:grpSpPr bwMode="auto">
          <a:xfrm>
            <a:off x="4262438" y="2351088"/>
            <a:ext cx="3617912" cy="3309937"/>
            <a:chOff x="2688" y="1509"/>
            <a:chExt cx="2400" cy="2379"/>
          </a:xfrm>
        </p:grpSpPr>
        <p:sp>
          <p:nvSpPr>
            <p:cNvPr id="373766" name="Rectangle 6"/>
            <p:cNvSpPr>
              <a:spLocks noChangeArrowheads="1"/>
            </p:cNvSpPr>
            <p:nvPr/>
          </p:nvSpPr>
          <p:spPr bwMode="auto">
            <a:xfrm>
              <a:off x="2688" y="1509"/>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67" name="Rectangle 7"/>
            <p:cNvSpPr>
              <a:spLocks noChangeArrowheads="1"/>
            </p:cNvSpPr>
            <p:nvPr/>
          </p:nvSpPr>
          <p:spPr bwMode="auto">
            <a:xfrm>
              <a:off x="2928" y="1509"/>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68" name="Rectangle 8"/>
            <p:cNvSpPr>
              <a:spLocks noChangeArrowheads="1"/>
            </p:cNvSpPr>
            <p:nvPr/>
          </p:nvSpPr>
          <p:spPr bwMode="auto">
            <a:xfrm>
              <a:off x="3168" y="1509"/>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69" name="Rectangle 9"/>
            <p:cNvSpPr>
              <a:spLocks noChangeArrowheads="1"/>
            </p:cNvSpPr>
            <p:nvPr/>
          </p:nvSpPr>
          <p:spPr bwMode="auto">
            <a:xfrm>
              <a:off x="3408" y="1509"/>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70" name="Rectangle 10"/>
            <p:cNvSpPr>
              <a:spLocks noChangeArrowheads="1"/>
            </p:cNvSpPr>
            <p:nvPr/>
          </p:nvSpPr>
          <p:spPr bwMode="auto">
            <a:xfrm>
              <a:off x="3648" y="1509"/>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71" name="Rectangle 11"/>
            <p:cNvSpPr>
              <a:spLocks noChangeArrowheads="1"/>
            </p:cNvSpPr>
            <p:nvPr/>
          </p:nvSpPr>
          <p:spPr bwMode="auto">
            <a:xfrm>
              <a:off x="3888" y="1509"/>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72" name="Rectangle 12"/>
            <p:cNvSpPr>
              <a:spLocks noChangeArrowheads="1"/>
            </p:cNvSpPr>
            <p:nvPr/>
          </p:nvSpPr>
          <p:spPr bwMode="auto">
            <a:xfrm>
              <a:off x="4128" y="1509"/>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73" name="Rectangle 13"/>
            <p:cNvSpPr>
              <a:spLocks noChangeArrowheads="1"/>
            </p:cNvSpPr>
            <p:nvPr/>
          </p:nvSpPr>
          <p:spPr bwMode="auto">
            <a:xfrm>
              <a:off x="4368" y="1509"/>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74" name="Rectangle 14"/>
            <p:cNvSpPr>
              <a:spLocks noChangeArrowheads="1"/>
            </p:cNvSpPr>
            <p:nvPr/>
          </p:nvSpPr>
          <p:spPr bwMode="auto">
            <a:xfrm>
              <a:off x="4608" y="1509"/>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75" name="Rectangle 15"/>
            <p:cNvSpPr>
              <a:spLocks noChangeArrowheads="1"/>
            </p:cNvSpPr>
            <p:nvPr/>
          </p:nvSpPr>
          <p:spPr bwMode="auto">
            <a:xfrm>
              <a:off x="4848" y="1509"/>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76" name="Rectangle 16"/>
            <p:cNvSpPr>
              <a:spLocks noChangeArrowheads="1"/>
            </p:cNvSpPr>
            <p:nvPr/>
          </p:nvSpPr>
          <p:spPr bwMode="auto">
            <a:xfrm>
              <a:off x="2688" y="1750"/>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77" name="Rectangle 17"/>
            <p:cNvSpPr>
              <a:spLocks noChangeArrowheads="1"/>
            </p:cNvSpPr>
            <p:nvPr/>
          </p:nvSpPr>
          <p:spPr bwMode="auto">
            <a:xfrm>
              <a:off x="2928" y="1750"/>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78" name="Rectangle 18"/>
            <p:cNvSpPr>
              <a:spLocks noChangeArrowheads="1"/>
            </p:cNvSpPr>
            <p:nvPr/>
          </p:nvSpPr>
          <p:spPr bwMode="auto">
            <a:xfrm>
              <a:off x="3168" y="1750"/>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79" name="Rectangle 19"/>
            <p:cNvSpPr>
              <a:spLocks noChangeArrowheads="1"/>
            </p:cNvSpPr>
            <p:nvPr/>
          </p:nvSpPr>
          <p:spPr bwMode="auto">
            <a:xfrm>
              <a:off x="3408" y="1750"/>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80" name="Rectangle 20"/>
            <p:cNvSpPr>
              <a:spLocks noChangeArrowheads="1"/>
            </p:cNvSpPr>
            <p:nvPr/>
          </p:nvSpPr>
          <p:spPr bwMode="auto">
            <a:xfrm>
              <a:off x="3648" y="1750"/>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81" name="Rectangle 21"/>
            <p:cNvSpPr>
              <a:spLocks noChangeArrowheads="1"/>
            </p:cNvSpPr>
            <p:nvPr/>
          </p:nvSpPr>
          <p:spPr bwMode="auto">
            <a:xfrm>
              <a:off x="3888" y="1750"/>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82" name="Rectangle 22"/>
            <p:cNvSpPr>
              <a:spLocks noChangeArrowheads="1"/>
            </p:cNvSpPr>
            <p:nvPr/>
          </p:nvSpPr>
          <p:spPr bwMode="auto">
            <a:xfrm>
              <a:off x="4128" y="1750"/>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83" name="Rectangle 23"/>
            <p:cNvSpPr>
              <a:spLocks noChangeArrowheads="1"/>
            </p:cNvSpPr>
            <p:nvPr/>
          </p:nvSpPr>
          <p:spPr bwMode="auto">
            <a:xfrm>
              <a:off x="4368" y="1750"/>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84" name="Rectangle 24"/>
            <p:cNvSpPr>
              <a:spLocks noChangeArrowheads="1"/>
            </p:cNvSpPr>
            <p:nvPr/>
          </p:nvSpPr>
          <p:spPr bwMode="auto">
            <a:xfrm>
              <a:off x="4608" y="1750"/>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85" name="Rectangle 25"/>
            <p:cNvSpPr>
              <a:spLocks noChangeArrowheads="1"/>
            </p:cNvSpPr>
            <p:nvPr/>
          </p:nvSpPr>
          <p:spPr bwMode="auto">
            <a:xfrm>
              <a:off x="4848" y="1750"/>
              <a:ext cx="240"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86" name="Rectangle 26"/>
            <p:cNvSpPr>
              <a:spLocks noChangeArrowheads="1"/>
            </p:cNvSpPr>
            <p:nvPr/>
          </p:nvSpPr>
          <p:spPr bwMode="auto">
            <a:xfrm>
              <a:off x="2688" y="1990"/>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87" name="Rectangle 27"/>
            <p:cNvSpPr>
              <a:spLocks noChangeArrowheads="1"/>
            </p:cNvSpPr>
            <p:nvPr/>
          </p:nvSpPr>
          <p:spPr bwMode="auto">
            <a:xfrm>
              <a:off x="2928" y="1990"/>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88" name="Rectangle 28"/>
            <p:cNvSpPr>
              <a:spLocks noChangeArrowheads="1"/>
            </p:cNvSpPr>
            <p:nvPr/>
          </p:nvSpPr>
          <p:spPr bwMode="auto">
            <a:xfrm>
              <a:off x="3168" y="1990"/>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89" name="Rectangle 29"/>
            <p:cNvSpPr>
              <a:spLocks noChangeArrowheads="1"/>
            </p:cNvSpPr>
            <p:nvPr/>
          </p:nvSpPr>
          <p:spPr bwMode="auto">
            <a:xfrm>
              <a:off x="3408" y="1990"/>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90" name="Rectangle 30"/>
            <p:cNvSpPr>
              <a:spLocks noChangeArrowheads="1"/>
            </p:cNvSpPr>
            <p:nvPr/>
          </p:nvSpPr>
          <p:spPr bwMode="auto">
            <a:xfrm>
              <a:off x="3648" y="1990"/>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91" name="Rectangle 31"/>
            <p:cNvSpPr>
              <a:spLocks noChangeArrowheads="1"/>
            </p:cNvSpPr>
            <p:nvPr/>
          </p:nvSpPr>
          <p:spPr bwMode="auto">
            <a:xfrm>
              <a:off x="3888" y="1990"/>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92" name="Rectangle 32"/>
            <p:cNvSpPr>
              <a:spLocks noChangeArrowheads="1"/>
            </p:cNvSpPr>
            <p:nvPr/>
          </p:nvSpPr>
          <p:spPr bwMode="auto">
            <a:xfrm>
              <a:off x="4128" y="1990"/>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93" name="Rectangle 33"/>
            <p:cNvSpPr>
              <a:spLocks noChangeArrowheads="1"/>
            </p:cNvSpPr>
            <p:nvPr/>
          </p:nvSpPr>
          <p:spPr bwMode="auto">
            <a:xfrm>
              <a:off x="4368" y="1990"/>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94" name="Rectangle 34"/>
            <p:cNvSpPr>
              <a:spLocks noChangeArrowheads="1"/>
            </p:cNvSpPr>
            <p:nvPr/>
          </p:nvSpPr>
          <p:spPr bwMode="auto">
            <a:xfrm>
              <a:off x="4608" y="1990"/>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95" name="Rectangle 35"/>
            <p:cNvSpPr>
              <a:spLocks noChangeArrowheads="1"/>
            </p:cNvSpPr>
            <p:nvPr/>
          </p:nvSpPr>
          <p:spPr bwMode="auto">
            <a:xfrm>
              <a:off x="4848" y="1990"/>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96" name="Rectangle 36"/>
            <p:cNvSpPr>
              <a:spLocks noChangeArrowheads="1"/>
            </p:cNvSpPr>
            <p:nvPr/>
          </p:nvSpPr>
          <p:spPr bwMode="auto">
            <a:xfrm>
              <a:off x="2688" y="223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97" name="Rectangle 37"/>
            <p:cNvSpPr>
              <a:spLocks noChangeArrowheads="1"/>
            </p:cNvSpPr>
            <p:nvPr/>
          </p:nvSpPr>
          <p:spPr bwMode="auto">
            <a:xfrm>
              <a:off x="2928" y="223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98" name="Rectangle 38"/>
            <p:cNvSpPr>
              <a:spLocks noChangeArrowheads="1"/>
            </p:cNvSpPr>
            <p:nvPr/>
          </p:nvSpPr>
          <p:spPr bwMode="auto">
            <a:xfrm>
              <a:off x="3168" y="223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799" name="Rectangle 39"/>
            <p:cNvSpPr>
              <a:spLocks noChangeArrowheads="1"/>
            </p:cNvSpPr>
            <p:nvPr/>
          </p:nvSpPr>
          <p:spPr bwMode="auto">
            <a:xfrm>
              <a:off x="3408" y="223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00" name="Rectangle 40"/>
            <p:cNvSpPr>
              <a:spLocks noChangeArrowheads="1"/>
            </p:cNvSpPr>
            <p:nvPr/>
          </p:nvSpPr>
          <p:spPr bwMode="auto">
            <a:xfrm>
              <a:off x="3648" y="223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01" name="Rectangle 41"/>
            <p:cNvSpPr>
              <a:spLocks noChangeArrowheads="1"/>
            </p:cNvSpPr>
            <p:nvPr/>
          </p:nvSpPr>
          <p:spPr bwMode="auto">
            <a:xfrm>
              <a:off x="3888" y="223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02" name="Rectangle 42"/>
            <p:cNvSpPr>
              <a:spLocks noChangeArrowheads="1"/>
            </p:cNvSpPr>
            <p:nvPr/>
          </p:nvSpPr>
          <p:spPr bwMode="auto">
            <a:xfrm>
              <a:off x="4128" y="2232"/>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03" name="Rectangle 43"/>
            <p:cNvSpPr>
              <a:spLocks noChangeArrowheads="1"/>
            </p:cNvSpPr>
            <p:nvPr/>
          </p:nvSpPr>
          <p:spPr bwMode="auto">
            <a:xfrm>
              <a:off x="4368" y="223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04" name="Rectangle 44"/>
            <p:cNvSpPr>
              <a:spLocks noChangeArrowheads="1"/>
            </p:cNvSpPr>
            <p:nvPr/>
          </p:nvSpPr>
          <p:spPr bwMode="auto">
            <a:xfrm>
              <a:off x="4608" y="223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05" name="Rectangle 45"/>
            <p:cNvSpPr>
              <a:spLocks noChangeArrowheads="1"/>
            </p:cNvSpPr>
            <p:nvPr/>
          </p:nvSpPr>
          <p:spPr bwMode="auto">
            <a:xfrm>
              <a:off x="4848" y="223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06" name="Rectangle 46"/>
            <p:cNvSpPr>
              <a:spLocks noChangeArrowheads="1"/>
            </p:cNvSpPr>
            <p:nvPr/>
          </p:nvSpPr>
          <p:spPr bwMode="auto">
            <a:xfrm>
              <a:off x="2688" y="247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07" name="Rectangle 47"/>
            <p:cNvSpPr>
              <a:spLocks noChangeArrowheads="1"/>
            </p:cNvSpPr>
            <p:nvPr/>
          </p:nvSpPr>
          <p:spPr bwMode="auto">
            <a:xfrm>
              <a:off x="2928" y="247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08" name="Rectangle 48"/>
            <p:cNvSpPr>
              <a:spLocks noChangeArrowheads="1"/>
            </p:cNvSpPr>
            <p:nvPr/>
          </p:nvSpPr>
          <p:spPr bwMode="auto">
            <a:xfrm>
              <a:off x="3168" y="247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09" name="Rectangle 49"/>
            <p:cNvSpPr>
              <a:spLocks noChangeArrowheads="1"/>
            </p:cNvSpPr>
            <p:nvPr/>
          </p:nvSpPr>
          <p:spPr bwMode="auto">
            <a:xfrm>
              <a:off x="3408" y="247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10" name="Rectangle 50"/>
            <p:cNvSpPr>
              <a:spLocks noChangeArrowheads="1"/>
            </p:cNvSpPr>
            <p:nvPr/>
          </p:nvSpPr>
          <p:spPr bwMode="auto">
            <a:xfrm>
              <a:off x="3648" y="247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11" name="Rectangle 51"/>
            <p:cNvSpPr>
              <a:spLocks noChangeArrowheads="1"/>
            </p:cNvSpPr>
            <p:nvPr/>
          </p:nvSpPr>
          <p:spPr bwMode="auto">
            <a:xfrm>
              <a:off x="3888" y="2472"/>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12" name="Rectangle 52"/>
            <p:cNvSpPr>
              <a:spLocks noChangeArrowheads="1"/>
            </p:cNvSpPr>
            <p:nvPr/>
          </p:nvSpPr>
          <p:spPr bwMode="auto">
            <a:xfrm>
              <a:off x="4128" y="247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13" name="Rectangle 53"/>
            <p:cNvSpPr>
              <a:spLocks noChangeArrowheads="1"/>
            </p:cNvSpPr>
            <p:nvPr/>
          </p:nvSpPr>
          <p:spPr bwMode="auto">
            <a:xfrm>
              <a:off x="4368" y="247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14" name="Rectangle 54"/>
            <p:cNvSpPr>
              <a:spLocks noChangeArrowheads="1"/>
            </p:cNvSpPr>
            <p:nvPr/>
          </p:nvSpPr>
          <p:spPr bwMode="auto">
            <a:xfrm>
              <a:off x="4608" y="247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15" name="Rectangle 55"/>
            <p:cNvSpPr>
              <a:spLocks noChangeArrowheads="1"/>
            </p:cNvSpPr>
            <p:nvPr/>
          </p:nvSpPr>
          <p:spPr bwMode="auto">
            <a:xfrm>
              <a:off x="4848" y="2472"/>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16" name="Rectangle 56"/>
            <p:cNvSpPr>
              <a:spLocks noChangeArrowheads="1"/>
            </p:cNvSpPr>
            <p:nvPr/>
          </p:nvSpPr>
          <p:spPr bwMode="auto">
            <a:xfrm>
              <a:off x="2688" y="268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17" name="Rectangle 57"/>
            <p:cNvSpPr>
              <a:spLocks noChangeArrowheads="1"/>
            </p:cNvSpPr>
            <p:nvPr/>
          </p:nvSpPr>
          <p:spPr bwMode="auto">
            <a:xfrm>
              <a:off x="2928" y="268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18" name="Rectangle 58"/>
            <p:cNvSpPr>
              <a:spLocks noChangeArrowheads="1"/>
            </p:cNvSpPr>
            <p:nvPr/>
          </p:nvSpPr>
          <p:spPr bwMode="auto">
            <a:xfrm>
              <a:off x="3168" y="268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19" name="Rectangle 59"/>
            <p:cNvSpPr>
              <a:spLocks noChangeArrowheads="1"/>
            </p:cNvSpPr>
            <p:nvPr/>
          </p:nvSpPr>
          <p:spPr bwMode="auto">
            <a:xfrm>
              <a:off x="3408" y="268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20" name="Rectangle 60"/>
            <p:cNvSpPr>
              <a:spLocks noChangeArrowheads="1"/>
            </p:cNvSpPr>
            <p:nvPr/>
          </p:nvSpPr>
          <p:spPr bwMode="auto">
            <a:xfrm>
              <a:off x="3648" y="2688"/>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21" name="Rectangle 61"/>
            <p:cNvSpPr>
              <a:spLocks noChangeArrowheads="1"/>
            </p:cNvSpPr>
            <p:nvPr/>
          </p:nvSpPr>
          <p:spPr bwMode="auto">
            <a:xfrm>
              <a:off x="3888" y="268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22" name="Rectangle 62"/>
            <p:cNvSpPr>
              <a:spLocks noChangeArrowheads="1"/>
            </p:cNvSpPr>
            <p:nvPr/>
          </p:nvSpPr>
          <p:spPr bwMode="auto">
            <a:xfrm>
              <a:off x="4128" y="268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23" name="Rectangle 63"/>
            <p:cNvSpPr>
              <a:spLocks noChangeArrowheads="1"/>
            </p:cNvSpPr>
            <p:nvPr/>
          </p:nvSpPr>
          <p:spPr bwMode="auto">
            <a:xfrm>
              <a:off x="4368" y="268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24" name="Rectangle 64"/>
            <p:cNvSpPr>
              <a:spLocks noChangeArrowheads="1"/>
            </p:cNvSpPr>
            <p:nvPr/>
          </p:nvSpPr>
          <p:spPr bwMode="auto">
            <a:xfrm>
              <a:off x="4608" y="268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25" name="Rectangle 65"/>
            <p:cNvSpPr>
              <a:spLocks noChangeArrowheads="1"/>
            </p:cNvSpPr>
            <p:nvPr/>
          </p:nvSpPr>
          <p:spPr bwMode="auto">
            <a:xfrm>
              <a:off x="4848" y="268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26" name="Rectangle 66"/>
            <p:cNvSpPr>
              <a:spLocks noChangeArrowheads="1"/>
            </p:cNvSpPr>
            <p:nvPr/>
          </p:nvSpPr>
          <p:spPr bwMode="auto">
            <a:xfrm>
              <a:off x="2688" y="292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27" name="Rectangle 67"/>
            <p:cNvSpPr>
              <a:spLocks noChangeArrowheads="1"/>
            </p:cNvSpPr>
            <p:nvPr/>
          </p:nvSpPr>
          <p:spPr bwMode="auto">
            <a:xfrm>
              <a:off x="2928" y="292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28" name="Rectangle 68"/>
            <p:cNvSpPr>
              <a:spLocks noChangeArrowheads="1"/>
            </p:cNvSpPr>
            <p:nvPr/>
          </p:nvSpPr>
          <p:spPr bwMode="auto">
            <a:xfrm>
              <a:off x="3168" y="292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29" name="Rectangle 69"/>
            <p:cNvSpPr>
              <a:spLocks noChangeArrowheads="1"/>
            </p:cNvSpPr>
            <p:nvPr/>
          </p:nvSpPr>
          <p:spPr bwMode="auto">
            <a:xfrm>
              <a:off x="3408" y="2928"/>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30" name="Rectangle 70"/>
            <p:cNvSpPr>
              <a:spLocks noChangeArrowheads="1"/>
            </p:cNvSpPr>
            <p:nvPr/>
          </p:nvSpPr>
          <p:spPr bwMode="auto">
            <a:xfrm>
              <a:off x="3648" y="292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31" name="Rectangle 71"/>
            <p:cNvSpPr>
              <a:spLocks noChangeArrowheads="1"/>
            </p:cNvSpPr>
            <p:nvPr/>
          </p:nvSpPr>
          <p:spPr bwMode="auto">
            <a:xfrm>
              <a:off x="3888" y="292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32" name="Rectangle 72"/>
            <p:cNvSpPr>
              <a:spLocks noChangeArrowheads="1"/>
            </p:cNvSpPr>
            <p:nvPr/>
          </p:nvSpPr>
          <p:spPr bwMode="auto">
            <a:xfrm>
              <a:off x="4128" y="292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33" name="Rectangle 73"/>
            <p:cNvSpPr>
              <a:spLocks noChangeArrowheads="1"/>
            </p:cNvSpPr>
            <p:nvPr/>
          </p:nvSpPr>
          <p:spPr bwMode="auto">
            <a:xfrm>
              <a:off x="4368" y="292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34" name="Rectangle 74"/>
            <p:cNvSpPr>
              <a:spLocks noChangeArrowheads="1"/>
            </p:cNvSpPr>
            <p:nvPr/>
          </p:nvSpPr>
          <p:spPr bwMode="auto">
            <a:xfrm>
              <a:off x="4608" y="292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35" name="Rectangle 75"/>
            <p:cNvSpPr>
              <a:spLocks noChangeArrowheads="1"/>
            </p:cNvSpPr>
            <p:nvPr/>
          </p:nvSpPr>
          <p:spPr bwMode="auto">
            <a:xfrm>
              <a:off x="4848" y="292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36" name="Rectangle 76"/>
            <p:cNvSpPr>
              <a:spLocks noChangeArrowheads="1"/>
            </p:cNvSpPr>
            <p:nvPr/>
          </p:nvSpPr>
          <p:spPr bwMode="auto">
            <a:xfrm>
              <a:off x="2688" y="316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37" name="Rectangle 77"/>
            <p:cNvSpPr>
              <a:spLocks noChangeArrowheads="1"/>
            </p:cNvSpPr>
            <p:nvPr/>
          </p:nvSpPr>
          <p:spPr bwMode="auto">
            <a:xfrm>
              <a:off x="2928" y="316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38" name="Rectangle 78"/>
            <p:cNvSpPr>
              <a:spLocks noChangeArrowheads="1"/>
            </p:cNvSpPr>
            <p:nvPr/>
          </p:nvSpPr>
          <p:spPr bwMode="auto">
            <a:xfrm>
              <a:off x="3168" y="3168"/>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39" name="Rectangle 79"/>
            <p:cNvSpPr>
              <a:spLocks noChangeArrowheads="1"/>
            </p:cNvSpPr>
            <p:nvPr/>
          </p:nvSpPr>
          <p:spPr bwMode="auto">
            <a:xfrm>
              <a:off x="3408" y="316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40" name="Rectangle 80"/>
            <p:cNvSpPr>
              <a:spLocks noChangeArrowheads="1"/>
            </p:cNvSpPr>
            <p:nvPr/>
          </p:nvSpPr>
          <p:spPr bwMode="auto">
            <a:xfrm>
              <a:off x="3648" y="316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41" name="Rectangle 81"/>
            <p:cNvSpPr>
              <a:spLocks noChangeArrowheads="1"/>
            </p:cNvSpPr>
            <p:nvPr/>
          </p:nvSpPr>
          <p:spPr bwMode="auto">
            <a:xfrm>
              <a:off x="3888" y="316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42" name="Rectangle 82"/>
            <p:cNvSpPr>
              <a:spLocks noChangeArrowheads="1"/>
            </p:cNvSpPr>
            <p:nvPr/>
          </p:nvSpPr>
          <p:spPr bwMode="auto">
            <a:xfrm>
              <a:off x="4128" y="316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43" name="Rectangle 83"/>
            <p:cNvSpPr>
              <a:spLocks noChangeArrowheads="1"/>
            </p:cNvSpPr>
            <p:nvPr/>
          </p:nvSpPr>
          <p:spPr bwMode="auto">
            <a:xfrm>
              <a:off x="4368" y="316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44" name="Rectangle 84"/>
            <p:cNvSpPr>
              <a:spLocks noChangeArrowheads="1"/>
            </p:cNvSpPr>
            <p:nvPr/>
          </p:nvSpPr>
          <p:spPr bwMode="auto">
            <a:xfrm>
              <a:off x="4608" y="316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45" name="Rectangle 85"/>
            <p:cNvSpPr>
              <a:spLocks noChangeArrowheads="1"/>
            </p:cNvSpPr>
            <p:nvPr/>
          </p:nvSpPr>
          <p:spPr bwMode="auto">
            <a:xfrm>
              <a:off x="4848" y="316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46" name="Rectangle 86"/>
            <p:cNvSpPr>
              <a:spLocks noChangeArrowheads="1"/>
            </p:cNvSpPr>
            <p:nvPr/>
          </p:nvSpPr>
          <p:spPr bwMode="auto">
            <a:xfrm>
              <a:off x="2688" y="340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47" name="Rectangle 87"/>
            <p:cNvSpPr>
              <a:spLocks noChangeArrowheads="1"/>
            </p:cNvSpPr>
            <p:nvPr/>
          </p:nvSpPr>
          <p:spPr bwMode="auto">
            <a:xfrm>
              <a:off x="2928" y="3408"/>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48" name="Rectangle 88"/>
            <p:cNvSpPr>
              <a:spLocks noChangeArrowheads="1"/>
            </p:cNvSpPr>
            <p:nvPr/>
          </p:nvSpPr>
          <p:spPr bwMode="auto">
            <a:xfrm>
              <a:off x="3168" y="340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49" name="Rectangle 89"/>
            <p:cNvSpPr>
              <a:spLocks noChangeArrowheads="1"/>
            </p:cNvSpPr>
            <p:nvPr/>
          </p:nvSpPr>
          <p:spPr bwMode="auto">
            <a:xfrm>
              <a:off x="3408" y="340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50" name="Rectangle 90"/>
            <p:cNvSpPr>
              <a:spLocks noChangeArrowheads="1"/>
            </p:cNvSpPr>
            <p:nvPr/>
          </p:nvSpPr>
          <p:spPr bwMode="auto">
            <a:xfrm>
              <a:off x="3648" y="340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51" name="Rectangle 91"/>
            <p:cNvSpPr>
              <a:spLocks noChangeArrowheads="1"/>
            </p:cNvSpPr>
            <p:nvPr/>
          </p:nvSpPr>
          <p:spPr bwMode="auto">
            <a:xfrm>
              <a:off x="3888" y="340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52" name="Rectangle 92"/>
            <p:cNvSpPr>
              <a:spLocks noChangeArrowheads="1"/>
            </p:cNvSpPr>
            <p:nvPr/>
          </p:nvSpPr>
          <p:spPr bwMode="auto">
            <a:xfrm>
              <a:off x="4128" y="340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53" name="Rectangle 93"/>
            <p:cNvSpPr>
              <a:spLocks noChangeArrowheads="1"/>
            </p:cNvSpPr>
            <p:nvPr/>
          </p:nvSpPr>
          <p:spPr bwMode="auto">
            <a:xfrm>
              <a:off x="4368" y="340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54" name="Rectangle 94"/>
            <p:cNvSpPr>
              <a:spLocks noChangeArrowheads="1"/>
            </p:cNvSpPr>
            <p:nvPr/>
          </p:nvSpPr>
          <p:spPr bwMode="auto">
            <a:xfrm>
              <a:off x="4608" y="340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55" name="Rectangle 95"/>
            <p:cNvSpPr>
              <a:spLocks noChangeArrowheads="1"/>
            </p:cNvSpPr>
            <p:nvPr/>
          </p:nvSpPr>
          <p:spPr bwMode="auto">
            <a:xfrm>
              <a:off x="4848" y="340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56" name="Rectangle 96"/>
            <p:cNvSpPr>
              <a:spLocks noChangeArrowheads="1"/>
            </p:cNvSpPr>
            <p:nvPr/>
          </p:nvSpPr>
          <p:spPr bwMode="auto">
            <a:xfrm>
              <a:off x="2688" y="3648"/>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57" name="Rectangle 97"/>
            <p:cNvSpPr>
              <a:spLocks noChangeArrowheads="1"/>
            </p:cNvSpPr>
            <p:nvPr/>
          </p:nvSpPr>
          <p:spPr bwMode="auto">
            <a:xfrm>
              <a:off x="2928" y="364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58" name="Rectangle 98"/>
            <p:cNvSpPr>
              <a:spLocks noChangeArrowheads="1"/>
            </p:cNvSpPr>
            <p:nvPr/>
          </p:nvSpPr>
          <p:spPr bwMode="auto">
            <a:xfrm>
              <a:off x="3168" y="364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59" name="Rectangle 99"/>
            <p:cNvSpPr>
              <a:spLocks noChangeArrowheads="1"/>
            </p:cNvSpPr>
            <p:nvPr/>
          </p:nvSpPr>
          <p:spPr bwMode="auto">
            <a:xfrm>
              <a:off x="3408" y="364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60" name="Rectangle 100"/>
            <p:cNvSpPr>
              <a:spLocks noChangeArrowheads="1"/>
            </p:cNvSpPr>
            <p:nvPr/>
          </p:nvSpPr>
          <p:spPr bwMode="auto">
            <a:xfrm>
              <a:off x="3648" y="364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61" name="Rectangle 101"/>
            <p:cNvSpPr>
              <a:spLocks noChangeArrowheads="1"/>
            </p:cNvSpPr>
            <p:nvPr/>
          </p:nvSpPr>
          <p:spPr bwMode="auto">
            <a:xfrm>
              <a:off x="3888" y="364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62" name="Rectangle 102"/>
            <p:cNvSpPr>
              <a:spLocks noChangeArrowheads="1"/>
            </p:cNvSpPr>
            <p:nvPr/>
          </p:nvSpPr>
          <p:spPr bwMode="auto">
            <a:xfrm>
              <a:off x="4128" y="364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63" name="Rectangle 103"/>
            <p:cNvSpPr>
              <a:spLocks noChangeArrowheads="1"/>
            </p:cNvSpPr>
            <p:nvPr/>
          </p:nvSpPr>
          <p:spPr bwMode="auto">
            <a:xfrm>
              <a:off x="4368" y="364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64" name="Rectangle 104"/>
            <p:cNvSpPr>
              <a:spLocks noChangeArrowheads="1"/>
            </p:cNvSpPr>
            <p:nvPr/>
          </p:nvSpPr>
          <p:spPr bwMode="auto">
            <a:xfrm>
              <a:off x="4608" y="364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65" name="Rectangle 105"/>
            <p:cNvSpPr>
              <a:spLocks noChangeArrowheads="1"/>
            </p:cNvSpPr>
            <p:nvPr/>
          </p:nvSpPr>
          <p:spPr bwMode="auto">
            <a:xfrm>
              <a:off x="4848" y="3648"/>
              <a:ext cx="240"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grpSp>
      <p:sp>
        <p:nvSpPr>
          <p:cNvPr id="373866" name="Text Box 106"/>
          <p:cNvSpPr txBox="1">
            <a:spLocks noChangeArrowheads="1"/>
          </p:cNvSpPr>
          <p:nvPr/>
        </p:nvSpPr>
        <p:spPr bwMode="auto">
          <a:xfrm>
            <a:off x="4175125" y="2063750"/>
            <a:ext cx="379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pPr algn="l"/>
            <a:r>
              <a:rPr lang="en-US" altLang="nl-NL" sz="1400"/>
              <a:t>D1   D2   D3  D4   D5   D6   D7   D8  D9  D10</a:t>
            </a:r>
            <a:endParaRPr lang="nl-NL" altLang="nl-NL" sz="1400"/>
          </a:p>
        </p:txBody>
      </p:sp>
      <p:sp>
        <p:nvSpPr>
          <p:cNvPr id="373867" name="Rectangle 107"/>
          <p:cNvSpPr>
            <a:spLocks noChangeArrowheads="1"/>
          </p:cNvSpPr>
          <p:nvPr/>
        </p:nvSpPr>
        <p:spPr bwMode="auto">
          <a:xfrm>
            <a:off x="3505200" y="4038600"/>
            <a:ext cx="381000" cy="381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
        <p:nvSpPr>
          <p:cNvPr id="373868" name="Rectangle 108"/>
          <p:cNvSpPr>
            <a:spLocks noChangeArrowheads="1"/>
          </p:cNvSpPr>
          <p:nvPr/>
        </p:nvSpPr>
        <p:spPr bwMode="auto">
          <a:xfrm>
            <a:off x="3505200" y="4572000"/>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p>
            <a:endParaRPr lang="nl-NL"/>
          </a:p>
        </p:txBody>
      </p:sp>
    </p:spTree>
    <p:extLst>
      <p:ext uri="{BB962C8B-B14F-4D97-AF65-F5344CB8AC3E}">
        <p14:creationId xmlns:p14="http://schemas.microsoft.com/office/powerpoint/2010/main" val="1699381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idx="4294967295"/>
          </p:nvPr>
        </p:nvSpPr>
        <p:spPr/>
        <p:txBody>
          <a:bodyPr anchor="t"/>
          <a:lstStyle/>
          <a:p>
            <a:r>
              <a:rPr lang="en-US" altLang="nl-NL" dirty="0"/>
              <a:t>What is a cluster in bioinformatics?</a:t>
            </a:r>
            <a:endParaRPr lang="en-US" altLang="nl-NL" noProof="1"/>
          </a:p>
        </p:txBody>
      </p:sp>
      <p:sp>
        <p:nvSpPr>
          <p:cNvPr id="543747" name="Text Box 4"/>
          <p:cNvSpPr txBox="1">
            <a:spLocks noChangeArrowheads="1"/>
          </p:cNvSpPr>
          <p:nvPr/>
        </p:nvSpPr>
        <p:spPr bwMode="auto">
          <a:xfrm>
            <a:off x="323850" y="1196975"/>
            <a:ext cx="842486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nl-NL" dirty="0" smtClean="0">
                <a:latin typeface="+mn-lt"/>
              </a:rPr>
              <a:t>Clustering gene expression data, for example:</a:t>
            </a:r>
          </a:p>
          <a:p>
            <a:endParaRPr lang="en-US" altLang="nl-NL" dirty="0" smtClean="0">
              <a:latin typeface="+mn-lt"/>
            </a:endParaRPr>
          </a:p>
          <a:p>
            <a:r>
              <a:rPr lang="en-US" altLang="nl-NL" dirty="0" smtClean="0">
                <a:solidFill>
                  <a:srgbClr val="FF3300"/>
                </a:solidFill>
                <a:latin typeface="+mn-lt"/>
              </a:rPr>
              <a:t>Genes</a:t>
            </a:r>
            <a:r>
              <a:rPr lang="en-US" altLang="nl-NL" dirty="0" smtClean="0">
                <a:latin typeface="+mn-lt"/>
              </a:rPr>
              <a:t>: similar ~ co-expression ~ co-regulation ~</a:t>
            </a:r>
          </a:p>
          <a:p>
            <a:r>
              <a:rPr lang="en-US" altLang="nl-NL" dirty="0" smtClean="0">
                <a:latin typeface="+mn-lt"/>
              </a:rPr>
              <a:t>              same pathway / same function</a:t>
            </a:r>
          </a:p>
          <a:p>
            <a:endParaRPr lang="en-US" altLang="nl-NL" dirty="0" smtClean="0">
              <a:latin typeface="+mn-lt"/>
            </a:endParaRPr>
          </a:p>
          <a:p>
            <a:endParaRPr lang="en-US" altLang="nl-NL" dirty="0" smtClean="0">
              <a:latin typeface="+mn-lt"/>
            </a:endParaRPr>
          </a:p>
          <a:p>
            <a:endParaRPr lang="en-US" altLang="nl-NL" dirty="0" smtClean="0">
              <a:latin typeface="+mn-lt"/>
            </a:endParaRPr>
          </a:p>
          <a:p>
            <a:endParaRPr lang="en-US" altLang="nl-NL" dirty="0" smtClean="0">
              <a:latin typeface="+mn-lt"/>
            </a:endParaRPr>
          </a:p>
          <a:p>
            <a:endParaRPr lang="en-US" altLang="nl-NL" dirty="0" smtClean="0">
              <a:solidFill>
                <a:srgbClr val="FF3300"/>
              </a:solidFill>
              <a:latin typeface="+mn-lt"/>
            </a:endParaRPr>
          </a:p>
          <a:p>
            <a:endParaRPr lang="en-US" altLang="nl-NL" dirty="0" smtClean="0">
              <a:solidFill>
                <a:srgbClr val="FF3300"/>
              </a:solidFill>
              <a:latin typeface="+mn-lt"/>
            </a:endParaRPr>
          </a:p>
          <a:p>
            <a:endParaRPr lang="en-US" altLang="nl-NL" dirty="0" smtClean="0">
              <a:solidFill>
                <a:srgbClr val="FF3300"/>
              </a:solidFill>
              <a:latin typeface="+mn-lt"/>
            </a:endParaRPr>
          </a:p>
          <a:p>
            <a:endParaRPr lang="en-US" altLang="nl-NL" dirty="0" smtClean="0">
              <a:solidFill>
                <a:srgbClr val="FF3300"/>
              </a:solidFill>
              <a:latin typeface="+mn-lt"/>
            </a:endParaRPr>
          </a:p>
          <a:p>
            <a:r>
              <a:rPr lang="en-US" altLang="nl-NL" dirty="0" smtClean="0">
                <a:solidFill>
                  <a:srgbClr val="FF3300"/>
                </a:solidFill>
                <a:latin typeface="+mn-lt"/>
              </a:rPr>
              <a:t>Samples</a:t>
            </a:r>
            <a:r>
              <a:rPr lang="en-US" altLang="nl-NL" dirty="0" smtClean="0">
                <a:latin typeface="+mn-lt"/>
              </a:rPr>
              <a:t>: similar ~ same type of tissue</a:t>
            </a:r>
          </a:p>
          <a:p>
            <a:r>
              <a:rPr lang="en-US" altLang="nl-NL" dirty="0" smtClean="0">
                <a:latin typeface="+mn-lt"/>
              </a:rPr>
              <a:t>		Used for discovery of new subclasses in tumors</a:t>
            </a:r>
            <a:endParaRPr lang="nl-NL" altLang="nl-NL" dirty="0">
              <a:latin typeface="+mn-lt"/>
            </a:endParaRPr>
          </a:p>
        </p:txBody>
      </p:sp>
      <p:grpSp>
        <p:nvGrpSpPr>
          <p:cNvPr id="543748" name="Group 5"/>
          <p:cNvGrpSpPr>
            <a:grpSpLocks/>
          </p:cNvGrpSpPr>
          <p:nvPr/>
        </p:nvGrpSpPr>
        <p:grpSpPr bwMode="auto">
          <a:xfrm>
            <a:off x="1524000" y="2895600"/>
            <a:ext cx="5729288" cy="2592388"/>
            <a:chOff x="1504" y="2496"/>
            <a:chExt cx="3660" cy="1824"/>
          </a:xfrm>
        </p:grpSpPr>
        <p:graphicFrame>
          <p:nvGraphicFramePr>
            <p:cNvPr id="543749" name="Object 6"/>
            <p:cNvGraphicFramePr>
              <a:graphicFrameLocks noChangeAspect="1"/>
            </p:cNvGraphicFramePr>
            <p:nvPr/>
          </p:nvGraphicFramePr>
          <p:xfrm>
            <a:off x="1504" y="2496"/>
            <a:ext cx="2736" cy="1824"/>
          </p:xfrm>
          <a:graphic>
            <a:graphicData uri="http://schemas.openxmlformats.org/presentationml/2006/ole">
              <mc:AlternateContent xmlns:mc="http://schemas.openxmlformats.org/markup-compatibility/2006">
                <mc:Choice xmlns:v="urn:schemas-microsoft-com:vml" Requires="v">
                  <p:oleObj spid="_x0000_s3119" name="Picture" r:id="rId4" imgW="2743200" imgH="1828800" progId="Word.Picture.8">
                    <p:embed/>
                  </p:oleObj>
                </mc:Choice>
                <mc:Fallback>
                  <p:oleObj name="Picture" r:id="rId4" imgW="2743200" imgH="18288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 y="2496"/>
                          <a:ext cx="2736" cy="1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3750" name="Text Box 7"/>
            <p:cNvSpPr txBox="1">
              <a:spLocks noChangeArrowheads="1"/>
            </p:cNvSpPr>
            <p:nvPr/>
          </p:nvSpPr>
          <p:spPr bwMode="auto">
            <a:xfrm>
              <a:off x="2960" y="2538"/>
              <a:ext cx="183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000">
                  <a:solidFill>
                    <a:schemeClr val="tx2"/>
                  </a:solidFill>
                  <a:latin typeface="Tahoma" pitchFamily="34" charset="0"/>
                </a:rPr>
                <a:t>Protein/protein complex</a:t>
              </a:r>
              <a:endParaRPr lang="en-US" altLang="nl-NL">
                <a:latin typeface="Tahoma" pitchFamily="34" charset="0"/>
              </a:endParaRPr>
            </a:p>
          </p:txBody>
        </p:sp>
        <p:sp>
          <p:nvSpPr>
            <p:cNvPr id="543751" name="Text Box 8"/>
            <p:cNvSpPr txBox="1">
              <a:spLocks noChangeArrowheads="1"/>
            </p:cNvSpPr>
            <p:nvPr/>
          </p:nvSpPr>
          <p:spPr bwMode="auto">
            <a:xfrm>
              <a:off x="3552" y="2923"/>
              <a:ext cx="55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000">
                  <a:latin typeface="Tahoma" pitchFamily="34" charset="0"/>
                </a:rPr>
                <a:t>Genes</a:t>
              </a:r>
            </a:p>
          </p:txBody>
        </p:sp>
        <p:sp>
          <p:nvSpPr>
            <p:cNvPr id="543752" name="Text Box 9"/>
            <p:cNvSpPr txBox="1">
              <a:spLocks noChangeArrowheads="1"/>
            </p:cNvSpPr>
            <p:nvPr/>
          </p:nvSpPr>
          <p:spPr bwMode="auto">
            <a:xfrm>
              <a:off x="3254" y="3364"/>
              <a:ext cx="191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000">
                  <a:latin typeface="Tahoma" pitchFamily="34" charset="0"/>
                </a:rPr>
                <a:t>DNA regulatory elements</a:t>
              </a:r>
            </a:p>
          </p:txBody>
        </p:sp>
      </p:grpSp>
    </p:spTree>
    <p:extLst>
      <p:ext uri="{BB962C8B-B14F-4D97-AF65-F5344CB8AC3E}">
        <p14:creationId xmlns:p14="http://schemas.microsoft.com/office/powerpoint/2010/main" val="19672778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179388" y="44450"/>
            <a:ext cx="7772400" cy="828675"/>
          </a:xfrm>
        </p:spPr>
        <p:txBody>
          <a:bodyPr/>
          <a:lstStyle/>
          <a:p>
            <a:pPr algn="l"/>
            <a:r>
              <a:rPr lang="nl-NL" altLang="nl-NL" dirty="0" smtClean="0"/>
              <a:t>Cross-</a:t>
            </a:r>
            <a:r>
              <a:rPr lang="nl-NL" altLang="nl-NL" dirty="0" err="1" smtClean="0"/>
              <a:t>validation</a:t>
            </a:r>
            <a:r>
              <a:rPr lang="nl-NL" altLang="nl-NL" dirty="0" smtClean="0"/>
              <a:t>: 1D </a:t>
            </a:r>
            <a:r>
              <a:rPr lang="nl-NL" altLang="nl-NL" dirty="0" err="1" smtClean="0"/>
              <a:t>example</a:t>
            </a:r>
            <a:endParaRPr lang="nl-NL" altLang="nl-NL" dirty="0"/>
          </a:p>
        </p:txBody>
      </p:sp>
      <p:pic>
        <p:nvPicPr>
          <p:cNvPr id="3758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1219200"/>
            <a:ext cx="8099425" cy="459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5812" name="Text Box 4"/>
          <p:cNvSpPr txBox="1">
            <a:spLocks noChangeArrowheads="1"/>
          </p:cNvSpPr>
          <p:nvPr/>
        </p:nvSpPr>
        <p:spPr bwMode="auto">
          <a:xfrm>
            <a:off x="288925" y="5900738"/>
            <a:ext cx="824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nl-NL" altLang="nl-NL"/>
              <a:t>leave-one-out cross-validation: # errors/# samples = 3/10</a:t>
            </a:r>
          </a:p>
        </p:txBody>
      </p:sp>
    </p:spTree>
    <p:extLst>
      <p:ext uri="{BB962C8B-B14F-4D97-AF65-F5344CB8AC3E}">
        <p14:creationId xmlns:p14="http://schemas.microsoft.com/office/powerpoint/2010/main" val="102339833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107950" y="152400"/>
            <a:ext cx="7772400" cy="755650"/>
          </a:xfrm>
        </p:spPr>
        <p:txBody>
          <a:bodyPr/>
          <a:lstStyle/>
          <a:p>
            <a:pPr algn="l"/>
            <a:r>
              <a:rPr lang="en-US" altLang="nl-NL"/>
              <a:t>First law of learning</a:t>
            </a:r>
            <a:endParaRPr lang="nl-NL" altLang="nl-NL"/>
          </a:p>
        </p:txBody>
      </p:sp>
      <p:sp>
        <p:nvSpPr>
          <p:cNvPr id="412675" name="Text Box 3"/>
          <p:cNvSpPr txBox="1">
            <a:spLocks noChangeArrowheads="1"/>
          </p:cNvSpPr>
          <p:nvPr/>
        </p:nvSpPr>
        <p:spPr bwMode="auto">
          <a:xfrm>
            <a:off x="225425" y="1295400"/>
            <a:ext cx="86677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pPr algn="l"/>
            <a:r>
              <a:rPr lang="en-US" altLang="nl-NL" sz="2400" dirty="0">
                <a:solidFill>
                  <a:srgbClr val="FF3300"/>
                </a:solidFill>
              </a:rPr>
              <a:t>Never</a:t>
            </a:r>
            <a:r>
              <a:rPr lang="en-US" altLang="nl-NL" sz="2400" dirty="0"/>
              <a:t> use test data before testing the model</a:t>
            </a:r>
            <a:r>
              <a:rPr lang="en-US" altLang="nl-NL" sz="2400" dirty="0" smtClean="0"/>
              <a:t>.</a:t>
            </a:r>
          </a:p>
          <a:p>
            <a:pPr algn="l"/>
            <a:endParaRPr lang="en-US" altLang="nl-NL" sz="2400" dirty="0"/>
          </a:p>
          <a:p>
            <a:pPr algn="l"/>
            <a:r>
              <a:rPr lang="en-US" altLang="nl-NL" sz="2400" dirty="0"/>
              <a:t>Sounds self-evident but often not respected …. I’ve seen examples of Lancet, Nature &amp; PNAS papers doing this wrong. </a:t>
            </a:r>
            <a:endParaRPr lang="nl-NL" altLang="nl-NL" sz="2400" dirty="0"/>
          </a:p>
        </p:txBody>
      </p:sp>
      <p:sp>
        <p:nvSpPr>
          <p:cNvPr id="412676" name="Line 4"/>
          <p:cNvSpPr>
            <a:spLocks noChangeShapeType="1"/>
          </p:cNvSpPr>
          <p:nvPr/>
        </p:nvSpPr>
        <p:spPr bwMode="auto">
          <a:xfrm flipV="1">
            <a:off x="1703388" y="3068638"/>
            <a:ext cx="0" cy="2520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412677" name="Line 5"/>
          <p:cNvSpPr>
            <a:spLocks noChangeShapeType="1"/>
          </p:cNvSpPr>
          <p:nvPr/>
        </p:nvSpPr>
        <p:spPr bwMode="auto">
          <a:xfrm>
            <a:off x="1703388" y="5589588"/>
            <a:ext cx="39608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412678" name="Text Box 6"/>
          <p:cNvSpPr txBox="1">
            <a:spLocks noChangeArrowheads="1"/>
          </p:cNvSpPr>
          <p:nvPr/>
        </p:nvSpPr>
        <p:spPr bwMode="auto">
          <a:xfrm rot="16200000">
            <a:off x="791369" y="3545682"/>
            <a:ext cx="839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a:t>error</a:t>
            </a:r>
            <a:endParaRPr lang="nl-NL" altLang="nl-NL"/>
          </a:p>
        </p:txBody>
      </p:sp>
      <p:sp>
        <p:nvSpPr>
          <p:cNvPr id="412679" name="Text Box 7"/>
          <p:cNvSpPr txBox="1">
            <a:spLocks noChangeArrowheads="1"/>
          </p:cNvSpPr>
          <p:nvPr/>
        </p:nvSpPr>
        <p:spPr bwMode="auto">
          <a:xfrm>
            <a:off x="5784850" y="5534025"/>
            <a:ext cx="1619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a:t>complexity</a:t>
            </a:r>
            <a:endParaRPr lang="nl-NL" altLang="nl-NL"/>
          </a:p>
        </p:txBody>
      </p:sp>
      <p:sp>
        <p:nvSpPr>
          <p:cNvPr id="412680" name="Freeform 8"/>
          <p:cNvSpPr>
            <a:spLocks/>
          </p:cNvSpPr>
          <p:nvPr/>
        </p:nvSpPr>
        <p:spPr bwMode="auto">
          <a:xfrm>
            <a:off x="1919288" y="3284538"/>
            <a:ext cx="3384550" cy="2089150"/>
          </a:xfrm>
          <a:custGeom>
            <a:avLst/>
            <a:gdLst>
              <a:gd name="T0" fmla="*/ 0 w 2132"/>
              <a:gd name="T1" fmla="*/ 0 h 1316"/>
              <a:gd name="T2" fmla="*/ 182 w 2132"/>
              <a:gd name="T3" fmla="*/ 545 h 1316"/>
              <a:gd name="T4" fmla="*/ 454 w 2132"/>
              <a:gd name="T5" fmla="*/ 771 h 1316"/>
              <a:gd name="T6" fmla="*/ 590 w 2132"/>
              <a:gd name="T7" fmla="*/ 953 h 1316"/>
              <a:gd name="T8" fmla="*/ 1044 w 2132"/>
              <a:gd name="T9" fmla="*/ 1134 h 1316"/>
              <a:gd name="T10" fmla="*/ 1452 w 2132"/>
              <a:gd name="T11" fmla="*/ 1225 h 1316"/>
              <a:gd name="T12" fmla="*/ 1815 w 2132"/>
              <a:gd name="T13" fmla="*/ 1270 h 1316"/>
              <a:gd name="T14" fmla="*/ 2132 w 2132"/>
              <a:gd name="T15" fmla="*/ 1316 h 1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2" h="1316">
                <a:moveTo>
                  <a:pt x="0" y="0"/>
                </a:moveTo>
                <a:cubicBezTo>
                  <a:pt x="53" y="208"/>
                  <a:pt x="106" y="417"/>
                  <a:pt x="182" y="545"/>
                </a:cubicBezTo>
                <a:cubicBezTo>
                  <a:pt x="258" y="673"/>
                  <a:pt x="386" y="703"/>
                  <a:pt x="454" y="771"/>
                </a:cubicBezTo>
                <a:cubicBezTo>
                  <a:pt x="522" y="839"/>
                  <a:pt x="492" y="893"/>
                  <a:pt x="590" y="953"/>
                </a:cubicBezTo>
                <a:cubicBezTo>
                  <a:pt x="688" y="1013"/>
                  <a:pt x="900" y="1089"/>
                  <a:pt x="1044" y="1134"/>
                </a:cubicBezTo>
                <a:cubicBezTo>
                  <a:pt x="1188" y="1179"/>
                  <a:pt x="1324" y="1202"/>
                  <a:pt x="1452" y="1225"/>
                </a:cubicBezTo>
                <a:cubicBezTo>
                  <a:pt x="1580" y="1248"/>
                  <a:pt x="1702" y="1255"/>
                  <a:pt x="1815" y="1270"/>
                </a:cubicBezTo>
                <a:cubicBezTo>
                  <a:pt x="1928" y="1285"/>
                  <a:pt x="2079" y="1316"/>
                  <a:pt x="2132" y="1316"/>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412681" name="Freeform 9"/>
          <p:cNvSpPr>
            <a:spLocks/>
          </p:cNvSpPr>
          <p:nvPr/>
        </p:nvSpPr>
        <p:spPr bwMode="auto">
          <a:xfrm>
            <a:off x="2208213" y="3140075"/>
            <a:ext cx="3024187" cy="1368425"/>
          </a:xfrm>
          <a:custGeom>
            <a:avLst/>
            <a:gdLst>
              <a:gd name="T0" fmla="*/ 0 w 1905"/>
              <a:gd name="T1" fmla="*/ 0 h 862"/>
              <a:gd name="T2" fmla="*/ 227 w 1905"/>
              <a:gd name="T3" fmla="*/ 499 h 862"/>
              <a:gd name="T4" fmla="*/ 544 w 1905"/>
              <a:gd name="T5" fmla="*/ 726 h 862"/>
              <a:gd name="T6" fmla="*/ 771 w 1905"/>
              <a:gd name="T7" fmla="*/ 862 h 862"/>
              <a:gd name="T8" fmla="*/ 1134 w 1905"/>
              <a:gd name="T9" fmla="*/ 726 h 862"/>
              <a:gd name="T10" fmla="*/ 1361 w 1905"/>
              <a:gd name="T11" fmla="*/ 590 h 862"/>
              <a:gd name="T12" fmla="*/ 1542 w 1905"/>
              <a:gd name="T13" fmla="*/ 636 h 862"/>
              <a:gd name="T14" fmla="*/ 1905 w 1905"/>
              <a:gd name="T15" fmla="*/ 363 h 8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5" h="862">
                <a:moveTo>
                  <a:pt x="0" y="0"/>
                </a:moveTo>
                <a:cubicBezTo>
                  <a:pt x="68" y="189"/>
                  <a:pt x="136" y="378"/>
                  <a:pt x="227" y="499"/>
                </a:cubicBezTo>
                <a:cubicBezTo>
                  <a:pt x="318" y="620"/>
                  <a:pt x="453" y="666"/>
                  <a:pt x="544" y="726"/>
                </a:cubicBezTo>
                <a:cubicBezTo>
                  <a:pt x="635" y="786"/>
                  <a:pt x="673" y="862"/>
                  <a:pt x="771" y="862"/>
                </a:cubicBezTo>
                <a:cubicBezTo>
                  <a:pt x="869" y="862"/>
                  <a:pt x="1036" y="771"/>
                  <a:pt x="1134" y="726"/>
                </a:cubicBezTo>
                <a:cubicBezTo>
                  <a:pt x="1232" y="681"/>
                  <a:pt x="1293" y="605"/>
                  <a:pt x="1361" y="590"/>
                </a:cubicBezTo>
                <a:cubicBezTo>
                  <a:pt x="1429" y="575"/>
                  <a:pt x="1451" y="674"/>
                  <a:pt x="1542" y="636"/>
                </a:cubicBezTo>
                <a:cubicBezTo>
                  <a:pt x="1633" y="598"/>
                  <a:pt x="1837" y="416"/>
                  <a:pt x="1905" y="363"/>
                </a:cubicBezTo>
              </a:path>
            </a:pathLst>
          </a:custGeom>
          <a:noFill/>
          <a:ln w="952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412682" name="Line 10"/>
          <p:cNvSpPr>
            <a:spLocks noChangeShapeType="1"/>
          </p:cNvSpPr>
          <p:nvPr/>
        </p:nvSpPr>
        <p:spPr bwMode="auto">
          <a:xfrm>
            <a:off x="3432175" y="4508500"/>
            <a:ext cx="0" cy="1081088"/>
          </a:xfrm>
          <a:prstGeom prst="line">
            <a:avLst/>
          </a:prstGeom>
          <a:noFill/>
          <a:ln w="952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412683" name="Text Box 11"/>
          <p:cNvSpPr txBox="1">
            <a:spLocks noChangeArrowheads="1"/>
          </p:cNvSpPr>
          <p:nvPr/>
        </p:nvSpPr>
        <p:spPr bwMode="auto">
          <a:xfrm>
            <a:off x="5022850" y="4924425"/>
            <a:ext cx="2116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a:t>training + test</a:t>
            </a:r>
            <a:endParaRPr lang="nl-NL" altLang="nl-NL"/>
          </a:p>
        </p:txBody>
      </p:sp>
      <p:sp>
        <p:nvSpPr>
          <p:cNvPr id="412684" name="Text Box 12"/>
          <p:cNvSpPr txBox="1">
            <a:spLocks noChangeArrowheads="1"/>
          </p:cNvSpPr>
          <p:nvPr/>
        </p:nvSpPr>
        <p:spPr bwMode="auto">
          <a:xfrm>
            <a:off x="3284538" y="3429000"/>
            <a:ext cx="2574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a:t>test (correct way)</a:t>
            </a:r>
            <a:endParaRPr lang="nl-NL" altLang="nl-NL"/>
          </a:p>
        </p:txBody>
      </p:sp>
      <p:sp>
        <p:nvSpPr>
          <p:cNvPr id="412685" name="Text Box 13"/>
          <p:cNvSpPr txBox="1">
            <a:spLocks noChangeArrowheads="1"/>
          </p:cNvSpPr>
          <p:nvPr/>
        </p:nvSpPr>
        <p:spPr bwMode="auto">
          <a:xfrm>
            <a:off x="1822450" y="5610225"/>
            <a:ext cx="1770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sz="2000"/>
              <a:t>right optimum</a:t>
            </a:r>
            <a:endParaRPr lang="nl-NL" altLang="nl-NL" sz="2000"/>
          </a:p>
        </p:txBody>
      </p:sp>
      <p:sp>
        <p:nvSpPr>
          <p:cNvPr id="412686" name="Freeform 14"/>
          <p:cNvSpPr>
            <a:spLocks/>
          </p:cNvSpPr>
          <p:nvPr/>
        </p:nvSpPr>
        <p:spPr bwMode="auto">
          <a:xfrm>
            <a:off x="2051050" y="3248025"/>
            <a:ext cx="3276600" cy="1689100"/>
          </a:xfrm>
          <a:custGeom>
            <a:avLst/>
            <a:gdLst>
              <a:gd name="T0" fmla="*/ 0 w 2064"/>
              <a:gd name="T1" fmla="*/ 0 h 1064"/>
              <a:gd name="T2" fmla="*/ 288 w 2064"/>
              <a:gd name="T3" fmla="*/ 576 h 1064"/>
              <a:gd name="T4" fmla="*/ 624 w 2064"/>
              <a:gd name="T5" fmla="*/ 816 h 1064"/>
              <a:gd name="T6" fmla="*/ 960 w 2064"/>
              <a:gd name="T7" fmla="*/ 960 h 1064"/>
              <a:gd name="T8" fmla="*/ 1152 w 2064"/>
              <a:gd name="T9" fmla="*/ 1056 h 1064"/>
              <a:gd name="T10" fmla="*/ 1488 w 2064"/>
              <a:gd name="T11" fmla="*/ 1008 h 1064"/>
              <a:gd name="T12" fmla="*/ 2064 w 2064"/>
              <a:gd name="T13" fmla="*/ 912 h 1064"/>
            </a:gdLst>
            <a:ahLst/>
            <a:cxnLst>
              <a:cxn ang="0">
                <a:pos x="T0" y="T1"/>
              </a:cxn>
              <a:cxn ang="0">
                <a:pos x="T2" y="T3"/>
              </a:cxn>
              <a:cxn ang="0">
                <a:pos x="T4" y="T5"/>
              </a:cxn>
              <a:cxn ang="0">
                <a:pos x="T6" y="T7"/>
              </a:cxn>
              <a:cxn ang="0">
                <a:pos x="T8" y="T9"/>
              </a:cxn>
              <a:cxn ang="0">
                <a:pos x="T10" y="T11"/>
              </a:cxn>
              <a:cxn ang="0">
                <a:pos x="T12" y="T13"/>
              </a:cxn>
            </a:cxnLst>
            <a:rect l="0" t="0" r="r" b="b"/>
            <a:pathLst>
              <a:path w="2064" h="1064">
                <a:moveTo>
                  <a:pt x="0" y="0"/>
                </a:moveTo>
                <a:cubicBezTo>
                  <a:pt x="92" y="220"/>
                  <a:pt x="184" y="440"/>
                  <a:pt x="288" y="576"/>
                </a:cubicBezTo>
                <a:cubicBezTo>
                  <a:pt x="392" y="712"/>
                  <a:pt x="512" y="752"/>
                  <a:pt x="624" y="816"/>
                </a:cubicBezTo>
                <a:cubicBezTo>
                  <a:pt x="736" y="880"/>
                  <a:pt x="872" y="920"/>
                  <a:pt x="960" y="960"/>
                </a:cubicBezTo>
                <a:cubicBezTo>
                  <a:pt x="1048" y="1000"/>
                  <a:pt x="1064" y="1048"/>
                  <a:pt x="1152" y="1056"/>
                </a:cubicBezTo>
                <a:cubicBezTo>
                  <a:pt x="1240" y="1064"/>
                  <a:pt x="1336" y="1032"/>
                  <a:pt x="1488" y="1008"/>
                </a:cubicBezTo>
                <a:cubicBezTo>
                  <a:pt x="1640" y="984"/>
                  <a:pt x="1944" y="928"/>
                  <a:pt x="2064" y="912"/>
                </a:cubicBezTo>
              </a:path>
            </a:pathLst>
          </a:custGeom>
          <a:noFill/>
          <a:ln w="9525" cap="flat"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412687" name="Text Box 15"/>
          <p:cNvSpPr txBox="1">
            <a:spLocks noChangeArrowheads="1"/>
          </p:cNvSpPr>
          <p:nvPr/>
        </p:nvSpPr>
        <p:spPr bwMode="auto">
          <a:xfrm>
            <a:off x="5067300" y="4238625"/>
            <a:ext cx="248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a:t>test (wrong way)</a:t>
            </a:r>
            <a:endParaRPr lang="nl-NL" altLang="nl-NL"/>
          </a:p>
        </p:txBody>
      </p:sp>
      <p:sp>
        <p:nvSpPr>
          <p:cNvPr id="412688" name="Line 16"/>
          <p:cNvSpPr>
            <a:spLocks noChangeShapeType="1"/>
          </p:cNvSpPr>
          <p:nvPr/>
        </p:nvSpPr>
        <p:spPr bwMode="auto">
          <a:xfrm flipH="1">
            <a:off x="3879850" y="4343400"/>
            <a:ext cx="6350" cy="1266825"/>
          </a:xfrm>
          <a:prstGeom prst="line">
            <a:avLst/>
          </a:prstGeom>
          <a:noFill/>
          <a:ln w="9525" cap="rnd">
            <a:solidFill>
              <a:srgbClr val="66FF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412689" name="Text Box 17"/>
          <p:cNvSpPr txBox="1">
            <a:spLocks noChangeArrowheads="1"/>
          </p:cNvSpPr>
          <p:nvPr/>
        </p:nvSpPr>
        <p:spPr bwMode="auto">
          <a:xfrm>
            <a:off x="3665538" y="5610225"/>
            <a:ext cx="1952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sz="2000"/>
              <a:t>wrong optimum</a:t>
            </a:r>
            <a:endParaRPr lang="nl-NL" altLang="nl-NL" sz="2000"/>
          </a:p>
        </p:txBody>
      </p:sp>
    </p:spTree>
    <p:extLst>
      <p:ext uri="{BB962C8B-B14F-4D97-AF65-F5344CB8AC3E}">
        <p14:creationId xmlns:p14="http://schemas.microsoft.com/office/powerpoint/2010/main" val="133031819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323850" y="152400"/>
            <a:ext cx="7772400" cy="1143000"/>
          </a:xfrm>
        </p:spPr>
        <p:txBody>
          <a:bodyPr/>
          <a:lstStyle/>
          <a:p>
            <a:pPr algn="l"/>
            <a:r>
              <a:rPr lang="nl-NL" altLang="nl-NL" dirty="0" err="1"/>
              <a:t>Possible</a:t>
            </a:r>
            <a:r>
              <a:rPr lang="nl-NL" altLang="nl-NL" dirty="0"/>
              <a:t> </a:t>
            </a:r>
            <a:r>
              <a:rPr lang="nl-NL" altLang="nl-NL" dirty="0" err="1" smtClean="0"/>
              <a:t>problems</a:t>
            </a:r>
            <a:r>
              <a:rPr lang="nl-NL" altLang="nl-NL" dirty="0" smtClean="0"/>
              <a:t> (I)</a:t>
            </a:r>
            <a:endParaRPr lang="nl-NL" altLang="nl-NL" dirty="0"/>
          </a:p>
        </p:txBody>
      </p:sp>
      <p:sp>
        <p:nvSpPr>
          <p:cNvPr id="420867" name="Text Box 3"/>
          <p:cNvSpPr txBox="1">
            <a:spLocks noChangeArrowheads="1"/>
          </p:cNvSpPr>
          <p:nvPr/>
        </p:nvSpPr>
        <p:spPr bwMode="auto">
          <a:xfrm>
            <a:off x="593725" y="1557338"/>
            <a:ext cx="794067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nl-NL" altLang="nl-NL" sz="2400" dirty="0"/>
              <a:t>Test set is </a:t>
            </a:r>
            <a:r>
              <a:rPr lang="nl-NL" altLang="nl-NL" sz="2400" dirty="0" err="1"/>
              <a:t>not</a:t>
            </a:r>
            <a:r>
              <a:rPr lang="nl-NL" altLang="nl-NL" sz="2400" dirty="0"/>
              <a:t> </a:t>
            </a:r>
            <a:r>
              <a:rPr lang="nl-NL" altLang="nl-NL" sz="2400" dirty="0">
                <a:solidFill>
                  <a:srgbClr val="FF0000"/>
                </a:solidFill>
              </a:rPr>
              <a:t>independent</a:t>
            </a:r>
          </a:p>
          <a:p>
            <a:pPr algn="l">
              <a:spcBef>
                <a:spcPct val="0"/>
              </a:spcBef>
            </a:pPr>
            <a:endParaRPr lang="nl-NL" altLang="nl-NL" sz="2400" dirty="0">
              <a:solidFill>
                <a:schemeClr val="tx2"/>
              </a:solidFill>
            </a:endParaRPr>
          </a:p>
          <a:p>
            <a:pPr algn="l">
              <a:spcBef>
                <a:spcPct val="0"/>
              </a:spcBef>
            </a:pPr>
            <a:r>
              <a:rPr lang="nl-NL" altLang="nl-NL" sz="2400" dirty="0">
                <a:solidFill>
                  <a:schemeClr val="tx2"/>
                </a:solidFill>
              </a:rPr>
              <a:t>Follow-up </a:t>
            </a:r>
            <a:r>
              <a:rPr lang="nl-NL" altLang="nl-NL" sz="2400" dirty="0" err="1">
                <a:solidFill>
                  <a:schemeClr val="tx2"/>
                </a:solidFill>
              </a:rPr>
              <a:t>to</a:t>
            </a:r>
            <a:r>
              <a:rPr lang="nl-NL" altLang="nl-NL" sz="2400" dirty="0">
                <a:solidFill>
                  <a:schemeClr val="tx2"/>
                </a:solidFill>
              </a:rPr>
              <a:t> Van t’ Veer et al (Van de Vijver et al, NEJM </a:t>
            </a:r>
            <a:r>
              <a:rPr lang="nl-NL" altLang="nl-NL" sz="2400" b="1" dirty="0">
                <a:solidFill>
                  <a:schemeClr val="tx2"/>
                </a:solidFill>
              </a:rPr>
              <a:t>347</a:t>
            </a:r>
            <a:r>
              <a:rPr lang="nl-NL" altLang="nl-NL" sz="2400" dirty="0">
                <a:solidFill>
                  <a:schemeClr val="tx2"/>
                </a:solidFill>
              </a:rPr>
              <a:t>, 1999 (2002)) </a:t>
            </a:r>
            <a:r>
              <a:rPr lang="nl-NL" altLang="nl-NL" sz="2400" dirty="0" err="1">
                <a:solidFill>
                  <a:schemeClr val="tx2"/>
                </a:solidFill>
              </a:rPr>
              <a:t>uses</a:t>
            </a:r>
            <a:r>
              <a:rPr lang="nl-NL" altLang="nl-NL" sz="2400" dirty="0">
                <a:solidFill>
                  <a:schemeClr val="tx2"/>
                </a:solidFill>
              </a:rPr>
              <a:t> the 70-gene </a:t>
            </a:r>
            <a:r>
              <a:rPr lang="nl-NL" altLang="nl-NL" sz="2400" dirty="0" err="1">
                <a:solidFill>
                  <a:schemeClr val="tx2"/>
                </a:solidFill>
              </a:rPr>
              <a:t>signature</a:t>
            </a:r>
            <a:r>
              <a:rPr lang="nl-NL" altLang="nl-NL" sz="2400" dirty="0">
                <a:solidFill>
                  <a:schemeClr val="tx2"/>
                </a:solidFill>
              </a:rPr>
              <a:t> </a:t>
            </a:r>
            <a:r>
              <a:rPr lang="nl-NL" altLang="nl-NL" sz="2400" dirty="0" err="1">
                <a:solidFill>
                  <a:schemeClr val="tx2"/>
                </a:solidFill>
              </a:rPr>
              <a:t>to</a:t>
            </a:r>
            <a:r>
              <a:rPr lang="nl-NL" altLang="nl-NL" sz="2400" dirty="0">
                <a:solidFill>
                  <a:schemeClr val="tx2"/>
                </a:solidFill>
              </a:rPr>
              <a:t> </a:t>
            </a:r>
            <a:r>
              <a:rPr lang="nl-NL" altLang="nl-NL" sz="2400" dirty="0" err="1">
                <a:solidFill>
                  <a:schemeClr val="tx2"/>
                </a:solidFill>
              </a:rPr>
              <a:t>predict</a:t>
            </a:r>
            <a:r>
              <a:rPr lang="nl-NL" altLang="nl-NL" sz="2400" dirty="0">
                <a:solidFill>
                  <a:schemeClr val="tx2"/>
                </a:solidFill>
              </a:rPr>
              <a:t> </a:t>
            </a:r>
            <a:r>
              <a:rPr lang="nl-NL" altLang="nl-NL" sz="2400" dirty="0" err="1">
                <a:solidFill>
                  <a:schemeClr val="tx2"/>
                </a:solidFill>
              </a:rPr>
              <a:t>distant</a:t>
            </a:r>
            <a:r>
              <a:rPr lang="nl-NL" altLang="nl-NL" sz="2400" dirty="0">
                <a:solidFill>
                  <a:schemeClr val="tx2"/>
                </a:solidFill>
              </a:rPr>
              <a:t> metastases</a:t>
            </a:r>
          </a:p>
          <a:p>
            <a:pPr algn="l">
              <a:spcBef>
                <a:spcPct val="0"/>
              </a:spcBef>
            </a:pPr>
            <a:endParaRPr lang="nl-NL" altLang="nl-NL" sz="2400" dirty="0">
              <a:solidFill>
                <a:schemeClr val="tx2"/>
              </a:solidFill>
            </a:endParaRPr>
          </a:p>
          <a:p>
            <a:pPr algn="l">
              <a:spcBef>
                <a:spcPct val="0"/>
              </a:spcBef>
            </a:pPr>
            <a:r>
              <a:rPr lang="nl-NL" altLang="nl-NL" sz="2400" dirty="0">
                <a:solidFill>
                  <a:schemeClr val="tx2"/>
                </a:solidFill>
              </a:rPr>
              <a:t>    295 </a:t>
            </a:r>
            <a:r>
              <a:rPr lang="nl-NL" altLang="nl-NL" sz="2400" dirty="0" err="1">
                <a:solidFill>
                  <a:schemeClr val="tx2"/>
                </a:solidFill>
              </a:rPr>
              <a:t>individuals</a:t>
            </a:r>
            <a:r>
              <a:rPr lang="nl-NL" altLang="nl-NL" sz="2400" dirty="0">
                <a:solidFill>
                  <a:schemeClr val="tx2"/>
                </a:solidFill>
              </a:rPr>
              <a:t> but 61 </a:t>
            </a:r>
            <a:r>
              <a:rPr lang="nl-NL" altLang="nl-NL" sz="2400" dirty="0" err="1">
                <a:solidFill>
                  <a:schemeClr val="tx2"/>
                </a:solidFill>
              </a:rPr>
              <a:t>were</a:t>
            </a:r>
            <a:r>
              <a:rPr lang="nl-NL" altLang="nl-NL" sz="2400" dirty="0">
                <a:solidFill>
                  <a:schemeClr val="tx2"/>
                </a:solidFill>
              </a:rPr>
              <a:t> </a:t>
            </a:r>
            <a:r>
              <a:rPr lang="nl-NL" altLang="nl-NL" sz="2400" dirty="0" err="1">
                <a:solidFill>
                  <a:schemeClr val="tx2"/>
                </a:solidFill>
              </a:rPr>
              <a:t>already</a:t>
            </a:r>
            <a:r>
              <a:rPr lang="nl-NL" altLang="nl-NL" sz="2400" dirty="0">
                <a:solidFill>
                  <a:schemeClr val="tx2"/>
                </a:solidFill>
              </a:rPr>
              <a:t> </a:t>
            </a:r>
            <a:r>
              <a:rPr lang="nl-NL" altLang="nl-NL" sz="2400" dirty="0" err="1">
                <a:solidFill>
                  <a:schemeClr val="tx2"/>
                </a:solidFill>
              </a:rPr>
              <a:t>included</a:t>
            </a:r>
            <a:r>
              <a:rPr lang="nl-NL" altLang="nl-NL" sz="2400" dirty="0">
                <a:solidFill>
                  <a:schemeClr val="tx2"/>
                </a:solidFill>
              </a:rPr>
              <a:t> in Van ‘t      </a:t>
            </a:r>
          </a:p>
          <a:p>
            <a:pPr algn="l">
              <a:spcBef>
                <a:spcPct val="0"/>
              </a:spcBef>
            </a:pPr>
            <a:r>
              <a:rPr lang="nl-NL" altLang="nl-NL" sz="2400" dirty="0">
                <a:solidFill>
                  <a:schemeClr val="tx2"/>
                </a:solidFill>
              </a:rPr>
              <a:t>    Veer et al. </a:t>
            </a:r>
          </a:p>
          <a:p>
            <a:pPr algn="l">
              <a:spcBef>
                <a:spcPct val="0"/>
              </a:spcBef>
            </a:pPr>
            <a:r>
              <a:rPr lang="nl-NL" altLang="nl-NL" sz="2400" dirty="0">
                <a:solidFill>
                  <a:schemeClr val="tx2"/>
                </a:solidFill>
              </a:rPr>
              <a:t>    </a:t>
            </a:r>
            <a:r>
              <a:rPr lang="nl-NL" altLang="nl-NL" sz="2400" dirty="0" err="1">
                <a:solidFill>
                  <a:schemeClr val="tx2"/>
                </a:solidFill>
              </a:rPr>
              <a:t>Reported</a:t>
            </a:r>
            <a:r>
              <a:rPr lang="nl-NL" altLang="nl-NL" sz="2400" dirty="0">
                <a:solidFill>
                  <a:schemeClr val="tx2"/>
                </a:solidFill>
              </a:rPr>
              <a:t> </a:t>
            </a:r>
            <a:r>
              <a:rPr lang="nl-NL" altLang="nl-NL" sz="2400" dirty="0" err="1">
                <a:solidFill>
                  <a:schemeClr val="tx2"/>
                </a:solidFill>
              </a:rPr>
              <a:t>results</a:t>
            </a:r>
            <a:r>
              <a:rPr lang="nl-NL" altLang="nl-NL" sz="2400" dirty="0">
                <a:solidFill>
                  <a:schemeClr val="tx2"/>
                </a:solidFill>
              </a:rPr>
              <a:t> </a:t>
            </a:r>
            <a:r>
              <a:rPr lang="nl-NL" altLang="nl-NL" sz="2400" dirty="0" err="1">
                <a:solidFill>
                  <a:schemeClr val="tx2"/>
                </a:solidFill>
              </a:rPr>
              <a:t>might</a:t>
            </a:r>
            <a:r>
              <a:rPr lang="nl-NL" altLang="nl-NL" sz="2400" dirty="0">
                <a:solidFill>
                  <a:schemeClr val="tx2"/>
                </a:solidFill>
              </a:rPr>
              <a:t> have been </a:t>
            </a:r>
            <a:r>
              <a:rPr lang="nl-NL" altLang="nl-NL" sz="2400" dirty="0" err="1">
                <a:solidFill>
                  <a:schemeClr val="tx2"/>
                </a:solidFill>
              </a:rPr>
              <a:t>inflated</a:t>
            </a:r>
            <a:r>
              <a:rPr lang="nl-NL" altLang="nl-NL" sz="2400" dirty="0">
                <a:solidFill>
                  <a:schemeClr val="tx2"/>
                </a:solidFill>
              </a:rPr>
              <a:t>. </a:t>
            </a:r>
          </a:p>
        </p:txBody>
      </p:sp>
    </p:spTree>
    <p:extLst>
      <p:ext uri="{BB962C8B-B14F-4D97-AF65-F5344CB8AC3E}">
        <p14:creationId xmlns:p14="http://schemas.microsoft.com/office/powerpoint/2010/main" val="255354002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5" name="Text Box 3"/>
          <p:cNvSpPr txBox="1">
            <a:spLocks noChangeArrowheads="1"/>
          </p:cNvSpPr>
          <p:nvPr/>
        </p:nvSpPr>
        <p:spPr bwMode="auto">
          <a:xfrm>
            <a:off x="304800" y="1219200"/>
            <a:ext cx="42481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a:t>Feature selection is done </a:t>
            </a:r>
          </a:p>
          <a:p>
            <a:pPr algn="l">
              <a:spcBef>
                <a:spcPct val="0"/>
              </a:spcBef>
            </a:pPr>
            <a:r>
              <a:rPr lang="nl-NL" altLang="nl-NL">
                <a:solidFill>
                  <a:srgbClr val="FF0000"/>
                </a:solidFill>
              </a:rPr>
              <a:t>incorrectly</a:t>
            </a:r>
            <a:r>
              <a:rPr lang="nl-NL" altLang="nl-NL"/>
              <a:t>.</a:t>
            </a:r>
          </a:p>
          <a:p>
            <a:pPr algn="l">
              <a:spcBef>
                <a:spcPct val="0"/>
              </a:spcBef>
            </a:pPr>
            <a:endParaRPr lang="nl-NL" altLang="nl-NL"/>
          </a:p>
          <a:p>
            <a:pPr algn="l">
              <a:spcBef>
                <a:spcPct val="0"/>
              </a:spcBef>
            </a:pPr>
            <a:r>
              <a:rPr lang="nl-NL" altLang="nl-NL"/>
              <a:t>All steps should be on training</a:t>
            </a:r>
          </a:p>
          <a:p>
            <a:pPr algn="l">
              <a:spcBef>
                <a:spcPct val="0"/>
              </a:spcBef>
            </a:pPr>
            <a:r>
              <a:rPr lang="nl-NL" altLang="nl-NL"/>
              <a:t>data, also feature selection</a:t>
            </a:r>
          </a:p>
          <a:p>
            <a:pPr algn="l">
              <a:spcBef>
                <a:spcPct val="0"/>
              </a:spcBef>
            </a:pPr>
            <a:endParaRPr lang="nl-NL" altLang="nl-NL"/>
          </a:p>
          <a:p>
            <a:pPr algn="l">
              <a:spcBef>
                <a:spcPct val="0"/>
              </a:spcBef>
            </a:pPr>
            <a:r>
              <a:rPr lang="nl-NL" altLang="nl-NL"/>
              <a:t>Solution: </a:t>
            </a:r>
            <a:r>
              <a:rPr lang="nl-NL" altLang="nl-NL" i="1"/>
              <a:t>validation set</a:t>
            </a:r>
            <a:endParaRPr lang="nl-NL" altLang="nl-NL"/>
          </a:p>
          <a:p>
            <a:pPr algn="l">
              <a:spcBef>
                <a:spcPct val="0"/>
              </a:spcBef>
            </a:pPr>
            <a:endParaRPr lang="nl-NL" altLang="nl-NL"/>
          </a:p>
          <a:p>
            <a:pPr algn="l">
              <a:spcBef>
                <a:spcPct val="0"/>
              </a:spcBef>
            </a:pPr>
            <a:r>
              <a:rPr lang="nl-NL" altLang="nl-NL"/>
              <a:t>Some of the results in </a:t>
            </a:r>
          </a:p>
          <a:p>
            <a:pPr algn="l">
              <a:spcBef>
                <a:spcPct val="0"/>
              </a:spcBef>
            </a:pPr>
            <a:r>
              <a:rPr lang="nl-NL" altLang="nl-NL"/>
              <a:t>Van ‘t Veer et al (2002) are</a:t>
            </a:r>
          </a:p>
          <a:p>
            <a:pPr algn="l">
              <a:spcBef>
                <a:spcPct val="0"/>
              </a:spcBef>
            </a:pPr>
            <a:r>
              <a:rPr lang="nl-NL" altLang="nl-NL"/>
              <a:t>inflated due to this</a:t>
            </a:r>
          </a:p>
        </p:txBody>
      </p:sp>
      <p:pic>
        <p:nvPicPr>
          <p:cNvPr id="422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23925"/>
            <a:ext cx="40386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a:spLocks noGrp="1" noChangeArrowheads="1"/>
          </p:cNvSpPr>
          <p:nvPr>
            <p:ph type="title"/>
          </p:nvPr>
        </p:nvSpPr>
        <p:spPr>
          <a:xfrm>
            <a:off x="323850" y="152400"/>
            <a:ext cx="7772400" cy="1143000"/>
          </a:xfrm>
        </p:spPr>
        <p:txBody>
          <a:bodyPr/>
          <a:lstStyle/>
          <a:p>
            <a:pPr algn="l"/>
            <a:r>
              <a:rPr lang="nl-NL" altLang="nl-NL" dirty="0" err="1"/>
              <a:t>Possible</a:t>
            </a:r>
            <a:r>
              <a:rPr lang="nl-NL" altLang="nl-NL" dirty="0"/>
              <a:t> </a:t>
            </a:r>
            <a:r>
              <a:rPr lang="nl-NL" altLang="nl-NL" dirty="0" err="1" smtClean="0"/>
              <a:t>problems</a:t>
            </a:r>
            <a:r>
              <a:rPr lang="nl-NL" altLang="nl-NL" dirty="0" smtClean="0"/>
              <a:t> (II)</a:t>
            </a:r>
            <a:endParaRPr lang="nl-NL" altLang="nl-NL" dirty="0"/>
          </a:p>
        </p:txBody>
      </p:sp>
    </p:spTree>
    <p:extLst>
      <p:ext uri="{BB962C8B-B14F-4D97-AF65-F5344CB8AC3E}">
        <p14:creationId xmlns:p14="http://schemas.microsoft.com/office/powerpoint/2010/main" val="396114185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3429000"/>
            <a:ext cx="686752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4963" name="Rectangle 3"/>
          <p:cNvSpPr>
            <a:spLocks noChangeArrowheads="1"/>
          </p:cNvSpPr>
          <p:nvPr/>
        </p:nvSpPr>
        <p:spPr bwMode="auto">
          <a:xfrm>
            <a:off x="6629400" y="6581001"/>
            <a:ext cx="25602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1200" dirty="0"/>
              <a:t>Michiels et al, Lancet</a:t>
            </a:r>
            <a:r>
              <a:rPr lang="nl-NL" altLang="nl-NL" sz="1200" b="1" dirty="0"/>
              <a:t>, 365</a:t>
            </a:r>
            <a:r>
              <a:rPr lang="nl-NL" altLang="nl-NL" sz="1200" dirty="0"/>
              <a:t>, 488 (2005)</a:t>
            </a:r>
          </a:p>
        </p:txBody>
      </p:sp>
      <p:sp>
        <p:nvSpPr>
          <p:cNvPr id="424965" name="Text Box 5"/>
          <p:cNvSpPr txBox="1">
            <a:spLocks noChangeArrowheads="1"/>
          </p:cNvSpPr>
          <p:nvPr/>
        </p:nvSpPr>
        <p:spPr bwMode="auto">
          <a:xfrm>
            <a:off x="609600" y="1295400"/>
            <a:ext cx="594457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400" dirty="0"/>
              <a:t>Test set is </a:t>
            </a:r>
            <a:r>
              <a:rPr lang="nl-NL" altLang="nl-NL" sz="2400" dirty="0" err="1">
                <a:solidFill>
                  <a:srgbClr val="FF0000"/>
                </a:solidFill>
              </a:rPr>
              <a:t>too</a:t>
            </a:r>
            <a:r>
              <a:rPr lang="nl-NL" altLang="nl-NL" sz="2400" dirty="0">
                <a:solidFill>
                  <a:srgbClr val="FF0000"/>
                </a:solidFill>
              </a:rPr>
              <a:t> small</a:t>
            </a:r>
            <a:r>
              <a:rPr lang="nl-NL" altLang="nl-NL" sz="2400" dirty="0"/>
              <a:t> or </a:t>
            </a:r>
            <a:r>
              <a:rPr lang="nl-NL" altLang="nl-NL" sz="2400" dirty="0" err="1"/>
              <a:t>confidence</a:t>
            </a:r>
            <a:r>
              <a:rPr lang="nl-NL" altLang="nl-NL" sz="2400" dirty="0"/>
              <a:t> </a:t>
            </a:r>
            <a:r>
              <a:rPr lang="nl-NL" altLang="nl-NL" sz="2400" dirty="0" err="1"/>
              <a:t>intervals</a:t>
            </a:r>
            <a:r>
              <a:rPr lang="nl-NL" altLang="nl-NL" sz="2400" dirty="0"/>
              <a:t> </a:t>
            </a:r>
            <a:r>
              <a:rPr lang="nl-NL" altLang="nl-NL" sz="2400" dirty="0" err="1"/>
              <a:t>for</a:t>
            </a:r>
            <a:endParaRPr lang="nl-NL" altLang="nl-NL" sz="2400" dirty="0"/>
          </a:p>
          <a:p>
            <a:pPr algn="l">
              <a:spcBef>
                <a:spcPct val="0"/>
              </a:spcBef>
            </a:pPr>
            <a:r>
              <a:rPr lang="nl-NL" altLang="nl-NL" sz="2400" dirty="0" err="1"/>
              <a:t>prediction</a:t>
            </a:r>
            <a:r>
              <a:rPr lang="nl-NL" altLang="nl-NL" sz="2400" dirty="0"/>
              <a:t> are </a:t>
            </a:r>
            <a:r>
              <a:rPr lang="nl-NL" altLang="nl-NL" sz="2400" dirty="0">
                <a:solidFill>
                  <a:srgbClr val="FF0000"/>
                </a:solidFill>
              </a:rPr>
              <a:t>missing</a:t>
            </a:r>
            <a:endParaRPr lang="nl-NL" altLang="nl-NL" sz="2400" dirty="0"/>
          </a:p>
          <a:p>
            <a:pPr algn="l">
              <a:spcBef>
                <a:spcPct val="0"/>
              </a:spcBef>
            </a:pPr>
            <a:endParaRPr lang="nl-NL" altLang="nl-NL" sz="2400" dirty="0"/>
          </a:p>
          <a:p>
            <a:pPr algn="l">
              <a:spcBef>
                <a:spcPct val="0"/>
              </a:spcBef>
            </a:pPr>
            <a:endParaRPr lang="nl-NL" altLang="nl-NL" sz="2400" dirty="0"/>
          </a:p>
          <a:p>
            <a:pPr algn="l">
              <a:spcBef>
                <a:spcPct val="0"/>
              </a:spcBef>
            </a:pPr>
            <a:r>
              <a:rPr lang="nl-NL" altLang="nl-NL" sz="2400" dirty="0"/>
              <a:t>Re-analysis </a:t>
            </a:r>
            <a:r>
              <a:rPr lang="nl-NL" altLang="nl-NL" sz="2400" dirty="0" err="1"/>
              <a:t>by</a:t>
            </a:r>
            <a:r>
              <a:rPr lang="nl-NL" altLang="nl-NL" sz="2400" dirty="0"/>
              <a:t> Michiels et al:</a:t>
            </a:r>
          </a:p>
        </p:txBody>
      </p:sp>
      <p:sp>
        <p:nvSpPr>
          <p:cNvPr id="9" name="Rectangle 2"/>
          <p:cNvSpPr txBox="1">
            <a:spLocks noChangeArrowheads="1"/>
          </p:cNvSpPr>
          <p:nvPr/>
        </p:nvSpPr>
        <p:spPr>
          <a:xfrm>
            <a:off x="323850" y="152400"/>
            <a:ext cx="7772400" cy="1143000"/>
          </a:xfrm>
          <a:prstGeom prst="rect">
            <a:avLst/>
          </a:prstGeom>
        </p:spPr>
        <p:txBody>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nl-NL" altLang="nl-NL" dirty="0" err="1" smtClean="0"/>
              <a:t>Possible</a:t>
            </a:r>
            <a:r>
              <a:rPr lang="nl-NL" altLang="nl-NL" dirty="0" smtClean="0"/>
              <a:t> </a:t>
            </a:r>
            <a:r>
              <a:rPr lang="nl-NL" altLang="nl-NL" dirty="0" err="1" smtClean="0"/>
              <a:t>problems</a:t>
            </a:r>
            <a:r>
              <a:rPr lang="nl-NL" altLang="nl-NL" dirty="0" smtClean="0"/>
              <a:t> (III)</a:t>
            </a:r>
            <a:endParaRPr lang="nl-NL" altLang="nl-NL" dirty="0"/>
          </a:p>
        </p:txBody>
      </p:sp>
    </p:spTree>
    <p:extLst>
      <p:ext uri="{BB962C8B-B14F-4D97-AF65-F5344CB8AC3E}">
        <p14:creationId xmlns:p14="http://schemas.microsoft.com/office/powerpoint/2010/main" val="335865055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250825" y="152400"/>
            <a:ext cx="7772400" cy="755650"/>
          </a:xfrm>
        </p:spPr>
        <p:txBody>
          <a:bodyPr/>
          <a:lstStyle/>
          <a:p>
            <a:pPr algn="l"/>
            <a:r>
              <a:rPr lang="nl-NL" altLang="nl-NL" dirty="0"/>
              <a:t>Michiels et al: set-up</a:t>
            </a:r>
          </a:p>
        </p:txBody>
      </p:sp>
      <p:sp>
        <p:nvSpPr>
          <p:cNvPr id="427011" name="Text Box 3"/>
          <p:cNvSpPr txBox="1">
            <a:spLocks noChangeArrowheads="1"/>
          </p:cNvSpPr>
          <p:nvPr/>
        </p:nvSpPr>
        <p:spPr bwMode="auto">
          <a:xfrm>
            <a:off x="822325" y="1481138"/>
            <a:ext cx="8123238"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Char char="-"/>
            </a:pPr>
            <a:r>
              <a:rPr lang="nl-NL" altLang="nl-NL"/>
              <a:t> randomly split data (size </a:t>
            </a:r>
            <a:r>
              <a:rPr lang="nl-NL" altLang="nl-NL" i="1"/>
              <a:t>N</a:t>
            </a:r>
            <a:r>
              <a:rPr lang="nl-NL" altLang="nl-NL"/>
              <a:t>) in training (size </a:t>
            </a:r>
            <a:r>
              <a:rPr lang="nl-NL" altLang="nl-NL" i="1"/>
              <a:t>n, </a:t>
            </a:r>
            <a:r>
              <a:rPr lang="nl-NL" altLang="nl-NL"/>
              <a:t>each </a:t>
            </a:r>
          </a:p>
          <a:p>
            <a:pPr algn="l">
              <a:spcBef>
                <a:spcPct val="0"/>
              </a:spcBef>
            </a:pPr>
            <a:r>
              <a:rPr lang="nl-NL" altLang="nl-NL"/>
              <a:t>  outcome </a:t>
            </a:r>
            <a:r>
              <a:rPr lang="nl-NL" altLang="nl-NL" i="1"/>
              <a:t>n</a:t>
            </a:r>
            <a:r>
              <a:rPr lang="nl-NL" altLang="nl-NL"/>
              <a:t>/2)  and test (size </a:t>
            </a:r>
            <a:r>
              <a:rPr lang="nl-NL" altLang="nl-NL" i="1"/>
              <a:t> N - n</a:t>
            </a:r>
            <a:r>
              <a:rPr lang="nl-NL" altLang="nl-NL"/>
              <a:t>) data (500 times)</a:t>
            </a:r>
          </a:p>
          <a:p>
            <a:pPr algn="l">
              <a:spcBef>
                <a:spcPct val="0"/>
              </a:spcBef>
            </a:pPr>
            <a:endParaRPr lang="nl-NL" altLang="nl-NL"/>
          </a:p>
          <a:p>
            <a:pPr algn="l">
              <a:spcBef>
                <a:spcPct val="0"/>
              </a:spcBef>
              <a:buFontTx/>
              <a:buChar char="-"/>
            </a:pPr>
            <a:r>
              <a:rPr lang="nl-NL" altLang="nl-NL"/>
              <a:t> 500 simple classifiers (a la Van ‘t Veer) on 50 genes with </a:t>
            </a:r>
          </a:p>
          <a:p>
            <a:pPr algn="l">
              <a:spcBef>
                <a:spcPct val="0"/>
              </a:spcBef>
            </a:pPr>
            <a:r>
              <a:rPr lang="nl-NL" altLang="nl-NL"/>
              <a:t>  highest SNR in the training data</a:t>
            </a:r>
          </a:p>
          <a:p>
            <a:pPr algn="l">
              <a:spcBef>
                <a:spcPct val="0"/>
              </a:spcBef>
            </a:pPr>
            <a:endParaRPr lang="nl-NL" altLang="nl-NL"/>
          </a:p>
          <a:p>
            <a:pPr algn="l">
              <a:spcBef>
                <a:spcPct val="0"/>
              </a:spcBef>
              <a:buFontTx/>
              <a:buChar char="-"/>
            </a:pPr>
            <a:r>
              <a:rPr lang="nl-NL" altLang="nl-NL"/>
              <a:t> test classifiers on the 500 test sets</a:t>
            </a:r>
          </a:p>
          <a:p>
            <a:pPr algn="l">
              <a:spcBef>
                <a:spcPct val="0"/>
              </a:spcBef>
              <a:buFontTx/>
              <a:buChar char="-"/>
            </a:pPr>
            <a:endParaRPr lang="nl-NL" altLang="nl-NL"/>
          </a:p>
          <a:p>
            <a:pPr algn="l">
              <a:spcBef>
                <a:spcPct val="0"/>
              </a:spcBef>
              <a:buFontTx/>
              <a:buChar char="-"/>
            </a:pPr>
            <a:r>
              <a:rPr lang="nl-NL" altLang="nl-NL"/>
              <a:t> for increasing </a:t>
            </a:r>
            <a:r>
              <a:rPr lang="nl-NL" altLang="nl-NL" i="1"/>
              <a:t>n</a:t>
            </a:r>
            <a:endParaRPr lang="nl-NL" altLang="nl-NL"/>
          </a:p>
        </p:txBody>
      </p:sp>
    </p:spTree>
    <p:extLst>
      <p:ext uri="{BB962C8B-B14F-4D97-AF65-F5344CB8AC3E}">
        <p14:creationId xmlns:p14="http://schemas.microsoft.com/office/powerpoint/2010/main" val="239306258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47800"/>
            <a:ext cx="631507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9059" name="Rectangle 3"/>
          <p:cNvSpPr>
            <a:spLocks noChangeArrowheads="1"/>
          </p:cNvSpPr>
          <p:nvPr/>
        </p:nvSpPr>
        <p:spPr bwMode="auto">
          <a:xfrm>
            <a:off x="6583747" y="6581001"/>
            <a:ext cx="25602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1200" dirty="0"/>
              <a:t>Michiels et al, Lancet</a:t>
            </a:r>
            <a:r>
              <a:rPr lang="nl-NL" altLang="nl-NL" sz="1200" b="1" dirty="0"/>
              <a:t>, 365</a:t>
            </a:r>
            <a:r>
              <a:rPr lang="nl-NL" altLang="nl-NL" sz="1200" dirty="0"/>
              <a:t>, 488 (2005)</a:t>
            </a:r>
          </a:p>
        </p:txBody>
      </p:sp>
      <p:sp>
        <p:nvSpPr>
          <p:cNvPr id="429060" name="Text Box 4"/>
          <p:cNvSpPr txBox="1">
            <a:spLocks noChangeArrowheads="1"/>
          </p:cNvSpPr>
          <p:nvPr/>
        </p:nvSpPr>
        <p:spPr bwMode="auto">
          <a:xfrm>
            <a:off x="5562600" y="1066800"/>
            <a:ext cx="1376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1800"/>
              <a:t>NEJM, 2002</a:t>
            </a:r>
            <a:endParaRPr lang="en-US" altLang="nl-NL"/>
          </a:p>
        </p:txBody>
      </p:sp>
      <p:sp>
        <p:nvSpPr>
          <p:cNvPr id="429061" name="Text Box 5"/>
          <p:cNvSpPr txBox="1">
            <a:spLocks noChangeArrowheads="1"/>
          </p:cNvSpPr>
          <p:nvPr/>
        </p:nvSpPr>
        <p:spPr bwMode="auto">
          <a:xfrm>
            <a:off x="6172200" y="3429000"/>
            <a:ext cx="1503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1800"/>
              <a:t>Nature, 2002</a:t>
            </a:r>
            <a:endParaRPr lang="en-US" altLang="nl-NL"/>
          </a:p>
        </p:txBody>
      </p:sp>
      <p:sp>
        <p:nvSpPr>
          <p:cNvPr id="429062" name="Line 6"/>
          <p:cNvSpPr>
            <a:spLocks noChangeShapeType="1"/>
          </p:cNvSpPr>
          <p:nvPr/>
        </p:nvSpPr>
        <p:spPr bwMode="auto">
          <a:xfrm flipH="1">
            <a:off x="5715000" y="1524000"/>
            <a:ext cx="304800" cy="6096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29063" name="Line 7"/>
          <p:cNvSpPr>
            <a:spLocks noChangeShapeType="1"/>
          </p:cNvSpPr>
          <p:nvPr/>
        </p:nvSpPr>
        <p:spPr bwMode="auto">
          <a:xfrm flipH="1" flipV="1">
            <a:off x="5715000" y="2819400"/>
            <a:ext cx="533400" cy="6096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29064" name="Rectangle 8"/>
          <p:cNvSpPr>
            <a:spLocks noChangeArrowheads="1"/>
          </p:cNvSpPr>
          <p:nvPr/>
        </p:nvSpPr>
        <p:spPr bwMode="auto">
          <a:xfrm>
            <a:off x="304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3600">
                <a:solidFill>
                  <a:srgbClr val="0066CC"/>
                </a:solidFill>
                <a:latin typeface="Tahoma" pitchFamily="34" charset="0"/>
              </a:defRPr>
            </a:lvl1pPr>
            <a:lvl2pPr>
              <a:spcBef>
                <a:spcPct val="0"/>
              </a:spcBef>
              <a:defRPr sz="3600">
                <a:solidFill>
                  <a:srgbClr val="0066CC"/>
                </a:solidFill>
                <a:latin typeface="Tahoma" pitchFamily="34" charset="0"/>
              </a:defRPr>
            </a:lvl2pPr>
            <a:lvl3pPr>
              <a:spcBef>
                <a:spcPct val="0"/>
              </a:spcBef>
              <a:defRPr sz="3600">
                <a:solidFill>
                  <a:srgbClr val="0066CC"/>
                </a:solidFill>
                <a:latin typeface="Tahoma" pitchFamily="34" charset="0"/>
              </a:defRPr>
            </a:lvl3pPr>
            <a:lvl4pPr>
              <a:spcBef>
                <a:spcPct val="0"/>
              </a:spcBef>
              <a:defRPr sz="3600">
                <a:solidFill>
                  <a:srgbClr val="0066CC"/>
                </a:solidFill>
                <a:latin typeface="Tahoma" pitchFamily="34" charset="0"/>
              </a:defRPr>
            </a:lvl4pPr>
            <a:lvl5pPr>
              <a:spcBef>
                <a:spcPct val="0"/>
              </a:spcBef>
              <a:defRPr sz="3600">
                <a:solidFill>
                  <a:srgbClr val="0066CC"/>
                </a:solidFill>
                <a:latin typeface="Tahoma" pitchFamily="34" charset="0"/>
              </a:defRPr>
            </a:lvl5pPr>
            <a:lvl6pPr marL="457200" algn="ctr" fontAlgn="base">
              <a:spcBef>
                <a:spcPct val="0"/>
              </a:spcBef>
              <a:spcAft>
                <a:spcPct val="0"/>
              </a:spcAft>
              <a:defRPr sz="3600">
                <a:solidFill>
                  <a:srgbClr val="0066CC"/>
                </a:solidFill>
                <a:latin typeface="Tahoma" pitchFamily="34" charset="0"/>
              </a:defRPr>
            </a:lvl6pPr>
            <a:lvl7pPr marL="914400" algn="ctr" fontAlgn="base">
              <a:spcBef>
                <a:spcPct val="0"/>
              </a:spcBef>
              <a:spcAft>
                <a:spcPct val="0"/>
              </a:spcAft>
              <a:defRPr sz="3600">
                <a:solidFill>
                  <a:srgbClr val="0066CC"/>
                </a:solidFill>
                <a:latin typeface="Tahoma" pitchFamily="34" charset="0"/>
              </a:defRPr>
            </a:lvl7pPr>
            <a:lvl8pPr marL="1371600" algn="ctr" fontAlgn="base">
              <a:spcBef>
                <a:spcPct val="0"/>
              </a:spcBef>
              <a:spcAft>
                <a:spcPct val="0"/>
              </a:spcAft>
              <a:defRPr sz="3600">
                <a:solidFill>
                  <a:srgbClr val="0066CC"/>
                </a:solidFill>
                <a:latin typeface="Tahoma" pitchFamily="34" charset="0"/>
              </a:defRPr>
            </a:lvl8pPr>
            <a:lvl9pPr marL="1828800" algn="ctr" fontAlgn="base">
              <a:spcBef>
                <a:spcPct val="0"/>
              </a:spcBef>
              <a:spcAft>
                <a:spcPct val="0"/>
              </a:spcAft>
              <a:defRPr sz="3600">
                <a:solidFill>
                  <a:srgbClr val="0066CC"/>
                </a:solidFill>
                <a:latin typeface="Tahoma" pitchFamily="34" charset="0"/>
              </a:defRPr>
            </a:lvl9pPr>
          </a:lstStyle>
          <a:p>
            <a:pPr algn="l"/>
            <a:endParaRPr lang="en-US" altLang="nl-NL" dirty="0"/>
          </a:p>
        </p:txBody>
      </p:sp>
      <p:sp>
        <p:nvSpPr>
          <p:cNvPr id="12" name="Rectangle 2"/>
          <p:cNvSpPr txBox="1">
            <a:spLocks noChangeArrowheads="1"/>
          </p:cNvSpPr>
          <p:nvPr/>
        </p:nvSpPr>
        <p:spPr>
          <a:xfrm>
            <a:off x="250825" y="152400"/>
            <a:ext cx="7772400" cy="755650"/>
          </a:xfrm>
          <a:prstGeom prst="rect">
            <a:avLst/>
          </a:prstGeom>
        </p:spPr>
        <p:txBody>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US" altLang="nl-NL" dirty="0"/>
              <a:t>Classification error </a:t>
            </a:r>
            <a:r>
              <a:rPr lang="en-US" altLang="nl-NL" dirty="0" smtClean="0"/>
              <a:t>and </a:t>
            </a:r>
            <a:r>
              <a:rPr lang="en-US" altLang="nl-NL" dirty="0"/>
              <a:t>error bars</a:t>
            </a:r>
          </a:p>
        </p:txBody>
      </p:sp>
    </p:spTree>
    <p:extLst>
      <p:ext uri="{BB962C8B-B14F-4D97-AF65-F5344CB8AC3E}">
        <p14:creationId xmlns:p14="http://schemas.microsoft.com/office/powerpoint/2010/main" val="263889625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pPr algn="l"/>
            <a:r>
              <a:rPr lang="en-US" altLang="nl-NL" dirty="0" smtClean="0"/>
              <a:t>Classification: take home message</a:t>
            </a:r>
            <a:endParaRPr lang="en-US" altLang="nl-NL" noProof="1"/>
          </a:p>
        </p:txBody>
      </p:sp>
      <p:sp>
        <p:nvSpPr>
          <p:cNvPr id="476163" name="Rectangle 3"/>
          <p:cNvSpPr>
            <a:spLocks noGrp="1" noChangeArrowheads="1"/>
          </p:cNvSpPr>
          <p:nvPr>
            <p:ph type="body" idx="1"/>
          </p:nvPr>
        </p:nvSpPr>
        <p:spPr/>
        <p:txBody>
          <a:bodyPr/>
          <a:lstStyle/>
          <a:p>
            <a:pPr>
              <a:lnSpc>
                <a:spcPct val="90000"/>
              </a:lnSpc>
              <a:buFontTx/>
              <a:buNone/>
            </a:pPr>
            <a:endParaRPr lang="en-US" altLang="nl-NL" sz="2400" i="1" dirty="0"/>
          </a:p>
          <a:p>
            <a:pPr>
              <a:lnSpc>
                <a:spcPct val="90000"/>
              </a:lnSpc>
            </a:pPr>
            <a:r>
              <a:rPr lang="en-US" altLang="nl-NL" sz="2400" dirty="0"/>
              <a:t>A completely independent </a:t>
            </a:r>
            <a:r>
              <a:rPr lang="en-US" altLang="nl-NL" sz="2400" i="1" dirty="0"/>
              <a:t>test set</a:t>
            </a:r>
            <a:r>
              <a:rPr lang="en-US" altLang="nl-NL" sz="2400" dirty="0"/>
              <a:t> should only be used to judge performance of the final classifier</a:t>
            </a:r>
          </a:p>
          <a:p>
            <a:pPr>
              <a:lnSpc>
                <a:spcPct val="90000"/>
              </a:lnSpc>
              <a:buFontTx/>
              <a:buNone/>
            </a:pPr>
            <a:endParaRPr lang="en-US" altLang="nl-NL" sz="2400" dirty="0"/>
          </a:p>
          <a:p>
            <a:pPr>
              <a:lnSpc>
                <a:spcPct val="90000"/>
              </a:lnSpc>
            </a:pPr>
            <a:r>
              <a:rPr lang="en-US" altLang="nl-NL" sz="2400" i="1" dirty="0"/>
              <a:t>Cross-validation</a:t>
            </a:r>
            <a:r>
              <a:rPr lang="en-US" altLang="nl-NL" sz="2400" dirty="0"/>
              <a:t> can help to estimate performance when little data is available</a:t>
            </a:r>
          </a:p>
          <a:p>
            <a:pPr>
              <a:lnSpc>
                <a:spcPct val="90000"/>
              </a:lnSpc>
            </a:pPr>
            <a:endParaRPr lang="en-US" altLang="nl-NL" sz="2400" dirty="0"/>
          </a:p>
          <a:p>
            <a:pPr>
              <a:lnSpc>
                <a:spcPct val="90000"/>
              </a:lnSpc>
            </a:pPr>
            <a:r>
              <a:rPr lang="en-US" altLang="nl-NL" sz="2400" dirty="0"/>
              <a:t>To optimise parameters of a classifier, the error should be calculated on a </a:t>
            </a:r>
            <a:r>
              <a:rPr lang="en-US" altLang="nl-NL" sz="2400" i="1" dirty="0"/>
              <a:t>validation set</a:t>
            </a:r>
          </a:p>
          <a:p>
            <a:pPr marL="0" indent="0">
              <a:lnSpc>
                <a:spcPct val="90000"/>
              </a:lnSpc>
              <a:buNone/>
            </a:pPr>
            <a:endParaRPr lang="en-US" altLang="nl-NL" sz="2400" dirty="0"/>
          </a:p>
        </p:txBody>
      </p:sp>
    </p:spTree>
    <p:extLst>
      <p:ext uri="{BB962C8B-B14F-4D97-AF65-F5344CB8AC3E}">
        <p14:creationId xmlns:p14="http://schemas.microsoft.com/office/powerpoint/2010/main" val="94414852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nl-NL" altLang="nl-NL" dirty="0"/>
              <a:t>Software</a:t>
            </a:r>
            <a:endParaRPr lang="en-GB" altLang="nl-NL" dirty="0"/>
          </a:p>
        </p:txBody>
      </p:sp>
      <p:sp>
        <p:nvSpPr>
          <p:cNvPr id="484355" name="Rectangle 3"/>
          <p:cNvSpPr>
            <a:spLocks noGrp="1" noChangeArrowheads="1"/>
          </p:cNvSpPr>
          <p:nvPr>
            <p:ph type="body" idx="1"/>
          </p:nvPr>
        </p:nvSpPr>
        <p:spPr>
          <a:xfrm>
            <a:off x="457200" y="1412776"/>
            <a:ext cx="8458200" cy="4713387"/>
          </a:xfrm>
        </p:spPr>
        <p:txBody>
          <a:bodyPr>
            <a:normAutofit fontScale="92500" lnSpcReduction="10000"/>
          </a:bodyPr>
          <a:lstStyle/>
          <a:p>
            <a:pPr>
              <a:lnSpc>
                <a:spcPct val="90000"/>
              </a:lnSpc>
            </a:pPr>
            <a:r>
              <a:rPr lang="nl-NL" altLang="nl-NL" sz="2800" dirty="0" smtClean="0"/>
              <a:t>R/Bioconductor</a:t>
            </a:r>
            <a:endParaRPr lang="nl-NL" altLang="nl-NL" sz="2800" dirty="0"/>
          </a:p>
          <a:p>
            <a:pPr lvl="1">
              <a:lnSpc>
                <a:spcPct val="90000"/>
              </a:lnSpc>
            </a:pPr>
            <a:r>
              <a:rPr lang="nl-NL" altLang="nl-NL" sz="2400" dirty="0"/>
              <a:t>www.r-project.org </a:t>
            </a:r>
            <a:r>
              <a:rPr lang="nl-NL" altLang="nl-NL" sz="2400" dirty="0" err="1"/>
              <a:t>and</a:t>
            </a:r>
            <a:r>
              <a:rPr lang="nl-NL" altLang="nl-NL" sz="2400" dirty="0"/>
              <a:t> bioconductor.org</a:t>
            </a:r>
          </a:p>
          <a:p>
            <a:pPr lvl="1">
              <a:lnSpc>
                <a:spcPct val="90000"/>
              </a:lnSpc>
            </a:pPr>
            <a:r>
              <a:rPr lang="nl-NL" altLang="nl-NL" sz="2400" dirty="0" err="1"/>
              <a:t>powerful</a:t>
            </a:r>
            <a:r>
              <a:rPr lang="nl-NL" altLang="nl-NL" sz="2400" dirty="0"/>
              <a:t> </a:t>
            </a:r>
            <a:r>
              <a:rPr lang="nl-NL" altLang="nl-NL" sz="2400" dirty="0" err="1"/>
              <a:t>scripting</a:t>
            </a:r>
            <a:r>
              <a:rPr lang="nl-NL" altLang="nl-NL" sz="2400" dirty="0"/>
              <a:t> </a:t>
            </a:r>
            <a:r>
              <a:rPr lang="nl-NL" altLang="nl-NL" sz="2400" dirty="0" err="1"/>
              <a:t>language</a:t>
            </a:r>
            <a:endParaRPr lang="nl-NL" altLang="nl-NL" sz="2400" dirty="0"/>
          </a:p>
          <a:p>
            <a:pPr lvl="1">
              <a:lnSpc>
                <a:spcPct val="90000"/>
              </a:lnSpc>
            </a:pPr>
            <a:r>
              <a:rPr lang="nl-NL" altLang="nl-NL" sz="2400" dirty="0"/>
              <a:t>Computing in R, Graduate School, </a:t>
            </a:r>
            <a:r>
              <a:rPr lang="nl-NL" altLang="nl-NL" sz="2400" dirty="0" err="1" smtClean="0"/>
              <a:t>March</a:t>
            </a:r>
            <a:r>
              <a:rPr lang="nl-NL" altLang="nl-NL" sz="2400" dirty="0" smtClean="0"/>
              <a:t> 22-26, 2021</a:t>
            </a:r>
          </a:p>
          <a:p>
            <a:pPr>
              <a:lnSpc>
                <a:spcPct val="90000"/>
              </a:lnSpc>
            </a:pPr>
            <a:r>
              <a:rPr lang="nl-NL" altLang="nl-NL" sz="2800" dirty="0" smtClean="0"/>
              <a:t>R2</a:t>
            </a:r>
          </a:p>
          <a:p>
            <a:pPr lvl="1">
              <a:lnSpc>
                <a:spcPct val="90000"/>
              </a:lnSpc>
            </a:pPr>
            <a:r>
              <a:rPr lang="nl-NL" sz="2400" dirty="0" smtClean="0"/>
              <a:t>r2.amc.nl</a:t>
            </a:r>
            <a:endParaRPr lang="en-GB" altLang="nl-NL" sz="2400" dirty="0"/>
          </a:p>
          <a:p>
            <a:pPr>
              <a:lnSpc>
                <a:spcPct val="90000"/>
              </a:lnSpc>
            </a:pPr>
            <a:r>
              <a:rPr lang="nl-NL" altLang="nl-NL" sz="2800" dirty="0" err="1" smtClean="0"/>
              <a:t>GenePattern</a:t>
            </a:r>
            <a:endParaRPr lang="nl-NL" altLang="nl-NL" sz="2800" dirty="0"/>
          </a:p>
          <a:p>
            <a:pPr lvl="1">
              <a:lnSpc>
                <a:spcPct val="90000"/>
              </a:lnSpc>
            </a:pPr>
            <a:r>
              <a:rPr lang="nl-NL" altLang="nl-NL" sz="2400" dirty="0" smtClean="0"/>
              <a:t>genepattern.org</a:t>
            </a:r>
          </a:p>
          <a:p>
            <a:pPr>
              <a:lnSpc>
                <a:spcPct val="90000"/>
              </a:lnSpc>
            </a:pPr>
            <a:r>
              <a:rPr lang="nl-NL" altLang="nl-NL" sz="2800" dirty="0"/>
              <a:t>Multiple Experiment </a:t>
            </a:r>
            <a:r>
              <a:rPr lang="nl-NL" altLang="nl-NL" sz="2800" dirty="0" smtClean="0"/>
              <a:t>Viewer</a:t>
            </a:r>
          </a:p>
          <a:p>
            <a:pPr lvl="1">
              <a:lnSpc>
                <a:spcPct val="90000"/>
              </a:lnSpc>
            </a:pPr>
            <a:r>
              <a:rPr lang="nl-NL" altLang="nl-NL" sz="2400" dirty="0" smtClean="0"/>
              <a:t>mev.tm4.org</a:t>
            </a:r>
          </a:p>
          <a:p>
            <a:pPr>
              <a:lnSpc>
                <a:spcPct val="90000"/>
              </a:lnSpc>
            </a:pPr>
            <a:r>
              <a:rPr lang="nl-NL" altLang="nl-NL" sz="2800" dirty="0" smtClean="0"/>
              <a:t>Morpheus</a:t>
            </a:r>
          </a:p>
          <a:p>
            <a:pPr lvl="1">
              <a:lnSpc>
                <a:spcPct val="90000"/>
              </a:lnSpc>
            </a:pPr>
            <a:r>
              <a:rPr lang="nl-NL" altLang="nl-NL" sz="2400" dirty="0" smtClean="0"/>
              <a:t>https://software.broadinstitute.org/morpheus/</a:t>
            </a:r>
            <a:endParaRPr lang="nl-NL" altLang="nl-NL" sz="2400" dirty="0"/>
          </a:p>
        </p:txBody>
      </p:sp>
    </p:spTree>
    <p:extLst>
      <p:ext uri="{BB962C8B-B14F-4D97-AF65-F5344CB8AC3E}">
        <p14:creationId xmlns:p14="http://schemas.microsoft.com/office/powerpoint/2010/main" val="216526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1" name="Text Box 75"/>
          <p:cNvSpPr txBox="1">
            <a:spLocks noChangeArrowheads="1"/>
          </p:cNvSpPr>
          <p:nvPr/>
        </p:nvSpPr>
        <p:spPr bwMode="auto">
          <a:xfrm>
            <a:off x="179388" y="1633538"/>
            <a:ext cx="37068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altLang="nl-NL" sz="2400" dirty="0"/>
              <a:t>           </a:t>
            </a:r>
            <a:r>
              <a:rPr lang="en-US" altLang="nl-NL" sz="2400" dirty="0" smtClean="0"/>
              <a:t>     A   </a:t>
            </a:r>
            <a:r>
              <a:rPr lang="en-US" altLang="nl-NL" sz="2400" dirty="0"/>
              <a:t>B   C    D   E</a:t>
            </a:r>
          </a:p>
          <a:p>
            <a:pPr algn="l">
              <a:spcBef>
                <a:spcPct val="0"/>
              </a:spcBef>
            </a:pPr>
            <a:endParaRPr lang="en-US" altLang="nl-NL" sz="2400" dirty="0"/>
          </a:p>
          <a:p>
            <a:pPr algn="l">
              <a:spcBef>
                <a:spcPct val="0"/>
              </a:spcBef>
            </a:pPr>
            <a:r>
              <a:rPr lang="en-US" altLang="nl-NL" sz="2400" dirty="0"/>
              <a:t>gene1    </a:t>
            </a:r>
            <a:r>
              <a:rPr lang="en-US" altLang="nl-NL" sz="2400" dirty="0" smtClean="0"/>
              <a:t> 5   </a:t>
            </a:r>
            <a:r>
              <a:rPr lang="en-US" altLang="nl-NL" sz="2400" dirty="0"/>
              <a:t>3    3   -1   </a:t>
            </a:r>
            <a:r>
              <a:rPr lang="en-US" altLang="nl-NL" sz="2400" dirty="0" smtClean="0"/>
              <a:t> 0</a:t>
            </a:r>
            <a:endParaRPr lang="en-US" altLang="nl-NL" sz="2400" dirty="0"/>
          </a:p>
          <a:p>
            <a:pPr algn="l">
              <a:spcBef>
                <a:spcPct val="0"/>
              </a:spcBef>
            </a:pPr>
            <a:r>
              <a:rPr lang="en-US" altLang="nl-NL" sz="2400" dirty="0"/>
              <a:t>gene2	   3   1    2   -3  -4</a:t>
            </a:r>
          </a:p>
          <a:p>
            <a:pPr algn="l">
              <a:spcBef>
                <a:spcPct val="0"/>
              </a:spcBef>
            </a:pPr>
            <a:r>
              <a:rPr lang="en-US" altLang="nl-NL" sz="2400" dirty="0"/>
              <a:t>gene3    </a:t>
            </a:r>
            <a:r>
              <a:rPr lang="en-US" altLang="nl-NL" sz="2400" dirty="0" smtClean="0"/>
              <a:t> 2   </a:t>
            </a:r>
            <a:r>
              <a:rPr lang="en-US" altLang="nl-NL" sz="2400" dirty="0"/>
              <a:t>0   -1  </a:t>
            </a:r>
            <a:r>
              <a:rPr lang="en-US" altLang="nl-NL" sz="2400" dirty="0" smtClean="0"/>
              <a:t> -</a:t>
            </a:r>
            <a:r>
              <a:rPr lang="en-US" altLang="nl-NL" sz="2400" dirty="0"/>
              <a:t>3 </a:t>
            </a:r>
            <a:r>
              <a:rPr lang="en-US" altLang="nl-NL" sz="2400" dirty="0" smtClean="0"/>
              <a:t> </a:t>
            </a:r>
            <a:r>
              <a:rPr lang="en-US" altLang="nl-NL" sz="2400" dirty="0"/>
              <a:t>-3</a:t>
            </a:r>
          </a:p>
          <a:p>
            <a:pPr algn="l">
              <a:spcBef>
                <a:spcPct val="0"/>
              </a:spcBef>
            </a:pPr>
            <a:r>
              <a:rPr lang="en-US" altLang="nl-NL" sz="2400" dirty="0"/>
              <a:t>gene4    </a:t>
            </a:r>
            <a:r>
              <a:rPr lang="en-US" altLang="nl-NL" sz="2400" dirty="0" smtClean="0"/>
              <a:t> 1  </a:t>
            </a:r>
            <a:r>
              <a:rPr lang="en-US" altLang="nl-NL" sz="2400" dirty="0"/>
              <a:t>-1    0  </a:t>
            </a:r>
            <a:r>
              <a:rPr lang="en-US" altLang="nl-NL" sz="2400" dirty="0" smtClean="0"/>
              <a:t> -</a:t>
            </a:r>
            <a:r>
              <a:rPr lang="en-US" altLang="nl-NL" sz="2400" dirty="0"/>
              <a:t>4 </a:t>
            </a:r>
            <a:r>
              <a:rPr lang="en-US" altLang="nl-NL" sz="2400" dirty="0" smtClean="0"/>
              <a:t> -</a:t>
            </a:r>
            <a:r>
              <a:rPr lang="en-US" altLang="nl-NL" sz="2400" dirty="0"/>
              <a:t>4</a:t>
            </a:r>
            <a:endParaRPr lang="nl-NL" altLang="nl-NL" sz="2400" dirty="0"/>
          </a:p>
        </p:txBody>
      </p:sp>
      <p:sp>
        <p:nvSpPr>
          <p:cNvPr id="19533" name="Line 77"/>
          <p:cNvSpPr>
            <a:spLocks noChangeShapeType="1"/>
          </p:cNvSpPr>
          <p:nvPr/>
        </p:nvSpPr>
        <p:spPr bwMode="auto">
          <a:xfrm>
            <a:off x="1219200" y="16002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9534" name="Line 78"/>
          <p:cNvSpPr>
            <a:spLocks noChangeShapeType="1"/>
          </p:cNvSpPr>
          <p:nvPr/>
        </p:nvSpPr>
        <p:spPr bwMode="auto">
          <a:xfrm>
            <a:off x="457200" y="2286000"/>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9535" name="Line 79"/>
          <p:cNvSpPr>
            <a:spLocks noChangeShapeType="1"/>
          </p:cNvSpPr>
          <p:nvPr/>
        </p:nvSpPr>
        <p:spPr bwMode="auto">
          <a:xfrm>
            <a:off x="457200" y="1752600"/>
            <a:ext cx="762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9536" name="Text Box 80"/>
          <p:cNvSpPr txBox="1">
            <a:spLocks noChangeArrowheads="1"/>
          </p:cNvSpPr>
          <p:nvPr/>
        </p:nvSpPr>
        <p:spPr bwMode="auto">
          <a:xfrm>
            <a:off x="228600" y="1905000"/>
            <a:ext cx="622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1600"/>
              <a:t>gene</a:t>
            </a:r>
            <a:endParaRPr lang="nl-NL" altLang="nl-NL" sz="1600"/>
          </a:p>
        </p:txBody>
      </p:sp>
      <p:sp>
        <p:nvSpPr>
          <p:cNvPr id="19537" name="Text Box 81"/>
          <p:cNvSpPr txBox="1">
            <a:spLocks noChangeArrowheads="1"/>
          </p:cNvSpPr>
          <p:nvPr/>
        </p:nvSpPr>
        <p:spPr bwMode="auto">
          <a:xfrm>
            <a:off x="533400" y="1447800"/>
            <a:ext cx="644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1600"/>
              <a:t>array</a:t>
            </a:r>
            <a:endParaRPr lang="nl-NL" altLang="nl-NL" sz="1600"/>
          </a:p>
        </p:txBody>
      </p:sp>
      <p:sp>
        <p:nvSpPr>
          <p:cNvPr id="19538" name="AutoShape 82"/>
          <p:cNvSpPr>
            <a:spLocks/>
          </p:cNvSpPr>
          <p:nvPr/>
        </p:nvSpPr>
        <p:spPr bwMode="auto">
          <a:xfrm rot="-5389191">
            <a:off x="2248255" y="3162300"/>
            <a:ext cx="228600" cy="1981200"/>
          </a:xfrm>
          <a:prstGeom prst="leftBrace">
            <a:avLst>
              <a:gd name="adj1" fmla="val 7222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539" name="Text Box 83"/>
          <p:cNvSpPr txBox="1">
            <a:spLocks noChangeArrowheads="1"/>
          </p:cNvSpPr>
          <p:nvPr/>
        </p:nvSpPr>
        <p:spPr bwMode="auto">
          <a:xfrm>
            <a:off x="1524000" y="4343400"/>
            <a:ext cx="16113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dirty="0" smtClean="0"/>
              <a:t>log2(Cy5/Cy3</a:t>
            </a:r>
            <a:r>
              <a:rPr lang="en-US" altLang="nl-NL" dirty="0"/>
              <a:t>)  </a:t>
            </a:r>
            <a:endParaRPr lang="nl-NL" altLang="nl-NL" dirty="0"/>
          </a:p>
        </p:txBody>
      </p:sp>
      <p:sp>
        <p:nvSpPr>
          <p:cNvPr id="19546" name="Text Box 90"/>
          <p:cNvSpPr txBox="1">
            <a:spLocks noChangeArrowheads="1"/>
          </p:cNvSpPr>
          <p:nvPr/>
        </p:nvSpPr>
        <p:spPr bwMode="auto">
          <a:xfrm>
            <a:off x="7620000" y="16764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nl-NL" altLang="nl-NL" sz="1200"/>
          </a:p>
        </p:txBody>
      </p:sp>
      <p:grpSp>
        <p:nvGrpSpPr>
          <p:cNvPr id="19567" name="Group 111"/>
          <p:cNvGrpSpPr>
            <a:grpSpLocks/>
          </p:cNvGrpSpPr>
          <p:nvPr/>
        </p:nvGrpSpPr>
        <p:grpSpPr bwMode="auto">
          <a:xfrm>
            <a:off x="4267200" y="1905000"/>
            <a:ext cx="4191000" cy="4648200"/>
            <a:chOff x="2688" y="1200"/>
            <a:chExt cx="2640" cy="2928"/>
          </a:xfrm>
        </p:grpSpPr>
        <p:grpSp>
          <p:nvGrpSpPr>
            <p:cNvPr id="19549" name="Group 93"/>
            <p:cNvGrpSpPr>
              <a:grpSpLocks/>
            </p:cNvGrpSpPr>
            <p:nvPr/>
          </p:nvGrpSpPr>
          <p:grpSpPr bwMode="auto">
            <a:xfrm>
              <a:off x="2688" y="1200"/>
              <a:ext cx="2640" cy="480"/>
              <a:chOff x="2640" y="1008"/>
              <a:chExt cx="2640" cy="480"/>
            </a:xfrm>
          </p:grpSpPr>
          <p:pic>
            <p:nvPicPr>
              <p:cNvPr id="19544" name="Picture 88" desc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 y="1008"/>
                <a:ext cx="480" cy="480"/>
              </a:xfrm>
              <a:prstGeom prst="rect">
                <a:avLst/>
              </a:prstGeom>
              <a:noFill/>
              <a:extLst>
                <a:ext uri="{909E8E84-426E-40DD-AFC4-6F175D3DCCD1}">
                  <a14:hiddenFill xmlns:a14="http://schemas.microsoft.com/office/drawing/2010/main">
                    <a:solidFill>
                      <a:srgbClr val="FFFFFF"/>
                    </a:solidFill>
                  </a14:hiddenFill>
                </a:ext>
              </a:extLst>
            </p:spPr>
          </p:pic>
          <p:grpSp>
            <p:nvGrpSpPr>
              <p:cNvPr id="19548" name="Group 92"/>
              <p:cNvGrpSpPr>
                <a:grpSpLocks/>
              </p:cNvGrpSpPr>
              <p:nvPr/>
            </p:nvGrpSpPr>
            <p:grpSpPr bwMode="auto">
              <a:xfrm>
                <a:off x="2640" y="1008"/>
                <a:ext cx="2064" cy="480"/>
                <a:chOff x="2640" y="1008"/>
                <a:chExt cx="2064" cy="480"/>
              </a:xfrm>
            </p:grpSpPr>
            <p:pic>
              <p:nvPicPr>
                <p:cNvPr id="19540" name="Picture 84" desc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0" y="1008"/>
                  <a:ext cx="480" cy="480"/>
                </a:xfrm>
                <a:prstGeom prst="rect">
                  <a:avLst/>
                </a:prstGeom>
                <a:noFill/>
                <a:extLst>
                  <a:ext uri="{909E8E84-426E-40DD-AFC4-6F175D3DCCD1}">
                    <a14:hiddenFill xmlns:a14="http://schemas.microsoft.com/office/drawing/2010/main">
                      <a:solidFill>
                        <a:srgbClr val="FFFFFF"/>
                      </a:solidFill>
                    </a14:hiddenFill>
                  </a:ext>
                </a:extLst>
              </p:spPr>
            </p:pic>
            <p:pic>
              <p:nvPicPr>
                <p:cNvPr id="19541" name="Picture 85" descr="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 y="1008"/>
                  <a:ext cx="480" cy="480"/>
                </a:xfrm>
                <a:prstGeom prst="rect">
                  <a:avLst/>
                </a:prstGeom>
                <a:noFill/>
                <a:extLst>
                  <a:ext uri="{909E8E84-426E-40DD-AFC4-6F175D3DCCD1}">
                    <a14:hiddenFill xmlns:a14="http://schemas.microsoft.com/office/drawing/2010/main">
                      <a:solidFill>
                        <a:srgbClr val="FFFFFF"/>
                      </a:solidFill>
                    </a14:hiddenFill>
                  </a:ext>
                </a:extLst>
              </p:spPr>
            </p:pic>
            <p:pic>
              <p:nvPicPr>
                <p:cNvPr id="19542" name="Picture 86" descr="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6" y="1008"/>
                  <a:ext cx="480" cy="480"/>
                </a:xfrm>
                <a:prstGeom prst="rect">
                  <a:avLst/>
                </a:prstGeom>
                <a:noFill/>
                <a:extLst>
                  <a:ext uri="{909E8E84-426E-40DD-AFC4-6F175D3DCCD1}">
                    <a14:hiddenFill xmlns:a14="http://schemas.microsoft.com/office/drawing/2010/main">
                      <a:solidFill>
                        <a:srgbClr val="FFFFFF"/>
                      </a:solidFill>
                    </a14:hiddenFill>
                  </a:ext>
                </a:extLst>
              </p:spPr>
            </p:pic>
            <p:pic>
              <p:nvPicPr>
                <p:cNvPr id="19543" name="Picture 87" descr="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4" y="1008"/>
                  <a:ext cx="480" cy="48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9565" name="Picture 109" descr="profil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 y="2112"/>
              <a:ext cx="2016" cy="2016"/>
            </a:xfrm>
            <a:prstGeom prst="rect">
              <a:avLst/>
            </a:prstGeom>
            <a:noFill/>
            <a:extLst>
              <a:ext uri="{909E8E84-426E-40DD-AFC4-6F175D3DCCD1}">
                <a14:hiddenFill xmlns:a14="http://schemas.microsoft.com/office/drawing/2010/main">
                  <a:solidFill>
                    <a:srgbClr val="FFFFFF"/>
                  </a:solidFill>
                </a14:hiddenFill>
              </a:ext>
            </a:extLst>
          </p:spPr>
        </p:pic>
        <p:sp>
          <p:nvSpPr>
            <p:cNvPr id="19566" name="Text Box 110"/>
            <p:cNvSpPr txBox="1">
              <a:spLocks noChangeArrowheads="1"/>
            </p:cNvSpPr>
            <p:nvPr/>
          </p:nvSpPr>
          <p:spPr bwMode="auto">
            <a:xfrm>
              <a:off x="2822" y="1941"/>
              <a:ext cx="15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a:t>Profiles (arrays):</a:t>
              </a:r>
              <a:endParaRPr lang="nl-NL" altLang="nl-NL"/>
            </a:p>
          </p:txBody>
        </p:sp>
      </p:grpSp>
      <p:sp>
        <p:nvSpPr>
          <p:cNvPr id="26" name="Rectangle 2"/>
          <p:cNvSpPr txBox="1">
            <a:spLocks noChangeArrowheads="1"/>
          </p:cNvSpPr>
          <p:nvPr/>
        </p:nvSpPr>
        <p:spPr>
          <a:xfrm>
            <a:off x="457200" y="540296"/>
            <a:ext cx="8229600" cy="72008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GB" altLang="nl-NL" dirty="0"/>
              <a:t>Visualisation of </a:t>
            </a:r>
            <a:r>
              <a:rPr lang="en-GB" altLang="nl-NL" dirty="0" smtClean="0"/>
              <a:t>gene expression data (I)</a:t>
            </a:r>
            <a:endParaRPr lang="en-US" altLang="nl-NL" noProof="1"/>
          </a:p>
        </p:txBody>
      </p:sp>
      <p:sp>
        <p:nvSpPr>
          <p:cNvPr id="24" name="Text Box 20"/>
          <p:cNvSpPr txBox="1">
            <a:spLocks noChangeArrowheads="1"/>
          </p:cNvSpPr>
          <p:nvPr/>
        </p:nvSpPr>
        <p:spPr bwMode="auto">
          <a:xfrm>
            <a:off x="4191000" y="1447800"/>
            <a:ext cx="41005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dirty="0"/>
              <a:t>   </a:t>
            </a:r>
            <a:r>
              <a:rPr lang="en-US" altLang="nl-NL" dirty="0" smtClean="0"/>
              <a:t> A               B              C              D               E</a:t>
            </a:r>
            <a:endParaRPr lang="nl-NL" altLang="nl-NL" dirty="0"/>
          </a:p>
        </p:txBody>
      </p:sp>
      <p:sp>
        <p:nvSpPr>
          <p:cNvPr id="25" name="Text Box 21"/>
          <p:cNvSpPr txBox="1">
            <a:spLocks noChangeArrowheads="1"/>
          </p:cNvSpPr>
          <p:nvPr/>
        </p:nvSpPr>
        <p:spPr bwMode="auto">
          <a:xfrm>
            <a:off x="7772400" y="1981200"/>
            <a:ext cx="6302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dirty="0"/>
              <a:t>2 </a:t>
            </a:r>
            <a:r>
              <a:rPr lang="en-US" altLang="nl-NL" dirty="0" smtClean="0"/>
              <a:t>   4</a:t>
            </a:r>
          </a:p>
          <a:p>
            <a:pPr algn="l">
              <a:spcBef>
                <a:spcPct val="0"/>
              </a:spcBef>
            </a:pPr>
            <a:r>
              <a:rPr lang="en-US" altLang="nl-NL" dirty="0" smtClean="0"/>
              <a:t>1    3</a:t>
            </a:r>
            <a:endParaRPr lang="nl-NL" altLang="nl-NL" dirty="0"/>
          </a:p>
        </p:txBody>
      </p:sp>
    </p:spTree>
    <p:extLst>
      <p:ext uri="{BB962C8B-B14F-4D97-AF65-F5344CB8AC3E}">
        <p14:creationId xmlns:p14="http://schemas.microsoft.com/office/powerpoint/2010/main" val="4241278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179388" y="1633538"/>
            <a:ext cx="37068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altLang="nl-NL" sz="2400" dirty="0"/>
              <a:t>           </a:t>
            </a:r>
            <a:r>
              <a:rPr lang="en-US" altLang="nl-NL" sz="2400" dirty="0" smtClean="0"/>
              <a:t>     A   </a:t>
            </a:r>
            <a:r>
              <a:rPr lang="en-US" altLang="nl-NL" sz="2400" dirty="0"/>
              <a:t>B   C    D   E</a:t>
            </a:r>
          </a:p>
          <a:p>
            <a:pPr algn="l">
              <a:spcBef>
                <a:spcPct val="0"/>
              </a:spcBef>
            </a:pPr>
            <a:endParaRPr lang="en-US" altLang="nl-NL" sz="2400" dirty="0"/>
          </a:p>
          <a:p>
            <a:pPr algn="l">
              <a:spcBef>
                <a:spcPct val="0"/>
              </a:spcBef>
            </a:pPr>
            <a:r>
              <a:rPr lang="en-US" altLang="nl-NL" sz="2400" dirty="0"/>
              <a:t>gene1    </a:t>
            </a:r>
            <a:r>
              <a:rPr lang="en-US" altLang="nl-NL" sz="2400" dirty="0" smtClean="0"/>
              <a:t> 5   </a:t>
            </a:r>
            <a:r>
              <a:rPr lang="en-US" altLang="nl-NL" sz="2400" dirty="0"/>
              <a:t>3    3   -1  </a:t>
            </a:r>
            <a:r>
              <a:rPr lang="en-US" altLang="nl-NL" sz="2400" dirty="0" smtClean="0"/>
              <a:t>  </a:t>
            </a:r>
            <a:r>
              <a:rPr lang="en-US" altLang="nl-NL" sz="2400" dirty="0"/>
              <a:t>0</a:t>
            </a:r>
          </a:p>
          <a:p>
            <a:pPr algn="l">
              <a:spcBef>
                <a:spcPct val="0"/>
              </a:spcBef>
            </a:pPr>
            <a:r>
              <a:rPr lang="en-US" altLang="nl-NL" sz="2400" dirty="0"/>
              <a:t>gene2	   3   1    2   -3  -4</a:t>
            </a:r>
          </a:p>
          <a:p>
            <a:pPr algn="l">
              <a:spcBef>
                <a:spcPct val="0"/>
              </a:spcBef>
            </a:pPr>
            <a:r>
              <a:rPr lang="en-US" altLang="nl-NL" sz="2400" dirty="0"/>
              <a:t>gene3    </a:t>
            </a:r>
            <a:r>
              <a:rPr lang="en-US" altLang="nl-NL" sz="2400" dirty="0" smtClean="0"/>
              <a:t> 2   </a:t>
            </a:r>
            <a:r>
              <a:rPr lang="en-US" altLang="nl-NL" sz="2400" dirty="0"/>
              <a:t>0   -1  </a:t>
            </a:r>
            <a:r>
              <a:rPr lang="en-US" altLang="nl-NL" sz="2400" dirty="0" smtClean="0"/>
              <a:t> -</a:t>
            </a:r>
            <a:r>
              <a:rPr lang="en-US" altLang="nl-NL" sz="2400" dirty="0"/>
              <a:t>3  </a:t>
            </a:r>
            <a:r>
              <a:rPr lang="en-US" altLang="nl-NL" sz="2400" dirty="0" smtClean="0"/>
              <a:t>-</a:t>
            </a:r>
            <a:r>
              <a:rPr lang="en-US" altLang="nl-NL" sz="2400" dirty="0"/>
              <a:t>3</a:t>
            </a:r>
          </a:p>
          <a:p>
            <a:pPr algn="l">
              <a:spcBef>
                <a:spcPct val="0"/>
              </a:spcBef>
            </a:pPr>
            <a:r>
              <a:rPr lang="en-US" altLang="nl-NL" sz="2400" dirty="0"/>
              <a:t>gene4    </a:t>
            </a:r>
            <a:r>
              <a:rPr lang="en-US" altLang="nl-NL" sz="2400" dirty="0" smtClean="0"/>
              <a:t> 1  </a:t>
            </a:r>
            <a:r>
              <a:rPr lang="en-US" altLang="nl-NL" sz="2400" dirty="0"/>
              <a:t>-1    0  </a:t>
            </a:r>
            <a:r>
              <a:rPr lang="en-US" altLang="nl-NL" sz="2400" dirty="0" smtClean="0"/>
              <a:t> -</a:t>
            </a:r>
            <a:r>
              <a:rPr lang="en-US" altLang="nl-NL" sz="2400" dirty="0"/>
              <a:t>4  -4</a:t>
            </a:r>
            <a:endParaRPr lang="nl-NL" altLang="nl-NL" sz="2400" dirty="0"/>
          </a:p>
        </p:txBody>
      </p:sp>
      <p:sp>
        <p:nvSpPr>
          <p:cNvPr id="44036" name="Line 4"/>
          <p:cNvSpPr>
            <a:spLocks noChangeShapeType="1"/>
          </p:cNvSpPr>
          <p:nvPr/>
        </p:nvSpPr>
        <p:spPr bwMode="auto">
          <a:xfrm>
            <a:off x="1219200" y="16002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37" name="Line 5"/>
          <p:cNvSpPr>
            <a:spLocks noChangeShapeType="1"/>
          </p:cNvSpPr>
          <p:nvPr/>
        </p:nvSpPr>
        <p:spPr bwMode="auto">
          <a:xfrm>
            <a:off x="457200" y="2286000"/>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38" name="Line 6"/>
          <p:cNvSpPr>
            <a:spLocks noChangeShapeType="1"/>
          </p:cNvSpPr>
          <p:nvPr/>
        </p:nvSpPr>
        <p:spPr bwMode="auto">
          <a:xfrm>
            <a:off x="457200" y="1752600"/>
            <a:ext cx="762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39" name="Text Box 7"/>
          <p:cNvSpPr txBox="1">
            <a:spLocks noChangeArrowheads="1"/>
          </p:cNvSpPr>
          <p:nvPr/>
        </p:nvSpPr>
        <p:spPr bwMode="auto">
          <a:xfrm>
            <a:off x="228600" y="1905000"/>
            <a:ext cx="622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1600"/>
              <a:t>gene</a:t>
            </a:r>
            <a:endParaRPr lang="nl-NL" altLang="nl-NL" sz="1600"/>
          </a:p>
        </p:txBody>
      </p:sp>
      <p:sp>
        <p:nvSpPr>
          <p:cNvPr id="44040" name="Text Box 8"/>
          <p:cNvSpPr txBox="1">
            <a:spLocks noChangeArrowheads="1"/>
          </p:cNvSpPr>
          <p:nvPr/>
        </p:nvSpPr>
        <p:spPr bwMode="auto">
          <a:xfrm>
            <a:off x="533400" y="1447800"/>
            <a:ext cx="644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1600"/>
              <a:t>array</a:t>
            </a:r>
            <a:endParaRPr lang="nl-NL" altLang="nl-NL" sz="1600"/>
          </a:p>
        </p:txBody>
      </p:sp>
      <p:sp>
        <p:nvSpPr>
          <p:cNvPr id="44041" name="AutoShape 9"/>
          <p:cNvSpPr>
            <a:spLocks/>
          </p:cNvSpPr>
          <p:nvPr/>
        </p:nvSpPr>
        <p:spPr bwMode="auto">
          <a:xfrm rot="-5389191">
            <a:off x="2248255" y="3162300"/>
            <a:ext cx="228600" cy="1981200"/>
          </a:xfrm>
          <a:prstGeom prst="leftBrace">
            <a:avLst>
              <a:gd name="adj1" fmla="val 7222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42" name="Text Box 10"/>
          <p:cNvSpPr txBox="1">
            <a:spLocks noChangeArrowheads="1"/>
          </p:cNvSpPr>
          <p:nvPr/>
        </p:nvSpPr>
        <p:spPr bwMode="auto">
          <a:xfrm>
            <a:off x="1512861" y="4343400"/>
            <a:ext cx="16113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dirty="0" smtClean="0"/>
              <a:t>log2(Cy5/Cy3</a:t>
            </a:r>
            <a:r>
              <a:rPr lang="en-US" altLang="nl-NL" dirty="0"/>
              <a:t>)  </a:t>
            </a:r>
            <a:endParaRPr lang="nl-NL" altLang="nl-NL" dirty="0"/>
          </a:p>
        </p:txBody>
      </p:sp>
      <p:sp>
        <p:nvSpPr>
          <p:cNvPr id="44043" name="Text Box 11"/>
          <p:cNvSpPr txBox="1">
            <a:spLocks noChangeArrowheads="1"/>
          </p:cNvSpPr>
          <p:nvPr/>
        </p:nvSpPr>
        <p:spPr bwMode="auto">
          <a:xfrm>
            <a:off x="7620000" y="16764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nl-NL" altLang="nl-NL" sz="1200"/>
          </a:p>
        </p:txBody>
      </p:sp>
      <p:grpSp>
        <p:nvGrpSpPr>
          <p:cNvPr id="44045" name="Group 13"/>
          <p:cNvGrpSpPr>
            <a:grpSpLocks/>
          </p:cNvGrpSpPr>
          <p:nvPr/>
        </p:nvGrpSpPr>
        <p:grpSpPr bwMode="auto">
          <a:xfrm>
            <a:off x="4191000" y="1447800"/>
            <a:ext cx="4267200" cy="1219200"/>
            <a:chOff x="2592" y="720"/>
            <a:chExt cx="2688" cy="768"/>
          </a:xfrm>
        </p:grpSpPr>
        <p:pic>
          <p:nvPicPr>
            <p:cNvPr id="44046" name="Picture 14" desc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 y="1008"/>
              <a:ext cx="480" cy="480"/>
            </a:xfrm>
            <a:prstGeom prst="rect">
              <a:avLst/>
            </a:prstGeom>
            <a:noFill/>
            <a:extLst>
              <a:ext uri="{909E8E84-426E-40DD-AFC4-6F175D3DCCD1}">
                <a14:hiddenFill xmlns:a14="http://schemas.microsoft.com/office/drawing/2010/main">
                  <a:solidFill>
                    <a:srgbClr val="FFFFFF"/>
                  </a:solidFill>
                </a14:hiddenFill>
              </a:ext>
            </a:extLst>
          </p:spPr>
        </p:pic>
        <p:grpSp>
          <p:nvGrpSpPr>
            <p:cNvPr id="44047" name="Group 15"/>
            <p:cNvGrpSpPr>
              <a:grpSpLocks/>
            </p:cNvGrpSpPr>
            <p:nvPr/>
          </p:nvGrpSpPr>
          <p:grpSpPr bwMode="auto">
            <a:xfrm>
              <a:off x="2592" y="720"/>
              <a:ext cx="2653" cy="768"/>
              <a:chOff x="2592" y="720"/>
              <a:chExt cx="2653" cy="768"/>
            </a:xfrm>
          </p:grpSpPr>
          <p:pic>
            <p:nvPicPr>
              <p:cNvPr id="44048" name="Picture 16" desc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0" y="1008"/>
                <a:ext cx="480" cy="480"/>
              </a:xfrm>
              <a:prstGeom prst="rect">
                <a:avLst/>
              </a:prstGeom>
              <a:noFill/>
              <a:extLst>
                <a:ext uri="{909E8E84-426E-40DD-AFC4-6F175D3DCCD1}">
                  <a14:hiddenFill xmlns:a14="http://schemas.microsoft.com/office/drawing/2010/main">
                    <a:solidFill>
                      <a:srgbClr val="FFFFFF"/>
                    </a:solidFill>
                  </a14:hiddenFill>
                </a:ext>
              </a:extLst>
            </p:spPr>
          </p:pic>
          <p:pic>
            <p:nvPicPr>
              <p:cNvPr id="44049" name="Picture 17" descr="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 y="1008"/>
                <a:ext cx="480" cy="480"/>
              </a:xfrm>
              <a:prstGeom prst="rect">
                <a:avLst/>
              </a:prstGeom>
              <a:noFill/>
              <a:extLst>
                <a:ext uri="{909E8E84-426E-40DD-AFC4-6F175D3DCCD1}">
                  <a14:hiddenFill xmlns:a14="http://schemas.microsoft.com/office/drawing/2010/main">
                    <a:solidFill>
                      <a:srgbClr val="FFFFFF"/>
                    </a:solidFill>
                  </a14:hiddenFill>
                </a:ext>
              </a:extLst>
            </p:spPr>
          </p:pic>
          <p:pic>
            <p:nvPicPr>
              <p:cNvPr id="44050" name="Picture 18" descr="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6" y="1008"/>
                <a:ext cx="480" cy="480"/>
              </a:xfrm>
              <a:prstGeom prst="rect">
                <a:avLst/>
              </a:prstGeom>
              <a:noFill/>
              <a:extLst>
                <a:ext uri="{909E8E84-426E-40DD-AFC4-6F175D3DCCD1}">
                  <a14:hiddenFill xmlns:a14="http://schemas.microsoft.com/office/drawing/2010/main">
                    <a:solidFill>
                      <a:srgbClr val="FFFFFF"/>
                    </a:solidFill>
                  </a14:hiddenFill>
                </a:ext>
              </a:extLst>
            </p:spPr>
          </p:pic>
          <p:pic>
            <p:nvPicPr>
              <p:cNvPr id="44051" name="Picture 19" descr="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4" y="1008"/>
                <a:ext cx="480" cy="480"/>
              </a:xfrm>
              <a:prstGeom prst="rect">
                <a:avLst/>
              </a:prstGeom>
              <a:noFill/>
              <a:extLst>
                <a:ext uri="{909E8E84-426E-40DD-AFC4-6F175D3DCCD1}">
                  <a14:hiddenFill xmlns:a14="http://schemas.microsoft.com/office/drawing/2010/main">
                    <a:solidFill>
                      <a:srgbClr val="FFFFFF"/>
                    </a:solidFill>
                  </a14:hiddenFill>
                </a:ext>
              </a:extLst>
            </p:spPr>
          </p:pic>
          <p:sp>
            <p:nvSpPr>
              <p:cNvPr id="44052" name="Text Box 20"/>
              <p:cNvSpPr txBox="1">
                <a:spLocks noChangeArrowheads="1"/>
              </p:cNvSpPr>
              <p:nvPr/>
            </p:nvSpPr>
            <p:spPr bwMode="auto">
              <a:xfrm>
                <a:off x="2592" y="720"/>
                <a:ext cx="258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dirty="0"/>
                  <a:t>   </a:t>
                </a:r>
                <a:r>
                  <a:rPr lang="en-US" altLang="nl-NL" dirty="0" smtClean="0"/>
                  <a:t> A               B              C              D               E</a:t>
                </a:r>
                <a:endParaRPr lang="nl-NL" altLang="nl-NL" dirty="0"/>
              </a:p>
            </p:txBody>
          </p:sp>
          <p:sp>
            <p:nvSpPr>
              <p:cNvPr id="44053" name="Text Box 21"/>
              <p:cNvSpPr txBox="1">
                <a:spLocks noChangeArrowheads="1"/>
              </p:cNvSpPr>
              <p:nvPr/>
            </p:nvSpPr>
            <p:spPr bwMode="auto">
              <a:xfrm>
                <a:off x="4848" y="1056"/>
                <a:ext cx="397"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dirty="0"/>
                  <a:t>2 </a:t>
                </a:r>
                <a:r>
                  <a:rPr lang="en-US" altLang="nl-NL" dirty="0" smtClean="0"/>
                  <a:t>   4</a:t>
                </a:r>
              </a:p>
              <a:p>
                <a:pPr algn="l">
                  <a:spcBef>
                    <a:spcPct val="0"/>
                  </a:spcBef>
                </a:pPr>
                <a:r>
                  <a:rPr lang="en-US" altLang="nl-NL" dirty="0" smtClean="0"/>
                  <a:t>1    3</a:t>
                </a:r>
                <a:endParaRPr lang="nl-NL" altLang="nl-NL" dirty="0"/>
              </a:p>
            </p:txBody>
          </p:sp>
        </p:grpSp>
      </p:grpSp>
      <p:sp>
        <p:nvSpPr>
          <p:cNvPr id="44055" name="Text Box 23"/>
          <p:cNvSpPr txBox="1">
            <a:spLocks noChangeArrowheads="1"/>
          </p:cNvSpPr>
          <p:nvPr/>
        </p:nvSpPr>
        <p:spPr bwMode="auto">
          <a:xfrm>
            <a:off x="4479925" y="3081338"/>
            <a:ext cx="239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a:t>Profiles (genes):</a:t>
            </a:r>
            <a:endParaRPr lang="nl-NL" altLang="nl-NL"/>
          </a:p>
        </p:txBody>
      </p:sp>
      <p:pic>
        <p:nvPicPr>
          <p:cNvPr id="44060" name="Picture 28" descr="profilesGenes"/>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a:xfrm>
            <a:off x="4572000" y="3573463"/>
            <a:ext cx="3078163" cy="3078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Rectangle 2"/>
          <p:cNvSpPr txBox="1">
            <a:spLocks noChangeArrowheads="1"/>
          </p:cNvSpPr>
          <p:nvPr/>
        </p:nvSpPr>
        <p:spPr>
          <a:xfrm>
            <a:off x="457200" y="540296"/>
            <a:ext cx="8229600" cy="72008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GB" altLang="nl-NL" dirty="0"/>
              <a:t>Visualisation of </a:t>
            </a:r>
            <a:r>
              <a:rPr lang="en-GB" altLang="nl-NL" dirty="0" smtClean="0"/>
              <a:t>gene expression data (II)</a:t>
            </a:r>
            <a:endParaRPr lang="en-US" altLang="nl-NL" noProof="1"/>
          </a:p>
        </p:txBody>
      </p:sp>
    </p:spTree>
    <p:extLst>
      <p:ext uri="{BB962C8B-B14F-4D97-AF65-F5344CB8AC3E}">
        <p14:creationId xmlns:p14="http://schemas.microsoft.com/office/powerpoint/2010/main" val="1799759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79388" y="1633538"/>
            <a:ext cx="37068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altLang="nl-NL" sz="2400" dirty="0"/>
              <a:t>           </a:t>
            </a:r>
            <a:r>
              <a:rPr lang="en-US" altLang="nl-NL" sz="2400" dirty="0" smtClean="0"/>
              <a:t>     A   </a:t>
            </a:r>
            <a:r>
              <a:rPr lang="en-US" altLang="nl-NL" sz="2400" dirty="0"/>
              <a:t>B   C    D   E</a:t>
            </a:r>
          </a:p>
          <a:p>
            <a:pPr algn="l">
              <a:spcBef>
                <a:spcPct val="0"/>
              </a:spcBef>
            </a:pPr>
            <a:endParaRPr lang="en-US" altLang="nl-NL" sz="2400" dirty="0"/>
          </a:p>
          <a:p>
            <a:pPr algn="l">
              <a:spcBef>
                <a:spcPct val="0"/>
              </a:spcBef>
            </a:pPr>
            <a:r>
              <a:rPr lang="en-US" altLang="nl-NL" sz="2400" dirty="0"/>
              <a:t>gene1    </a:t>
            </a:r>
            <a:r>
              <a:rPr lang="en-US" altLang="nl-NL" sz="2400" dirty="0" smtClean="0"/>
              <a:t> 5   </a:t>
            </a:r>
            <a:r>
              <a:rPr lang="en-US" altLang="nl-NL" sz="2400" dirty="0"/>
              <a:t>3    3   -1   </a:t>
            </a:r>
            <a:r>
              <a:rPr lang="en-US" altLang="nl-NL" sz="2400" dirty="0" smtClean="0"/>
              <a:t> 0</a:t>
            </a:r>
            <a:endParaRPr lang="en-US" altLang="nl-NL" sz="2400" dirty="0"/>
          </a:p>
          <a:p>
            <a:pPr algn="l">
              <a:spcBef>
                <a:spcPct val="0"/>
              </a:spcBef>
            </a:pPr>
            <a:r>
              <a:rPr lang="en-US" altLang="nl-NL" sz="2400" dirty="0"/>
              <a:t>gene2	   3   1    2   -3  -4</a:t>
            </a:r>
          </a:p>
          <a:p>
            <a:pPr algn="l">
              <a:spcBef>
                <a:spcPct val="0"/>
              </a:spcBef>
            </a:pPr>
            <a:r>
              <a:rPr lang="en-US" altLang="nl-NL" sz="2400" dirty="0"/>
              <a:t>gene3    </a:t>
            </a:r>
            <a:r>
              <a:rPr lang="en-US" altLang="nl-NL" sz="2400" dirty="0" smtClean="0"/>
              <a:t> 2   </a:t>
            </a:r>
            <a:r>
              <a:rPr lang="en-US" altLang="nl-NL" sz="2400" dirty="0"/>
              <a:t>0   -1 </a:t>
            </a:r>
            <a:r>
              <a:rPr lang="en-US" altLang="nl-NL" sz="2400" dirty="0" smtClean="0"/>
              <a:t>  </a:t>
            </a:r>
            <a:r>
              <a:rPr lang="en-US" altLang="nl-NL" sz="2400" dirty="0"/>
              <a:t>-3  </a:t>
            </a:r>
            <a:r>
              <a:rPr lang="en-US" altLang="nl-NL" sz="2400" dirty="0" smtClean="0"/>
              <a:t>-</a:t>
            </a:r>
            <a:r>
              <a:rPr lang="en-US" altLang="nl-NL" sz="2400" dirty="0"/>
              <a:t>3</a:t>
            </a:r>
          </a:p>
          <a:p>
            <a:pPr algn="l">
              <a:spcBef>
                <a:spcPct val="0"/>
              </a:spcBef>
            </a:pPr>
            <a:r>
              <a:rPr lang="en-US" altLang="nl-NL" sz="2400" dirty="0"/>
              <a:t>gene4    </a:t>
            </a:r>
            <a:r>
              <a:rPr lang="en-US" altLang="nl-NL" sz="2400" dirty="0" smtClean="0"/>
              <a:t> 1  </a:t>
            </a:r>
            <a:r>
              <a:rPr lang="en-US" altLang="nl-NL" sz="2400" dirty="0"/>
              <a:t>-1    0  </a:t>
            </a:r>
            <a:r>
              <a:rPr lang="en-US" altLang="nl-NL" sz="2400" dirty="0" smtClean="0"/>
              <a:t> -</a:t>
            </a:r>
            <a:r>
              <a:rPr lang="en-US" altLang="nl-NL" sz="2400" dirty="0"/>
              <a:t>4  -4</a:t>
            </a:r>
            <a:endParaRPr lang="nl-NL" altLang="nl-NL" sz="2400" dirty="0"/>
          </a:p>
        </p:txBody>
      </p:sp>
      <p:sp>
        <p:nvSpPr>
          <p:cNvPr id="22532" name="Line 4"/>
          <p:cNvSpPr>
            <a:spLocks noChangeShapeType="1"/>
          </p:cNvSpPr>
          <p:nvPr/>
        </p:nvSpPr>
        <p:spPr bwMode="auto">
          <a:xfrm>
            <a:off x="1219200" y="16002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33" name="Line 5"/>
          <p:cNvSpPr>
            <a:spLocks noChangeShapeType="1"/>
          </p:cNvSpPr>
          <p:nvPr/>
        </p:nvSpPr>
        <p:spPr bwMode="auto">
          <a:xfrm>
            <a:off x="457200" y="2286000"/>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34" name="Line 6"/>
          <p:cNvSpPr>
            <a:spLocks noChangeShapeType="1"/>
          </p:cNvSpPr>
          <p:nvPr/>
        </p:nvSpPr>
        <p:spPr bwMode="auto">
          <a:xfrm>
            <a:off x="457200" y="1752600"/>
            <a:ext cx="762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35" name="Text Box 7"/>
          <p:cNvSpPr txBox="1">
            <a:spLocks noChangeArrowheads="1"/>
          </p:cNvSpPr>
          <p:nvPr/>
        </p:nvSpPr>
        <p:spPr bwMode="auto">
          <a:xfrm>
            <a:off x="228600" y="1905000"/>
            <a:ext cx="622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1600"/>
              <a:t>gene</a:t>
            </a:r>
            <a:endParaRPr lang="nl-NL" altLang="nl-NL" sz="1600"/>
          </a:p>
        </p:txBody>
      </p:sp>
      <p:sp>
        <p:nvSpPr>
          <p:cNvPr id="22536" name="Text Box 8"/>
          <p:cNvSpPr txBox="1">
            <a:spLocks noChangeArrowheads="1"/>
          </p:cNvSpPr>
          <p:nvPr/>
        </p:nvSpPr>
        <p:spPr bwMode="auto">
          <a:xfrm>
            <a:off x="533400" y="1447800"/>
            <a:ext cx="644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1600"/>
              <a:t>array</a:t>
            </a:r>
            <a:endParaRPr lang="nl-NL" altLang="nl-NL" sz="1600"/>
          </a:p>
        </p:txBody>
      </p:sp>
      <p:sp>
        <p:nvSpPr>
          <p:cNvPr id="22537" name="AutoShape 9"/>
          <p:cNvSpPr>
            <a:spLocks/>
          </p:cNvSpPr>
          <p:nvPr/>
        </p:nvSpPr>
        <p:spPr bwMode="auto">
          <a:xfrm rot="-5389191">
            <a:off x="2248255" y="3162300"/>
            <a:ext cx="228600" cy="1981200"/>
          </a:xfrm>
          <a:prstGeom prst="leftBrace">
            <a:avLst>
              <a:gd name="adj1" fmla="val 7222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38" name="Text Box 10"/>
          <p:cNvSpPr txBox="1">
            <a:spLocks noChangeArrowheads="1"/>
          </p:cNvSpPr>
          <p:nvPr/>
        </p:nvSpPr>
        <p:spPr bwMode="auto">
          <a:xfrm>
            <a:off x="1525587" y="4343400"/>
            <a:ext cx="16113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dirty="0" smtClean="0"/>
              <a:t>log2(Cy5/Cy3</a:t>
            </a:r>
            <a:r>
              <a:rPr lang="en-US" altLang="nl-NL" dirty="0"/>
              <a:t>)  </a:t>
            </a:r>
            <a:endParaRPr lang="nl-NL" altLang="nl-NL" dirty="0"/>
          </a:p>
        </p:txBody>
      </p:sp>
      <p:sp>
        <p:nvSpPr>
          <p:cNvPr id="22539" name="Text Box 11"/>
          <p:cNvSpPr txBox="1">
            <a:spLocks noChangeArrowheads="1"/>
          </p:cNvSpPr>
          <p:nvPr/>
        </p:nvSpPr>
        <p:spPr bwMode="auto">
          <a:xfrm>
            <a:off x="7620000" y="16764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nl-NL" altLang="nl-NL" sz="1200"/>
          </a:p>
        </p:txBody>
      </p:sp>
      <p:grpSp>
        <p:nvGrpSpPr>
          <p:cNvPr id="22540" name="Group 12"/>
          <p:cNvGrpSpPr>
            <a:grpSpLocks/>
          </p:cNvGrpSpPr>
          <p:nvPr/>
        </p:nvGrpSpPr>
        <p:grpSpPr bwMode="auto">
          <a:xfrm>
            <a:off x="4267200" y="1905000"/>
            <a:ext cx="4191000" cy="762000"/>
            <a:chOff x="2640" y="1008"/>
            <a:chExt cx="2640" cy="480"/>
          </a:xfrm>
        </p:grpSpPr>
        <p:pic>
          <p:nvPicPr>
            <p:cNvPr id="22541" name="Picture 13" desc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1008"/>
              <a:ext cx="480" cy="480"/>
            </a:xfrm>
            <a:prstGeom prst="rect">
              <a:avLst/>
            </a:prstGeom>
            <a:noFill/>
            <a:extLst>
              <a:ext uri="{909E8E84-426E-40DD-AFC4-6F175D3DCCD1}">
                <a14:hiddenFill xmlns:a14="http://schemas.microsoft.com/office/drawing/2010/main">
                  <a:solidFill>
                    <a:srgbClr val="FFFFFF"/>
                  </a:solidFill>
                </a14:hiddenFill>
              </a:ext>
            </a:extLst>
          </p:spPr>
        </p:pic>
        <p:grpSp>
          <p:nvGrpSpPr>
            <p:cNvPr id="22542" name="Group 14"/>
            <p:cNvGrpSpPr>
              <a:grpSpLocks/>
            </p:cNvGrpSpPr>
            <p:nvPr/>
          </p:nvGrpSpPr>
          <p:grpSpPr bwMode="auto">
            <a:xfrm>
              <a:off x="2640" y="1008"/>
              <a:ext cx="2064" cy="480"/>
              <a:chOff x="2640" y="1008"/>
              <a:chExt cx="2064" cy="480"/>
            </a:xfrm>
          </p:grpSpPr>
          <p:pic>
            <p:nvPicPr>
              <p:cNvPr id="22543" name="Picture 15" descr="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 y="1008"/>
                <a:ext cx="480" cy="480"/>
              </a:xfrm>
              <a:prstGeom prst="rect">
                <a:avLst/>
              </a:prstGeom>
              <a:noFill/>
              <a:extLst>
                <a:ext uri="{909E8E84-426E-40DD-AFC4-6F175D3DCCD1}">
                  <a14:hiddenFill xmlns:a14="http://schemas.microsoft.com/office/drawing/2010/main">
                    <a:solidFill>
                      <a:srgbClr val="FFFFFF"/>
                    </a:solidFill>
                  </a14:hiddenFill>
                </a:ext>
              </a:extLst>
            </p:spPr>
          </p:pic>
          <p:pic>
            <p:nvPicPr>
              <p:cNvPr id="22544" name="Picture 16" descr="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8" y="1008"/>
                <a:ext cx="480" cy="480"/>
              </a:xfrm>
              <a:prstGeom prst="rect">
                <a:avLst/>
              </a:prstGeom>
              <a:noFill/>
              <a:extLst>
                <a:ext uri="{909E8E84-426E-40DD-AFC4-6F175D3DCCD1}">
                  <a14:hiddenFill xmlns:a14="http://schemas.microsoft.com/office/drawing/2010/main">
                    <a:solidFill>
                      <a:srgbClr val="FFFFFF"/>
                    </a:solidFill>
                  </a14:hiddenFill>
                </a:ext>
              </a:extLst>
            </p:spPr>
          </p:pic>
          <p:pic>
            <p:nvPicPr>
              <p:cNvPr id="22545" name="Picture 17" descr="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6" y="1008"/>
                <a:ext cx="480" cy="480"/>
              </a:xfrm>
              <a:prstGeom prst="rect">
                <a:avLst/>
              </a:prstGeom>
              <a:noFill/>
              <a:extLst>
                <a:ext uri="{909E8E84-426E-40DD-AFC4-6F175D3DCCD1}">
                  <a14:hiddenFill xmlns:a14="http://schemas.microsoft.com/office/drawing/2010/main">
                    <a:solidFill>
                      <a:srgbClr val="FFFFFF"/>
                    </a:solidFill>
                  </a14:hiddenFill>
                </a:ext>
              </a:extLst>
            </p:spPr>
          </p:pic>
          <p:pic>
            <p:nvPicPr>
              <p:cNvPr id="22546" name="Picture 18" descr="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4" y="1008"/>
                <a:ext cx="480" cy="480"/>
              </a:xfrm>
              <a:prstGeom prst="rect">
                <a:avLst/>
              </a:prstGeom>
              <a:noFill/>
              <a:extLst>
                <a:ext uri="{909E8E84-426E-40DD-AFC4-6F175D3DCCD1}">
                  <a14:hiddenFill xmlns:a14="http://schemas.microsoft.com/office/drawing/2010/main">
                    <a:solidFill>
                      <a:srgbClr val="FFFFFF"/>
                    </a:solidFill>
                  </a14:hiddenFill>
                </a:ext>
              </a:extLst>
            </p:spPr>
          </p:pic>
        </p:grpSp>
      </p:grpSp>
      <p:graphicFrame>
        <p:nvGraphicFramePr>
          <p:cNvPr id="22549" name="Object 21"/>
          <p:cNvGraphicFramePr>
            <a:graphicFrameLocks noChangeAspect="1"/>
          </p:cNvGraphicFramePr>
          <p:nvPr/>
        </p:nvGraphicFramePr>
        <p:xfrm>
          <a:off x="4343400" y="3886200"/>
          <a:ext cx="3581400" cy="2336800"/>
        </p:xfrm>
        <a:graphic>
          <a:graphicData uri="http://schemas.openxmlformats.org/presentationml/2006/ole">
            <mc:AlternateContent xmlns:mc="http://schemas.openxmlformats.org/markup-compatibility/2006">
              <mc:Choice xmlns:v="urn:schemas-microsoft-com:vml" Requires="v">
                <p:oleObj spid="_x0000_s4144" name="Bitmap Image" r:id="rId9" imgW="1809524" imgH="1181265" progId="Paint.Picture">
                  <p:embed/>
                </p:oleObj>
              </mc:Choice>
              <mc:Fallback>
                <p:oleObj name="Bitmap Image" r:id="rId9" imgW="1809524" imgH="1181265"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3886200"/>
                        <a:ext cx="3581400"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51" name="Text Box 23"/>
          <p:cNvSpPr txBox="1">
            <a:spLocks noChangeArrowheads="1"/>
          </p:cNvSpPr>
          <p:nvPr/>
        </p:nvSpPr>
        <p:spPr bwMode="auto">
          <a:xfrm>
            <a:off x="4267200" y="3200400"/>
            <a:ext cx="3157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a:t>Matrix representation:</a:t>
            </a:r>
            <a:endParaRPr lang="nl-NL" altLang="nl-NL"/>
          </a:p>
        </p:txBody>
      </p:sp>
      <p:sp>
        <p:nvSpPr>
          <p:cNvPr id="27" name="Rectangle 2"/>
          <p:cNvSpPr txBox="1">
            <a:spLocks noChangeArrowheads="1"/>
          </p:cNvSpPr>
          <p:nvPr/>
        </p:nvSpPr>
        <p:spPr>
          <a:xfrm>
            <a:off x="457200" y="540296"/>
            <a:ext cx="8229600" cy="72008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GB" altLang="nl-NL" dirty="0"/>
              <a:t>Visualisation </a:t>
            </a:r>
            <a:r>
              <a:rPr lang="en-GB" altLang="nl-NL" dirty="0" smtClean="0"/>
              <a:t>of gene expression data (III)</a:t>
            </a:r>
            <a:endParaRPr lang="en-US" altLang="nl-NL" noProof="1"/>
          </a:p>
        </p:txBody>
      </p:sp>
      <p:sp>
        <p:nvSpPr>
          <p:cNvPr id="24" name="Text Box 20"/>
          <p:cNvSpPr txBox="1">
            <a:spLocks noChangeArrowheads="1"/>
          </p:cNvSpPr>
          <p:nvPr/>
        </p:nvSpPr>
        <p:spPr bwMode="auto">
          <a:xfrm>
            <a:off x="4191000" y="1447800"/>
            <a:ext cx="41005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dirty="0"/>
              <a:t>   </a:t>
            </a:r>
            <a:r>
              <a:rPr lang="en-US" altLang="nl-NL" dirty="0" smtClean="0"/>
              <a:t> A               B              C              D               E</a:t>
            </a:r>
            <a:endParaRPr lang="nl-NL" altLang="nl-NL" dirty="0"/>
          </a:p>
        </p:txBody>
      </p:sp>
      <p:sp>
        <p:nvSpPr>
          <p:cNvPr id="25" name="Text Box 21"/>
          <p:cNvSpPr txBox="1">
            <a:spLocks noChangeArrowheads="1"/>
          </p:cNvSpPr>
          <p:nvPr/>
        </p:nvSpPr>
        <p:spPr bwMode="auto">
          <a:xfrm>
            <a:off x="7772400" y="1981200"/>
            <a:ext cx="6302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dirty="0"/>
              <a:t>2 </a:t>
            </a:r>
            <a:r>
              <a:rPr lang="en-US" altLang="nl-NL" dirty="0" smtClean="0"/>
              <a:t>   4</a:t>
            </a:r>
          </a:p>
          <a:p>
            <a:pPr algn="l">
              <a:spcBef>
                <a:spcPct val="0"/>
              </a:spcBef>
            </a:pPr>
            <a:r>
              <a:rPr lang="en-US" altLang="nl-NL" dirty="0" smtClean="0"/>
              <a:t>1    3</a:t>
            </a:r>
            <a:endParaRPr lang="nl-NL" altLang="nl-NL" dirty="0"/>
          </a:p>
        </p:txBody>
      </p:sp>
    </p:spTree>
    <p:extLst>
      <p:ext uri="{BB962C8B-B14F-4D97-AF65-F5344CB8AC3E}">
        <p14:creationId xmlns:p14="http://schemas.microsoft.com/office/powerpoint/2010/main" val="372760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20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000125"/>
            <a:ext cx="4735513" cy="2428875"/>
          </a:xfrm>
          <a:prstGeom prst="rect">
            <a:avLst/>
          </a:prstGeom>
          <a:noFill/>
          <a:extLst>
            <a:ext uri="{909E8E84-426E-40DD-AFC4-6F175D3DCCD1}">
              <a14:hiddenFill xmlns:a14="http://schemas.microsoft.com/office/drawing/2010/main">
                <a:solidFill>
                  <a:srgbClr val="FFFFFF"/>
                </a:solidFill>
              </a14:hiddenFill>
            </a:ext>
          </a:extLst>
        </p:spPr>
      </p:pic>
      <p:sp>
        <p:nvSpPr>
          <p:cNvPr id="116741" name="Text Box 2053"/>
          <p:cNvSpPr txBox="1">
            <a:spLocks noChangeArrowheads="1"/>
          </p:cNvSpPr>
          <p:nvPr/>
        </p:nvSpPr>
        <p:spPr bwMode="auto">
          <a:xfrm>
            <a:off x="228600" y="1370013"/>
            <a:ext cx="27527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Char char="-"/>
            </a:pPr>
            <a:r>
              <a:rPr lang="en-US" altLang="nl-NL" sz="1800" dirty="0"/>
              <a:t>10 arrays (x-axis)</a:t>
            </a:r>
          </a:p>
          <a:p>
            <a:pPr algn="l">
              <a:spcBef>
                <a:spcPct val="0"/>
              </a:spcBef>
              <a:buFontTx/>
              <a:buChar char="-"/>
            </a:pPr>
            <a:r>
              <a:rPr lang="en-US" altLang="nl-NL" sz="1800" dirty="0"/>
              <a:t> 9 different profiles (A-J)</a:t>
            </a:r>
          </a:p>
          <a:p>
            <a:pPr algn="l">
              <a:spcBef>
                <a:spcPct val="0"/>
              </a:spcBef>
              <a:buFontTx/>
              <a:buChar char="-"/>
            </a:pPr>
            <a:r>
              <a:rPr lang="en-US" altLang="nl-NL" sz="1800" dirty="0"/>
              <a:t> log-ratio (y-axis)</a:t>
            </a:r>
            <a:endParaRPr lang="nl-NL" altLang="nl-NL" sz="1800" dirty="0"/>
          </a:p>
        </p:txBody>
      </p:sp>
      <p:grpSp>
        <p:nvGrpSpPr>
          <p:cNvPr id="116744" name="Group 2056"/>
          <p:cNvGrpSpPr>
            <a:grpSpLocks/>
          </p:cNvGrpSpPr>
          <p:nvPr/>
        </p:nvGrpSpPr>
        <p:grpSpPr bwMode="auto">
          <a:xfrm>
            <a:off x="365125" y="3657600"/>
            <a:ext cx="8158163" cy="2844800"/>
            <a:chOff x="230" y="2304"/>
            <a:chExt cx="5139" cy="1792"/>
          </a:xfrm>
        </p:grpSpPr>
        <p:pic>
          <p:nvPicPr>
            <p:cNvPr id="116739" name="Picture 20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0" y="2304"/>
              <a:ext cx="3209" cy="1792"/>
            </a:xfrm>
            <a:prstGeom prst="rect">
              <a:avLst/>
            </a:prstGeom>
            <a:noFill/>
            <a:extLst>
              <a:ext uri="{909E8E84-426E-40DD-AFC4-6F175D3DCCD1}">
                <a14:hiddenFill xmlns:a14="http://schemas.microsoft.com/office/drawing/2010/main">
                  <a:solidFill>
                    <a:srgbClr val="FFFFFF"/>
                  </a:solidFill>
                </a14:hiddenFill>
              </a:ext>
            </a:extLst>
          </p:spPr>
        </p:pic>
        <p:sp>
          <p:nvSpPr>
            <p:cNvPr id="116742" name="Text Box 2054"/>
            <p:cNvSpPr txBox="1">
              <a:spLocks noChangeArrowheads="1"/>
            </p:cNvSpPr>
            <p:nvPr/>
          </p:nvSpPr>
          <p:spPr bwMode="auto">
            <a:xfrm>
              <a:off x="230" y="2324"/>
              <a:ext cx="2018"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1800" dirty="0"/>
                <a:t>- round each profile 50 </a:t>
              </a:r>
            </a:p>
            <a:p>
              <a:pPr algn="l">
                <a:spcBef>
                  <a:spcPct val="0"/>
                </a:spcBef>
              </a:pPr>
              <a:r>
                <a:rPr lang="en-US" altLang="nl-NL" sz="1800" dirty="0"/>
                <a:t>  “noisy profiles” </a:t>
              </a:r>
            </a:p>
            <a:p>
              <a:pPr algn="l">
                <a:spcBef>
                  <a:spcPct val="0"/>
                </a:spcBef>
              </a:pPr>
              <a:endParaRPr lang="en-US" altLang="nl-NL" sz="1800" dirty="0"/>
            </a:p>
            <a:p>
              <a:pPr algn="l">
                <a:spcBef>
                  <a:spcPct val="0"/>
                </a:spcBef>
              </a:pPr>
              <a:r>
                <a:rPr lang="en-US" altLang="nl-NL" sz="1800" dirty="0"/>
                <a:t>Each simulated array contains</a:t>
              </a:r>
            </a:p>
            <a:p>
              <a:pPr algn="l">
                <a:spcBef>
                  <a:spcPct val="0"/>
                </a:spcBef>
              </a:pPr>
              <a:r>
                <a:rPr lang="en-US" altLang="nl-NL" sz="1800" dirty="0"/>
                <a:t>9*(1+50) = 459 spots </a:t>
              </a:r>
              <a:endParaRPr lang="nl-NL" altLang="nl-NL" sz="1800" dirty="0"/>
            </a:p>
          </p:txBody>
        </p:sp>
      </p:grpSp>
      <p:sp>
        <p:nvSpPr>
          <p:cNvPr id="116743" name="Text Box 2055"/>
          <p:cNvSpPr txBox="1">
            <a:spLocks noChangeArrowheads="1"/>
          </p:cNvSpPr>
          <p:nvPr/>
        </p:nvSpPr>
        <p:spPr bwMode="auto">
          <a:xfrm>
            <a:off x="0" y="6396335"/>
            <a:ext cx="21151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1200" dirty="0"/>
              <a:t>Quackenbush, Nature Reviews </a:t>
            </a:r>
          </a:p>
          <a:p>
            <a:pPr algn="l">
              <a:spcBef>
                <a:spcPct val="0"/>
              </a:spcBef>
            </a:pPr>
            <a:r>
              <a:rPr lang="en-US" altLang="nl-NL" sz="1200" dirty="0"/>
              <a:t>Genetics, </a:t>
            </a:r>
            <a:r>
              <a:rPr lang="en-US" altLang="nl-NL" sz="1200" dirty="0" smtClean="0"/>
              <a:t>2, </a:t>
            </a:r>
            <a:r>
              <a:rPr lang="en-US" altLang="nl-NL" sz="1200" dirty="0"/>
              <a:t>418-427 (2001)</a:t>
            </a:r>
            <a:endParaRPr lang="nl-NL" altLang="nl-NL" sz="1200" dirty="0"/>
          </a:p>
        </p:txBody>
      </p:sp>
      <p:sp>
        <p:nvSpPr>
          <p:cNvPr id="13" name="Rectangle 2"/>
          <p:cNvSpPr txBox="1">
            <a:spLocks noChangeArrowheads="1"/>
          </p:cNvSpPr>
          <p:nvPr/>
        </p:nvSpPr>
        <p:spPr>
          <a:xfrm>
            <a:off x="457200" y="540296"/>
            <a:ext cx="8229600" cy="72008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GB" altLang="nl-NL" dirty="0"/>
              <a:t>Visualisation of </a:t>
            </a:r>
            <a:r>
              <a:rPr lang="en-GB" altLang="nl-NL" dirty="0" smtClean="0"/>
              <a:t>gene expression data (IV)</a:t>
            </a:r>
            <a:endParaRPr lang="en-US" altLang="nl-NL" noProof="1"/>
          </a:p>
        </p:txBody>
      </p:sp>
    </p:spTree>
    <p:extLst>
      <p:ext uri="{BB962C8B-B14F-4D97-AF65-F5344CB8AC3E}">
        <p14:creationId xmlns:p14="http://schemas.microsoft.com/office/powerpoint/2010/main" val="3489607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8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657600"/>
            <a:ext cx="5094288" cy="2844800"/>
          </a:xfrm>
          <a:prstGeom prst="rect">
            <a:avLst/>
          </a:prstGeom>
          <a:noFill/>
          <a:extLst>
            <a:ext uri="{909E8E84-426E-40DD-AFC4-6F175D3DCCD1}">
              <a14:hiddenFill xmlns:a14="http://schemas.microsoft.com/office/drawing/2010/main">
                <a:solidFill>
                  <a:srgbClr val="FFFFFF"/>
                </a:solidFill>
              </a14:hiddenFill>
            </a:ext>
          </a:extLst>
        </p:spPr>
      </p:pic>
      <p:pic>
        <p:nvPicPr>
          <p:cNvPr id="549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000125"/>
            <a:ext cx="4735513" cy="2428875"/>
          </a:xfrm>
          <a:prstGeom prst="rect">
            <a:avLst/>
          </a:prstGeom>
          <a:noFill/>
          <a:extLst>
            <a:ext uri="{909E8E84-426E-40DD-AFC4-6F175D3DCCD1}">
              <a14:hiddenFill xmlns:a14="http://schemas.microsoft.com/office/drawing/2010/main">
                <a:solidFill>
                  <a:srgbClr val="FFFFFF"/>
                </a:solidFill>
              </a14:hiddenFill>
            </a:ext>
          </a:extLst>
        </p:spPr>
      </p:pic>
      <p:grpSp>
        <p:nvGrpSpPr>
          <p:cNvPr id="549896" name="Group 8"/>
          <p:cNvGrpSpPr>
            <a:grpSpLocks/>
          </p:cNvGrpSpPr>
          <p:nvPr/>
        </p:nvGrpSpPr>
        <p:grpSpPr bwMode="auto">
          <a:xfrm>
            <a:off x="381000" y="1600199"/>
            <a:ext cx="2581274" cy="4218189"/>
            <a:chOff x="279400" y="538"/>
            <a:chExt cx="2581274" cy="2833"/>
          </a:xfrm>
        </p:grpSpPr>
        <p:grpSp>
          <p:nvGrpSpPr>
            <p:cNvPr id="549897" name="Group 9"/>
            <p:cNvGrpSpPr>
              <a:grpSpLocks/>
            </p:cNvGrpSpPr>
            <p:nvPr/>
          </p:nvGrpSpPr>
          <p:grpSpPr bwMode="auto">
            <a:xfrm>
              <a:off x="279400" y="538"/>
              <a:ext cx="2581274" cy="2833"/>
              <a:chOff x="172" y="538"/>
              <a:chExt cx="2378" cy="2638"/>
            </a:xfrm>
          </p:grpSpPr>
          <p:grpSp>
            <p:nvGrpSpPr>
              <p:cNvPr id="549898" name="Group 10"/>
              <p:cNvGrpSpPr>
                <a:grpSpLocks/>
              </p:cNvGrpSpPr>
              <p:nvPr/>
            </p:nvGrpSpPr>
            <p:grpSpPr bwMode="auto">
              <a:xfrm flipV="1">
                <a:off x="185" y="2428"/>
                <a:ext cx="2365" cy="748"/>
                <a:chOff x="319" y="1053"/>
                <a:chExt cx="2365" cy="748"/>
              </a:xfrm>
            </p:grpSpPr>
            <p:sp>
              <p:nvSpPr>
                <p:cNvPr id="549899" name="AutoShape 11"/>
                <p:cNvSpPr>
                  <a:spLocks noChangeArrowheads="1"/>
                </p:cNvSpPr>
                <p:nvPr/>
              </p:nvSpPr>
              <p:spPr bwMode="auto">
                <a:xfrm>
                  <a:off x="319" y="1053"/>
                  <a:ext cx="2365" cy="748"/>
                </a:xfrm>
                <a:prstGeom prst="parallelogram">
                  <a:avLst>
                    <a:gd name="adj" fmla="val 10454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549900" name="Group 12"/>
                <p:cNvGrpSpPr>
                  <a:grpSpLocks/>
                </p:cNvGrpSpPr>
                <p:nvPr/>
              </p:nvGrpSpPr>
              <p:grpSpPr bwMode="auto">
                <a:xfrm flipH="1">
                  <a:off x="515" y="1091"/>
                  <a:ext cx="723" cy="662"/>
                  <a:chOff x="515" y="1091"/>
                  <a:chExt cx="723" cy="662"/>
                </a:xfrm>
              </p:grpSpPr>
              <p:sp>
                <p:nvSpPr>
                  <p:cNvPr id="549901" name="Oval 1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02" name="Oval 1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03" name="Oval 1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04" name="Oval 1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05" name="Oval 1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06" name="Oval 1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07" name="Oval 1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49908" name="Group 20"/>
                <p:cNvGrpSpPr>
                  <a:grpSpLocks/>
                </p:cNvGrpSpPr>
                <p:nvPr/>
              </p:nvGrpSpPr>
              <p:grpSpPr bwMode="auto">
                <a:xfrm flipH="1">
                  <a:off x="766" y="1091"/>
                  <a:ext cx="723" cy="662"/>
                  <a:chOff x="515" y="1091"/>
                  <a:chExt cx="723" cy="662"/>
                </a:xfrm>
              </p:grpSpPr>
              <p:sp>
                <p:nvSpPr>
                  <p:cNvPr id="549909" name="Oval 21"/>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10" name="Oval 22"/>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11" name="Oval 23"/>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12" name="Oval 24"/>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13" name="Oval 25"/>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14" name="Oval 26"/>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15" name="Oval 27"/>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49916" name="Group 28"/>
                <p:cNvGrpSpPr>
                  <a:grpSpLocks/>
                </p:cNvGrpSpPr>
                <p:nvPr/>
              </p:nvGrpSpPr>
              <p:grpSpPr bwMode="auto">
                <a:xfrm flipH="1">
                  <a:off x="1016" y="1091"/>
                  <a:ext cx="723" cy="662"/>
                  <a:chOff x="515" y="1091"/>
                  <a:chExt cx="723" cy="662"/>
                </a:xfrm>
              </p:grpSpPr>
              <p:sp>
                <p:nvSpPr>
                  <p:cNvPr id="549917" name="Oval 29"/>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18" name="Oval 30"/>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19" name="Oval 31"/>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20" name="Oval 32"/>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21" name="Oval 33"/>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22" name="Oval 34"/>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23" name="Oval 35"/>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49924" name="Group 36"/>
                <p:cNvGrpSpPr>
                  <a:grpSpLocks/>
                </p:cNvGrpSpPr>
                <p:nvPr/>
              </p:nvGrpSpPr>
              <p:grpSpPr bwMode="auto">
                <a:xfrm flipH="1">
                  <a:off x="1267" y="1091"/>
                  <a:ext cx="723" cy="662"/>
                  <a:chOff x="515" y="1091"/>
                  <a:chExt cx="723" cy="662"/>
                </a:xfrm>
              </p:grpSpPr>
              <p:sp>
                <p:nvSpPr>
                  <p:cNvPr id="549925" name="Oval 37"/>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26" name="Oval 38"/>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27" name="Oval 39"/>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28" name="Oval 40"/>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29" name="Oval 41"/>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30" name="Oval 42"/>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31" name="Oval 43"/>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49932" name="Group 44"/>
                <p:cNvGrpSpPr>
                  <a:grpSpLocks/>
                </p:cNvGrpSpPr>
                <p:nvPr/>
              </p:nvGrpSpPr>
              <p:grpSpPr bwMode="auto">
                <a:xfrm flipH="1">
                  <a:off x="1517" y="1091"/>
                  <a:ext cx="723" cy="662"/>
                  <a:chOff x="515" y="1091"/>
                  <a:chExt cx="723" cy="662"/>
                </a:xfrm>
              </p:grpSpPr>
              <p:sp>
                <p:nvSpPr>
                  <p:cNvPr id="549933" name="Oval 45"/>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34" name="Oval 46"/>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35" name="Oval 47"/>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36" name="Oval 48"/>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37" name="Oval 49"/>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38" name="Oval 50"/>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39" name="Oval 51"/>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49940" name="Group 52"/>
                <p:cNvGrpSpPr>
                  <a:grpSpLocks/>
                </p:cNvGrpSpPr>
                <p:nvPr/>
              </p:nvGrpSpPr>
              <p:grpSpPr bwMode="auto">
                <a:xfrm flipH="1">
                  <a:off x="1767" y="1091"/>
                  <a:ext cx="723" cy="662"/>
                  <a:chOff x="515" y="1091"/>
                  <a:chExt cx="723" cy="662"/>
                </a:xfrm>
              </p:grpSpPr>
              <p:sp>
                <p:nvSpPr>
                  <p:cNvPr id="549941" name="Oval 5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42" name="Oval 5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43" name="Oval 5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44" name="Oval 5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45" name="Oval 5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46" name="Oval 5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47" name="Oval 5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grpSp>
            <p:nvGrpSpPr>
              <p:cNvPr id="549948" name="Group 60"/>
              <p:cNvGrpSpPr>
                <a:grpSpLocks/>
              </p:cNvGrpSpPr>
              <p:nvPr/>
            </p:nvGrpSpPr>
            <p:grpSpPr bwMode="auto">
              <a:xfrm flipV="1">
                <a:off x="185" y="2218"/>
                <a:ext cx="2365" cy="748"/>
                <a:chOff x="319" y="1053"/>
                <a:chExt cx="2365" cy="748"/>
              </a:xfrm>
            </p:grpSpPr>
            <p:sp>
              <p:nvSpPr>
                <p:cNvPr id="549949" name="AutoShape 61"/>
                <p:cNvSpPr>
                  <a:spLocks noChangeArrowheads="1"/>
                </p:cNvSpPr>
                <p:nvPr/>
              </p:nvSpPr>
              <p:spPr bwMode="auto">
                <a:xfrm>
                  <a:off x="319" y="1053"/>
                  <a:ext cx="2365" cy="748"/>
                </a:xfrm>
                <a:prstGeom prst="parallelogram">
                  <a:avLst>
                    <a:gd name="adj" fmla="val 10454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549950" name="Group 62"/>
                <p:cNvGrpSpPr>
                  <a:grpSpLocks/>
                </p:cNvGrpSpPr>
                <p:nvPr/>
              </p:nvGrpSpPr>
              <p:grpSpPr bwMode="auto">
                <a:xfrm flipH="1">
                  <a:off x="515" y="1091"/>
                  <a:ext cx="723" cy="662"/>
                  <a:chOff x="515" y="1091"/>
                  <a:chExt cx="723" cy="662"/>
                </a:xfrm>
              </p:grpSpPr>
              <p:sp>
                <p:nvSpPr>
                  <p:cNvPr id="549951" name="Oval 6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52" name="Oval 6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53" name="Oval 6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54" name="Oval 6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55" name="Oval 6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56" name="Oval 6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57" name="Oval 6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49958" name="Group 70"/>
                <p:cNvGrpSpPr>
                  <a:grpSpLocks/>
                </p:cNvGrpSpPr>
                <p:nvPr/>
              </p:nvGrpSpPr>
              <p:grpSpPr bwMode="auto">
                <a:xfrm flipH="1">
                  <a:off x="766" y="1091"/>
                  <a:ext cx="723" cy="662"/>
                  <a:chOff x="515" y="1091"/>
                  <a:chExt cx="723" cy="662"/>
                </a:xfrm>
              </p:grpSpPr>
              <p:sp>
                <p:nvSpPr>
                  <p:cNvPr id="549959" name="Oval 71"/>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60" name="Oval 72"/>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61" name="Oval 73"/>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62" name="Oval 74"/>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63" name="Oval 75"/>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64" name="Oval 76"/>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65" name="Oval 77"/>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49966" name="Group 78"/>
                <p:cNvGrpSpPr>
                  <a:grpSpLocks/>
                </p:cNvGrpSpPr>
                <p:nvPr/>
              </p:nvGrpSpPr>
              <p:grpSpPr bwMode="auto">
                <a:xfrm flipH="1">
                  <a:off x="1016" y="1091"/>
                  <a:ext cx="723" cy="662"/>
                  <a:chOff x="515" y="1091"/>
                  <a:chExt cx="723" cy="662"/>
                </a:xfrm>
              </p:grpSpPr>
              <p:sp>
                <p:nvSpPr>
                  <p:cNvPr id="549967" name="Oval 79"/>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68" name="Oval 80"/>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69" name="Oval 81"/>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70" name="Oval 82"/>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71" name="Oval 83"/>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72" name="Oval 84"/>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73" name="Oval 85"/>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49974" name="Group 86"/>
                <p:cNvGrpSpPr>
                  <a:grpSpLocks/>
                </p:cNvGrpSpPr>
                <p:nvPr/>
              </p:nvGrpSpPr>
              <p:grpSpPr bwMode="auto">
                <a:xfrm flipH="1">
                  <a:off x="1267" y="1091"/>
                  <a:ext cx="723" cy="662"/>
                  <a:chOff x="515" y="1091"/>
                  <a:chExt cx="723" cy="662"/>
                </a:xfrm>
              </p:grpSpPr>
              <p:sp>
                <p:nvSpPr>
                  <p:cNvPr id="549975" name="Oval 87"/>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76" name="Oval 88"/>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77" name="Oval 89"/>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78" name="Oval 90"/>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79" name="Oval 91"/>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80" name="Oval 92"/>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81" name="Oval 93"/>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49982" name="Group 94"/>
                <p:cNvGrpSpPr>
                  <a:grpSpLocks/>
                </p:cNvGrpSpPr>
                <p:nvPr/>
              </p:nvGrpSpPr>
              <p:grpSpPr bwMode="auto">
                <a:xfrm flipH="1">
                  <a:off x="1517" y="1091"/>
                  <a:ext cx="723" cy="662"/>
                  <a:chOff x="515" y="1091"/>
                  <a:chExt cx="723" cy="662"/>
                </a:xfrm>
              </p:grpSpPr>
              <p:sp>
                <p:nvSpPr>
                  <p:cNvPr id="549983" name="Oval 95"/>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84" name="Oval 96"/>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85" name="Oval 97"/>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86" name="Oval 98"/>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87" name="Oval 99"/>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88" name="Oval 100"/>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89" name="Oval 101"/>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49990" name="Group 102"/>
                <p:cNvGrpSpPr>
                  <a:grpSpLocks/>
                </p:cNvGrpSpPr>
                <p:nvPr/>
              </p:nvGrpSpPr>
              <p:grpSpPr bwMode="auto">
                <a:xfrm flipH="1">
                  <a:off x="1767" y="1091"/>
                  <a:ext cx="723" cy="662"/>
                  <a:chOff x="515" y="1091"/>
                  <a:chExt cx="723" cy="662"/>
                </a:xfrm>
              </p:grpSpPr>
              <p:sp>
                <p:nvSpPr>
                  <p:cNvPr id="549991" name="Oval 10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92" name="Oval 10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93" name="Oval 10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94" name="Oval 10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95" name="Oval 10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96" name="Oval 10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49997" name="Oval 10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grpSp>
            <p:nvGrpSpPr>
              <p:cNvPr id="549998" name="Group 110"/>
              <p:cNvGrpSpPr>
                <a:grpSpLocks/>
              </p:cNvGrpSpPr>
              <p:nvPr/>
            </p:nvGrpSpPr>
            <p:grpSpPr bwMode="auto">
              <a:xfrm flipV="1">
                <a:off x="185" y="2008"/>
                <a:ext cx="2365" cy="748"/>
                <a:chOff x="319" y="1053"/>
                <a:chExt cx="2365" cy="748"/>
              </a:xfrm>
            </p:grpSpPr>
            <p:sp>
              <p:nvSpPr>
                <p:cNvPr id="549999" name="AutoShape 111"/>
                <p:cNvSpPr>
                  <a:spLocks noChangeArrowheads="1"/>
                </p:cNvSpPr>
                <p:nvPr/>
              </p:nvSpPr>
              <p:spPr bwMode="auto">
                <a:xfrm>
                  <a:off x="319" y="1053"/>
                  <a:ext cx="2365" cy="748"/>
                </a:xfrm>
                <a:prstGeom prst="parallelogram">
                  <a:avLst>
                    <a:gd name="adj" fmla="val 10454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550000" name="Group 112"/>
                <p:cNvGrpSpPr>
                  <a:grpSpLocks/>
                </p:cNvGrpSpPr>
                <p:nvPr/>
              </p:nvGrpSpPr>
              <p:grpSpPr bwMode="auto">
                <a:xfrm flipH="1">
                  <a:off x="515" y="1091"/>
                  <a:ext cx="723" cy="662"/>
                  <a:chOff x="515" y="1091"/>
                  <a:chExt cx="723" cy="662"/>
                </a:xfrm>
              </p:grpSpPr>
              <p:sp>
                <p:nvSpPr>
                  <p:cNvPr id="550001" name="Oval 11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02" name="Oval 11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03" name="Oval 11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04" name="Oval 11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05" name="Oval 11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06" name="Oval 11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07" name="Oval 11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008" name="Group 120"/>
                <p:cNvGrpSpPr>
                  <a:grpSpLocks/>
                </p:cNvGrpSpPr>
                <p:nvPr/>
              </p:nvGrpSpPr>
              <p:grpSpPr bwMode="auto">
                <a:xfrm flipH="1">
                  <a:off x="766" y="1091"/>
                  <a:ext cx="723" cy="662"/>
                  <a:chOff x="515" y="1091"/>
                  <a:chExt cx="723" cy="662"/>
                </a:xfrm>
              </p:grpSpPr>
              <p:sp>
                <p:nvSpPr>
                  <p:cNvPr id="550009" name="Oval 121"/>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10" name="Oval 122"/>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11" name="Oval 123"/>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12" name="Oval 124"/>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13" name="Oval 125"/>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14" name="Oval 126"/>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15" name="Oval 127"/>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016" name="Group 128"/>
                <p:cNvGrpSpPr>
                  <a:grpSpLocks/>
                </p:cNvGrpSpPr>
                <p:nvPr/>
              </p:nvGrpSpPr>
              <p:grpSpPr bwMode="auto">
                <a:xfrm flipH="1">
                  <a:off x="1016" y="1091"/>
                  <a:ext cx="723" cy="662"/>
                  <a:chOff x="515" y="1091"/>
                  <a:chExt cx="723" cy="662"/>
                </a:xfrm>
              </p:grpSpPr>
              <p:sp>
                <p:nvSpPr>
                  <p:cNvPr id="550017" name="Oval 129"/>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18" name="Oval 130"/>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19" name="Oval 131"/>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20" name="Oval 132"/>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21" name="Oval 133"/>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22" name="Oval 134"/>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23" name="Oval 135"/>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024" name="Group 136"/>
                <p:cNvGrpSpPr>
                  <a:grpSpLocks/>
                </p:cNvGrpSpPr>
                <p:nvPr/>
              </p:nvGrpSpPr>
              <p:grpSpPr bwMode="auto">
                <a:xfrm flipH="1">
                  <a:off x="1267" y="1091"/>
                  <a:ext cx="723" cy="662"/>
                  <a:chOff x="515" y="1091"/>
                  <a:chExt cx="723" cy="662"/>
                </a:xfrm>
              </p:grpSpPr>
              <p:sp>
                <p:nvSpPr>
                  <p:cNvPr id="550025" name="Oval 137"/>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26" name="Oval 138"/>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27" name="Oval 139"/>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28" name="Oval 140"/>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29" name="Oval 141"/>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30" name="Oval 142"/>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31" name="Oval 143"/>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032" name="Group 144"/>
                <p:cNvGrpSpPr>
                  <a:grpSpLocks/>
                </p:cNvGrpSpPr>
                <p:nvPr/>
              </p:nvGrpSpPr>
              <p:grpSpPr bwMode="auto">
                <a:xfrm flipH="1">
                  <a:off x="1517" y="1091"/>
                  <a:ext cx="723" cy="662"/>
                  <a:chOff x="515" y="1091"/>
                  <a:chExt cx="723" cy="662"/>
                </a:xfrm>
              </p:grpSpPr>
              <p:sp>
                <p:nvSpPr>
                  <p:cNvPr id="550033" name="Oval 145"/>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34" name="Oval 146"/>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35" name="Oval 147"/>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36" name="Oval 148"/>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37" name="Oval 149"/>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38" name="Oval 150"/>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39" name="Oval 151"/>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040" name="Group 152"/>
                <p:cNvGrpSpPr>
                  <a:grpSpLocks/>
                </p:cNvGrpSpPr>
                <p:nvPr/>
              </p:nvGrpSpPr>
              <p:grpSpPr bwMode="auto">
                <a:xfrm flipH="1">
                  <a:off x="1767" y="1091"/>
                  <a:ext cx="723" cy="662"/>
                  <a:chOff x="515" y="1091"/>
                  <a:chExt cx="723" cy="662"/>
                </a:xfrm>
              </p:grpSpPr>
              <p:sp>
                <p:nvSpPr>
                  <p:cNvPr id="550041" name="Oval 15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42" name="Oval 15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43" name="Oval 15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44" name="Oval 15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45" name="Oval 15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46" name="Oval 15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47" name="Oval 15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grpSp>
            <p:nvGrpSpPr>
              <p:cNvPr id="550048" name="Group 160"/>
              <p:cNvGrpSpPr>
                <a:grpSpLocks/>
              </p:cNvGrpSpPr>
              <p:nvPr/>
            </p:nvGrpSpPr>
            <p:grpSpPr bwMode="auto">
              <a:xfrm flipV="1">
                <a:off x="172" y="1798"/>
                <a:ext cx="2365" cy="748"/>
                <a:chOff x="306" y="1053"/>
                <a:chExt cx="2365" cy="748"/>
              </a:xfrm>
            </p:grpSpPr>
            <p:sp>
              <p:nvSpPr>
                <p:cNvPr id="550049" name="AutoShape 161"/>
                <p:cNvSpPr>
                  <a:spLocks noChangeArrowheads="1"/>
                </p:cNvSpPr>
                <p:nvPr/>
              </p:nvSpPr>
              <p:spPr bwMode="auto">
                <a:xfrm>
                  <a:off x="306" y="1053"/>
                  <a:ext cx="2365" cy="748"/>
                </a:xfrm>
                <a:prstGeom prst="parallelogram">
                  <a:avLst>
                    <a:gd name="adj" fmla="val 10454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550050" name="Group 162"/>
                <p:cNvGrpSpPr>
                  <a:grpSpLocks/>
                </p:cNvGrpSpPr>
                <p:nvPr/>
              </p:nvGrpSpPr>
              <p:grpSpPr bwMode="auto">
                <a:xfrm flipH="1">
                  <a:off x="515" y="1091"/>
                  <a:ext cx="723" cy="662"/>
                  <a:chOff x="515" y="1091"/>
                  <a:chExt cx="723" cy="662"/>
                </a:xfrm>
              </p:grpSpPr>
              <p:sp>
                <p:nvSpPr>
                  <p:cNvPr id="550051" name="Oval 16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52" name="Oval 16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53" name="Oval 16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54" name="Oval 16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55" name="Oval 16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56" name="Oval 16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57" name="Oval 16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058" name="Group 170"/>
                <p:cNvGrpSpPr>
                  <a:grpSpLocks/>
                </p:cNvGrpSpPr>
                <p:nvPr/>
              </p:nvGrpSpPr>
              <p:grpSpPr bwMode="auto">
                <a:xfrm flipH="1">
                  <a:off x="766" y="1091"/>
                  <a:ext cx="723" cy="662"/>
                  <a:chOff x="515" y="1091"/>
                  <a:chExt cx="723" cy="662"/>
                </a:xfrm>
              </p:grpSpPr>
              <p:sp>
                <p:nvSpPr>
                  <p:cNvPr id="550059" name="Oval 171"/>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60" name="Oval 172"/>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61" name="Oval 173"/>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62" name="Oval 174"/>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63" name="Oval 175"/>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64" name="Oval 176"/>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65" name="Oval 177"/>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066" name="Group 178"/>
                <p:cNvGrpSpPr>
                  <a:grpSpLocks/>
                </p:cNvGrpSpPr>
                <p:nvPr/>
              </p:nvGrpSpPr>
              <p:grpSpPr bwMode="auto">
                <a:xfrm flipH="1">
                  <a:off x="1016" y="1091"/>
                  <a:ext cx="723" cy="662"/>
                  <a:chOff x="515" y="1091"/>
                  <a:chExt cx="723" cy="662"/>
                </a:xfrm>
              </p:grpSpPr>
              <p:sp>
                <p:nvSpPr>
                  <p:cNvPr id="550067" name="Oval 179"/>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68" name="Oval 180"/>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69" name="Oval 181"/>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70" name="Oval 182"/>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71" name="Oval 183"/>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72" name="Oval 184"/>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73" name="Oval 185"/>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074" name="Group 186"/>
                <p:cNvGrpSpPr>
                  <a:grpSpLocks/>
                </p:cNvGrpSpPr>
                <p:nvPr/>
              </p:nvGrpSpPr>
              <p:grpSpPr bwMode="auto">
                <a:xfrm flipH="1">
                  <a:off x="1267" y="1091"/>
                  <a:ext cx="723" cy="662"/>
                  <a:chOff x="515" y="1091"/>
                  <a:chExt cx="723" cy="662"/>
                </a:xfrm>
              </p:grpSpPr>
              <p:sp>
                <p:nvSpPr>
                  <p:cNvPr id="550075" name="Oval 187"/>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76" name="Oval 188"/>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77" name="Oval 189"/>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78" name="Oval 190"/>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79" name="Oval 191"/>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80" name="Oval 192"/>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81" name="Oval 193"/>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082" name="Group 194"/>
                <p:cNvGrpSpPr>
                  <a:grpSpLocks/>
                </p:cNvGrpSpPr>
                <p:nvPr/>
              </p:nvGrpSpPr>
              <p:grpSpPr bwMode="auto">
                <a:xfrm flipH="1">
                  <a:off x="1517" y="1091"/>
                  <a:ext cx="723" cy="662"/>
                  <a:chOff x="515" y="1091"/>
                  <a:chExt cx="723" cy="662"/>
                </a:xfrm>
              </p:grpSpPr>
              <p:sp>
                <p:nvSpPr>
                  <p:cNvPr id="550083" name="Oval 195"/>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84" name="Oval 196"/>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85" name="Oval 197"/>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86" name="Oval 198"/>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87" name="Oval 199"/>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88" name="Oval 200"/>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89" name="Oval 201"/>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090" name="Group 202"/>
                <p:cNvGrpSpPr>
                  <a:grpSpLocks/>
                </p:cNvGrpSpPr>
                <p:nvPr/>
              </p:nvGrpSpPr>
              <p:grpSpPr bwMode="auto">
                <a:xfrm flipH="1">
                  <a:off x="1767" y="1091"/>
                  <a:ext cx="723" cy="662"/>
                  <a:chOff x="515" y="1091"/>
                  <a:chExt cx="723" cy="662"/>
                </a:xfrm>
              </p:grpSpPr>
              <p:sp>
                <p:nvSpPr>
                  <p:cNvPr id="550091" name="Oval 20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92" name="Oval 20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93" name="Oval 20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94" name="Oval 20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95" name="Oval 20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96" name="Oval 20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097" name="Oval 20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grpSp>
            <p:nvGrpSpPr>
              <p:cNvPr id="550098" name="Group 210"/>
              <p:cNvGrpSpPr>
                <a:grpSpLocks/>
              </p:cNvGrpSpPr>
              <p:nvPr/>
            </p:nvGrpSpPr>
            <p:grpSpPr bwMode="auto">
              <a:xfrm flipV="1">
                <a:off x="185" y="1588"/>
                <a:ext cx="2365" cy="748"/>
                <a:chOff x="319" y="1053"/>
                <a:chExt cx="2365" cy="748"/>
              </a:xfrm>
            </p:grpSpPr>
            <p:sp>
              <p:nvSpPr>
                <p:cNvPr id="550099" name="AutoShape 211"/>
                <p:cNvSpPr>
                  <a:spLocks noChangeArrowheads="1"/>
                </p:cNvSpPr>
                <p:nvPr/>
              </p:nvSpPr>
              <p:spPr bwMode="auto">
                <a:xfrm>
                  <a:off x="319" y="1053"/>
                  <a:ext cx="2365" cy="748"/>
                </a:xfrm>
                <a:prstGeom prst="parallelogram">
                  <a:avLst>
                    <a:gd name="adj" fmla="val 10454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550100" name="Group 212"/>
                <p:cNvGrpSpPr>
                  <a:grpSpLocks/>
                </p:cNvGrpSpPr>
                <p:nvPr/>
              </p:nvGrpSpPr>
              <p:grpSpPr bwMode="auto">
                <a:xfrm flipH="1">
                  <a:off x="515" y="1091"/>
                  <a:ext cx="723" cy="662"/>
                  <a:chOff x="515" y="1091"/>
                  <a:chExt cx="723" cy="662"/>
                </a:xfrm>
              </p:grpSpPr>
              <p:sp>
                <p:nvSpPr>
                  <p:cNvPr id="550101" name="Oval 21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02" name="Oval 21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03" name="Oval 21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04" name="Oval 21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05" name="Oval 21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06" name="Oval 21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07" name="Oval 21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108" name="Group 220"/>
                <p:cNvGrpSpPr>
                  <a:grpSpLocks/>
                </p:cNvGrpSpPr>
                <p:nvPr/>
              </p:nvGrpSpPr>
              <p:grpSpPr bwMode="auto">
                <a:xfrm flipH="1">
                  <a:off x="766" y="1091"/>
                  <a:ext cx="723" cy="662"/>
                  <a:chOff x="515" y="1091"/>
                  <a:chExt cx="723" cy="662"/>
                </a:xfrm>
              </p:grpSpPr>
              <p:sp>
                <p:nvSpPr>
                  <p:cNvPr id="550109" name="Oval 221"/>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10" name="Oval 222"/>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11" name="Oval 223"/>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12" name="Oval 224"/>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13" name="Oval 225"/>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14" name="Oval 226"/>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15" name="Oval 227"/>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116" name="Group 228"/>
                <p:cNvGrpSpPr>
                  <a:grpSpLocks/>
                </p:cNvGrpSpPr>
                <p:nvPr/>
              </p:nvGrpSpPr>
              <p:grpSpPr bwMode="auto">
                <a:xfrm flipH="1">
                  <a:off x="1016" y="1091"/>
                  <a:ext cx="723" cy="662"/>
                  <a:chOff x="515" y="1091"/>
                  <a:chExt cx="723" cy="662"/>
                </a:xfrm>
              </p:grpSpPr>
              <p:sp>
                <p:nvSpPr>
                  <p:cNvPr id="550117" name="Oval 229"/>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18" name="Oval 230"/>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19" name="Oval 231"/>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20" name="Oval 232"/>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21" name="Oval 233"/>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22" name="Oval 234"/>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23" name="Oval 235"/>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124" name="Group 236"/>
                <p:cNvGrpSpPr>
                  <a:grpSpLocks/>
                </p:cNvGrpSpPr>
                <p:nvPr/>
              </p:nvGrpSpPr>
              <p:grpSpPr bwMode="auto">
                <a:xfrm flipH="1">
                  <a:off x="1267" y="1091"/>
                  <a:ext cx="723" cy="662"/>
                  <a:chOff x="515" y="1091"/>
                  <a:chExt cx="723" cy="662"/>
                </a:xfrm>
              </p:grpSpPr>
              <p:sp>
                <p:nvSpPr>
                  <p:cNvPr id="550125" name="Oval 237"/>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26" name="Oval 238"/>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27" name="Oval 239"/>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28" name="Oval 240"/>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29" name="Oval 241"/>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30" name="Oval 242"/>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31" name="Oval 243"/>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132" name="Group 244"/>
                <p:cNvGrpSpPr>
                  <a:grpSpLocks/>
                </p:cNvGrpSpPr>
                <p:nvPr/>
              </p:nvGrpSpPr>
              <p:grpSpPr bwMode="auto">
                <a:xfrm flipH="1">
                  <a:off x="1517" y="1091"/>
                  <a:ext cx="723" cy="662"/>
                  <a:chOff x="515" y="1091"/>
                  <a:chExt cx="723" cy="662"/>
                </a:xfrm>
              </p:grpSpPr>
              <p:sp>
                <p:nvSpPr>
                  <p:cNvPr id="550133" name="Oval 245"/>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34" name="Oval 246"/>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35" name="Oval 247"/>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36" name="Oval 248"/>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37" name="Oval 249"/>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38" name="Oval 250"/>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39" name="Oval 251"/>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140" name="Group 252"/>
                <p:cNvGrpSpPr>
                  <a:grpSpLocks/>
                </p:cNvGrpSpPr>
                <p:nvPr/>
              </p:nvGrpSpPr>
              <p:grpSpPr bwMode="auto">
                <a:xfrm flipH="1">
                  <a:off x="1767" y="1091"/>
                  <a:ext cx="723" cy="662"/>
                  <a:chOff x="515" y="1091"/>
                  <a:chExt cx="723" cy="662"/>
                </a:xfrm>
              </p:grpSpPr>
              <p:sp>
                <p:nvSpPr>
                  <p:cNvPr id="550141" name="Oval 25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42" name="Oval 25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43" name="Oval 25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44" name="Oval 25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45" name="Oval 25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46" name="Oval 25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47" name="Oval 25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grpSp>
            <p:nvGrpSpPr>
              <p:cNvPr id="550148" name="Group 260"/>
              <p:cNvGrpSpPr>
                <a:grpSpLocks/>
              </p:cNvGrpSpPr>
              <p:nvPr/>
            </p:nvGrpSpPr>
            <p:grpSpPr bwMode="auto">
              <a:xfrm flipV="1">
                <a:off x="185" y="1378"/>
                <a:ext cx="2365" cy="748"/>
                <a:chOff x="319" y="1053"/>
                <a:chExt cx="2365" cy="748"/>
              </a:xfrm>
            </p:grpSpPr>
            <p:sp>
              <p:nvSpPr>
                <p:cNvPr id="550149" name="AutoShape 261"/>
                <p:cNvSpPr>
                  <a:spLocks noChangeArrowheads="1"/>
                </p:cNvSpPr>
                <p:nvPr/>
              </p:nvSpPr>
              <p:spPr bwMode="auto">
                <a:xfrm>
                  <a:off x="319" y="1053"/>
                  <a:ext cx="2365" cy="748"/>
                </a:xfrm>
                <a:prstGeom prst="parallelogram">
                  <a:avLst>
                    <a:gd name="adj" fmla="val 10454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550150" name="Group 262"/>
                <p:cNvGrpSpPr>
                  <a:grpSpLocks/>
                </p:cNvGrpSpPr>
                <p:nvPr/>
              </p:nvGrpSpPr>
              <p:grpSpPr bwMode="auto">
                <a:xfrm flipH="1">
                  <a:off x="515" y="1091"/>
                  <a:ext cx="723" cy="662"/>
                  <a:chOff x="515" y="1091"/>
                  <a:chExt cx="723" cy="662"/>
                </a:xfrm>
              </p:grpSpPr>
              <p:sp>
                <p:nvSpPr>
                  <p:cNvPr id="550151" name="Oval 26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52" name="Oval 26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53" name="Oval 26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54" name="Oval 26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55" name="Oval 26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56" name="Oval 26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57" name="Oval 26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158" name="Group 270"/>
                <p:cNvGrpSpPr>
                  <a:grpSpLocks/>
                </p:cNvGrpSpPr>
                <p:nvPr/>
              </p:nvGrpSpPr>
              <p:grpSpPr bwMode="auto">
                <a:xfrm flipH="1">
                  <a:off x="766" y="1091"/>
                  <a:ext cx="723" cy="662"/>
                  <a:chOff x="515" y="1091"/>
                  <a:chExt cx="723" cy="662"/>
                </a:xfrm>
              </p:grpSpPr>
              <p:sp>
                <p:nvSpPr>
                  <p:cNvPr id="550159" name="Oval 271"/>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60" name="Oval 272"/>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61" name="Oval 273"/>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62" name="Oval 274"/>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63" name="Oval 275"/>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64" name="Oval 276"/>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65" name="Oval 277"/>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166" name="Group 278"/>
                <p:cNvGrpSpPr>
                  <a:grpSpLocks/>
                </p:cNvGrpSpPr>
                <p:nvPr/>
              </p:nvGrpSpPr>
              <p:grpSpPr bwMode="auto">
                <a:xfrm flipH="1">
                  <a:off x="1016" y="1091"/>
                  <a:ext cx="723" cy="662"/>
                  <a:chOff x="515" y="1091"/>
                  <a:chExt cx="723" cy="662"/>
                </a:xfrm>
              </p:grpSpPr>
              <p:sp>
                <p:nvSpPr>
                  <p:cNvPr id="550167" name="Oval 279"/>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68" name="Oval 280"/>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69" name="Oval 281"/>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70" name="Oval 282"/>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71" name="Oval 283"/>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72" name="Oval 284"/>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73" name="Oval 285"/>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174" name="Group 286"/>
                <p:cNvGrpSpPr>
                  <a:grpSpLocks/>
                </p:cNvGrpSpPr>
                <p:nvPr/>
              </p:nvGrpSpPr>
              <p:grpSpPr bwMode="auto">
                <a:xfrm flipH="1">
                  <a:off x="1267" y="1091"/>
                  <a:ext cx="723" cy="662"/>
                  <a:chOff x="515" y="1091"/>
                  <a:chExt cx="723" cy="662"/>
                </a:xfrm>
              </p:grpSpPr>
              <p:sp>
                <p:nvSpPr>
                  <p:cNvPr id="550175" name="Oval 287"/>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76" name="Oval 288"/>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77" name="Oval 289"/>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78" name="Oval 290"/>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79" name="Oval 291"/>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80" name="Oval 292"/>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81" name="Oval 293"/>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182" name="Group 294"/>
                <p:cNvGrpSpPr>
                  <a:grpSpLocks/>
                </p:cNvGrpSpPr>
                <p:nvPr/>
              </p:nvGrpSpPr>
              <p:grpSpPr bwMode="auto">
                <a:xfrm flipH="1">
                  <a:off x="1517" y="1091"/>
                  <a:ext cx="723" cy="662"/>
                  <a:chOff x="515" y="1091"/>
                  <a:chExt cx="723" cy="662"/>
                </a:xfrm>
              </p:grpSpPr>
              <p:sp>
                <p:nvSpPr>
                  <p:cNvPr id="550183" name="Oval 295"/>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84" name="Oval 296"/>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85" name="Oval 297"/>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86" name="Oval 298"/>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87" name="Oval 299"/>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88" name="Oval 300"/>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89" name="Oval 301"/>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190" name="Group 302"/>
                <p:cNvGrpSpPr>
                  <a:grpSpLocks/>
                </p:cNvGrpSpPr>
                <p:nvPr/>
              </p:nvGrpSpPr>
              <p:grpSpPr bwMode="auto">
                <a:xfrm flipH="1">
                  <a:off x="1767" y="1091"/>
                  <a:ext cx="723" cy="662"/>
                  <a:chOff x="515" y="1091"/>
                  <a:chExt cx="723" cy="662"/>
                </a:xfrm>
              </p:grpSpPr>
              <p:sp>
                <p:nvSpPr>
                  <p:cNvPr id="550191" name="Oval 30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92" name="Oval 30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93" name="Oval 30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94" name="Oval 30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95" name="Oval 30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96" name="Oval 30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197" name="Oval 30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grpSp>
            <p:nvGrpSpPr>
              <p:cNvPr id="550198" name="Group 310"/>
              <p:cNvGrpSpPr>
                <a:grpSpLocks/>
              </p:cNvGrpSpPr>
              <p:nvPr/>
            </p:nvGrpSpPr>
            <p:grpSpPr bwMode="auto">
              <a:xfrm flipV="1">
                <a:off x="185" y="1168"/>
                <a:ext cx="2365" cy="748"/>
                <a:chOff x="319" y="1053"/>
                <a:chExt cx="2365" cy="748"/>
              </a:xfrm>
            </p:grpSpPr>
            <p:sp>
              <p:nvSpPr>
                <p:cNvPr id="550199" name="AutoShape 311"/>
                <p:cNvSpPr>
                  <a:spLocks noChangeArrowheads="1"/>
                </p:cNvSpPr>
                <p:nvPr/>
              </p:nvSpPr>
              <p:spPr bwMode="auto">
                <a:xfrm>
                  <a:off x="319" y="1053"/>
                  <a:ext cx="2365" cy="748"/>
                </a:xfrm>
                <a:prstGeom prst="parallelogram">
                  <a:avLst>
                    <a:gd name="adj" fmla="val 10454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550200" name="Group 312"/>
                <p:cNvGrpSpPr>
                  <a:grpSpLocks/>
                </p:cNvGrpSpPr>
                <p:nvPr/>
              </p:nvGrpSpPr>
              <p:grpSpPr bwMode="auto">
                <a:xfrm flipH="1">
                  <a:off x="515" y="1091"/>
                  <a:ext cx="723" cy="662"/>
                  <a:chOff x="515" y="1091"/>
                  <a:chExt cx="723" cy="662"/>
                </a:xfrm>
              </p:grpSpPr>
              <p:sp>
                <p:nvSpPr>
                  <p:cNvPr id="550201" name="Oval 31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02" name="Oval 31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03" name="Oval 31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04" name="Oval 31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05" name="Oval 31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06" name="Oval 31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07" name="Oval 31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208" name="Group 320"/>
                <p:cNvGrpSpPr>
                  <a:grpSpLocks/>
                </p:cNvGrpSpPr>
                <p:nvPr/>
              </p:nvGrpSpPr>
              <p:grpSpPr bwMode="auto">
                <a:xfrm flipH="1">
                  <a:off x="766" y="1091"/>
                  <a:ext cx="723" cy="662"/>
                  <a:chOff x="515" y="1091"/>
                  <a:chExt cx="723" cy="662"/>
                </a:xfrm>
              </p:grpSpPr>
              <p:sp>
                <p:nvSpPr>
                  <p:cNvPr id="550209" name="Oval 321"/>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10" name="Oval 322"/>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11" name="Oval 323"/>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12" name="Oval 324"/>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13" name="Oval 325"/>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14" name="Oval 326"/>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15" name="Oval 327"/>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216" name="Group 328"/>
                <p:cNvGrpSpPr>
                  <a:grpSpLocks/>
                </p:cNvGrpSpPr>
                <p:nvPr/>
              </p:nvGrpSpPr>
              <p:grpSpPr bwMode="auto">
                <a:xfrm flipH="1">
                  <a:off x="1016" y="1091"/>
                  <a:ext cx="723" cy="662"/>
                  <a:chOff x="515" y="1091"/>
                  <a:chExt cx="723" cy="662"/>
                </a:xfrm>
              </p:grpSpPr>
              <p:sp>
                <p:nvSpPr>
                  <p:cNvPr id="550217" name="Oval 329"/>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18" name="Oval 330"/>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19" name="Oval 331"/>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20" name="Oval 332"/>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21" name="Oval 333"/>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22" name="Oval 334"/>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23" name="Oval 335"/>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224" name="Group 336"/>
                <p:cNvGrpSpPr>
                  <a:grpSpLocks/>
                </p:cNvGrpSpPr>
                <p:nvPr/>
              </p:nvGrpSpPr>
              <p:grpSpPr bwMode="auto">
                <a:xfrm flipH="1">
                  <a:off x="1267" y="1091"/>
                  <a:ext cx="723" cy="662"/>
                  <a:chOff x="515" y="1091"/>
                  <a:chExt cx="723" cy="662"/>
                </a:xfrm>
              </p:grpSpPr>
              <p:sp>
                <p:nvSpPr>
                  <p:cNvPr id="550225" name="Oval 337"/>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26" name="Oval 338"/>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27" name="Oval 339"/>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28" name="Oval 340"/>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29" name="Oval 341"/>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30" name="Oval 342"/>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31" name="Oval 343"/>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232" name="Group 344"/>
                <p:cNvGrpSpPr>
                  <a:grpSpLocks/>
                </p:cNvGrpSpPr>
                <p:nvPr/>
              </p:nvGrpSpPr>
              <p:grpSpPr bwMode="auto">
                <a:xfrm flipH="1">
                  <a:off x="1517" y="1091"/>
                  <a:ext cx="723" cy="662"/>
                  <a:chOff x="515" y="1091"/>
                  <a:chExt cx="723" cy="662"/>
                </a:xfrm>
              </p:grpSpPr>
              <p:sp>
                <p:nvSpPr>
                  <p:cNvPr id="550233" name="Oval 345"/>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34" name="Oval 346"/>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35" name="Oval 347"/>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36" name="Oval 348"/>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37" name="Oval 349"/>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38" name="Oval 350"/>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39" name="Oval 351"/>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240" name="Group 352"/>
                <p:cNvGrpSpPr>
                  <a:grpSpLocks/>
                </p:cNvGrpSpPr>
                <p:nvPr/>
              </p:nvGrpSpPr>
              <p:grpSpPr bwMode="auto">
                <a:xfrm flipH="1">
                  <a:off x="1767" y="1091"/>
                  <a:ext cx="723" cy="662"/>
                  <a:chOff x="515" y="1091"/>
                  <a:chExt cx="723" cy="662"/>
                </a:xfrm>
              </p:grpSpPr>
              <p:sp>
                <p:nvSpPr>
                  <p:cNvPr id="550241" name="Oval 35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42" name="Oval 35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43" name="Oval 35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44" name="Oval 35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45" name="Oval 35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46" name="Oval 35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47" name="Oval 35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grpSp>
            <p:nvGrpSpPr>
              <p:cNvPr id="550248" name="Group 360"/>
              <p:cNvGrpSpPr>
                <a:grpSpLocks/>
              </p:cNvGrpSpPr>
              <p:nvPr/>
            </p:nvGrpSpPr>
            <p:grpSpPr bwMode="auto">
              <a:xfrm flipV="1">
                <a:off x="185" y="958"/>
                <a:ext cx="2365" cy="748"/>
                <a:chOff x="319" y="1053"/>
                <a:chExt cx="2365" cy="748"/>
              </a:xfrm>
            </p:grpSpPr>
            <p:sp>
              <p:nvSpPr>
                <p:cNvPr id="550249" name="AutoShape 361"/>
                <p:cNvSpPr>
                  <a:spLocks noChangeArrowheads="1"/>
                </p:cNvSpPr>
                <p:nvPr/>
              </p:nvSpPr>
              <p:spPr bwMode="auto">
                <a:xfrm>
                  <a:off x="319" y="1053"/>
                  <a:ext cx="2365" cy="748"/>
                </a:xfrm>
                <a:prstGeom prst="parallelogram">
                  <a:avLst>
                    <a:gd name="adj" fmla="val 10454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550250" name="Group 362"/>
                <p:cNvGrpSpPr>
                  <a:grpSpLocks/>
                </p:cNvGrpSpPr>
                <p:nvPr/>
              </p:nvGrpSpPr>
              <p:grpSpPr bwMode="auto">
                <a:xfrm flipH="1">
                  <a:off x="515" y="1091"/>
                  <a:ext cx="723" cy="662"/>
                  <a:chOff x="515" y="1091"/>
                  <a:chExt cx="723" cy="662"/>
                </a:xfrm>
              </p:grpSpPr>
              <p:sp>
                <p:nvSpPr>
                  <p:cNvPr id="550251" name="Oval 36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52" name="Oval 36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53" name="Oval 36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54" name="Oval 36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55" name="Oval 36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56" name="Oval 36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57" name="Oval 36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258" name="Group 370"/>
                <p:cNvGrpSpPr>
                  <a:grpSpLocks/>
                </p:cNvGrpSpPr>
                <p:nvPr/>
              </p:nvGrpSpPr>
              <p:grpSpPr bwMode="auto">
                <a:xfrm flipH="1">
                  <a:off x="766" y="1091"/>
                  <a:ext cx="723" cy="662"/>
                  <a:chOff x="515" y="1091"/>
                  <a:chExt cx="723" cy="662"/>
                </a:xfrm>
              </p:grpSpPr>
              <p:sp>
                <p:nvSpPr>
                  <p:cNvPr id="550259" name="Oval 371"/>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60" name="Oval 372"/>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61" name="Oval 373"/>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62" name="Oval 374"/>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63" name="Oval 375"/>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64" name="Oval 376"/>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65" name="Oval 377"/>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266" name="Group 378"/>
                <p:cNvGrpSpPr>
                  <a:grpSpLocks/>
                </p:cNvGrpSpPr>
                <p:nvPr/>
              </p:nvGrpSpPr>
              <p:grpSpPr bwMode="auto">
                <a:xfrm flipH="1">
                  <a:off x="1016" y="1091"/>
                  <a:ext cx="723" cy="662"/>
                  <a:chOff x="515" y="1091"/>
                  <a:chExt cx="723" cy="662"/>
                </a:xfrm>
              </p:grpSpPr>
              <p:sp>
                <p:nvSpPr>
                  <p:cNvPr id="550267" name="Oval 379"/>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68" name="Oval 380"/>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69" name="Oval 381"/>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70" name="Oval 382"/>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71" name="Oval 383"/>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72" name="Oval 384"/>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73" name="Oval 385"/>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274" name="Group 386"/>
                <p:cNvGrpSpPr>
                  <a:grpSpLocks/>
                </p:cNvGrpSpPr>
                <p:nvPr/>
              </p:nvGrpSpPr>
              <p:grpSpPr bwMode="auto">
                <a:xfrm flipH="1">
                  <a:off x="1267" y="1091"/>
                  <a:ext cx="723" cy="662"/>
                  <a:chOff x="515" y="1091"/>
                  <a:chExt cx="723" cy="662"/>
                </a:xfrm>
              </p:grpSpPr>
              <p:sp>
                <p:nvSpPr>
                  <p:cNvPr id="550275" name="Oval 387"/>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76" name="Oval 388"/>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77" name="Oval 389"/>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78" name="Oval 390"/>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79" name="Oval 391"/>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80" name="Oval 392"/>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81" name="Oval 393"/>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282" name="Group 394"/>
                <p:cNvGrpSpPr>
                  <a:grpSpLocks/>
                </p:cNvGrpSpPr>
                <p:nvPr/>
              </p:nvGrpSpPr>
              <p:grpSpPr bwMode="auto">
                <a:xfrm flipH="1">
                  <a:off x="1517" y="1091"/>
                  <a:ext cx="723" cy="662"/>
                  <a:chOff x="515" y="1091"/>
                  <a:chExt cx="723" cy="662"/>
                </a:xfrm>
              </p:grpSpPr>
              <p:sp>
                <p:nvSpPr>
                  <p:cNvPr id="550283" name="Oval 395"/>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84" name="Oval 396"/>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85" name="Oval 397"/>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86" name="Oval 398"/>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87" name="Oval 399"/>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88" name="Oval 400"/>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89" name="Oval 401"/>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290" name="Group 402"/>
                <p:cNvGrpSpPr>
                  <a:grpSpLocks/>
                </p:cNvGrpSpPr>
                <p:nvPr/>
              </p:nvGrpSpPr>
              <p:grpSpPr bwMode="auto">
                <a:xfrm flipH="1">
                  <a:off x="1767" y="1091"/>
                  <a:ext cx="723" cy="662"/>
                  <a:chOff x="515" y="1091"/>
                  <a:chExt cx="723" cy="662"/>
                </a:xfrm>
              </p:grpSpPr>
              <p:sp>
                <p:nvSpPr>
                  <p:cNvPr id="550291" name="Oval 40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92" name="Oval 40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93" name="Oval 40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94" name="Oval 40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95" name="Oval 40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96" name="Oval 40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297" name="Oval 40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grpSp>
            <p:nvGrpSpPr>
              <p:cNvPr id="550298" name="Group 410"/>
              <p:cNvGrpSpPr>
                <a:grpSpLocks/>
              </p:cNvGrpSpPr>
              <p:nvPr/>
            </p:nvGrpSpPr>
            <p:grpSpPr bwMode="auto">
              <a:xfrm flipV="1">
                <a:off x="185" y="748"/>
                <a:ext cx="2365" cy="748"/>
                <a:chOff x="319" y="1053"/>
                <a:chExt cx="2365" cy="748"/>
              </a:xfrm>
            </p:grpSpPr>
            <p:sp>
              <p:nvSpPr>
                <p:cNvPr id="550299" name="AutoShape 411"/>
                <p:cNvSpPr>
                  <a:spLocks noChangeArrowheads="1"/>
                </p:cNvSpPr>
                <p:nvPr/>
              </p:nvSpPr>
              <p:spPr bwMode="auto">
                <a:xfrm>
                  <a:off x="319" y="1053"/>
                  <a:ext cx="2365" cy="748"/>
                </a:xfrm>
                <a:prstGeom prst="parallelogram">
                  <a:avLst>
                    <a:gd name="adj" fmla="val 10454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550300" name="Group 412"/>
                <p:cNvGrpSpPr>
                  <a:grpSpLocks/>
                </p:cNvGrpSpPr>
                <p:nvPr/>
              </p:nvGrpSpPr>
              <p:grpSpPr bwMode="auto">
                <a:xfrm flipH="1">
                  <a:off x="515" y="1091"/>
                  <a:ext cx="723" cy="662"/>
                  <a:chOff x="515" y="1091"/>
                  <a:chExt cx="723" cy="662"/>
                </a:xfrm>
              </p:grpSpPr>
              <p:sp>
                <p:nvSpPr>
                  <p:cNvPr id="550301" name="Oval 41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02" name="Oval 41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03" name="Oval 41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04" name="Oval 41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05" name="Oval 41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06" name="Oval 41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07" name="Oval 41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308" name="Group 420"/>
                <p:cNvGrpSpPr>
                  <a:grpSpLocks/>
                </p:cNvGrpSpPr>
                <p:nvPr/>
              </p:nvGrpSpPr>
              <p:grpSpPr bwMode="auto">
                <a:xfrm flipH="1">
                  <a:off x="766" y="1091"/>
                  <a:ext cx="723" cy="662"/>
                  <a:chOff x="515" y="1091"/>
                  <a:chExt cx="723" cy="662"/>
                </a:xfrm>
              </p:grpSpPr>
              <p:sp>
                <p:nvSpPr>
                  <p:cNvPr id="550309" name="Oval 421"/>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10" name="Oval 422"/>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11" name="Oval 423"/>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12" name="Oval 424"/>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13" name="Oval 425"/>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14" name="Oval 426"/>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15" name="Oval 427"/>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316" name="Group 428"/>
                <p:cNvGrpSpPr>
                  <a:grpSpLocks/>
                </p:cNvGrpSpPr>
                <p:nvPr/>
              </p:nvGrpSpPr>
              <p:grpSpPr bwMode="auto">
                <a:xfrm flipH="1">
                  <a:off x="1016" y="1091"/>
                  <a:ext cx="723" cy="662"/>
                  <a:chOff x="515" y="1091"/>
                  <a:chExt cx="723" cy="662"/>
                </a:xfrm>
              </p:grpSpPr>
              <p:sp>
                <p:nvSpPr>
                  <p:cNvPr id="550317" name="Oval 429"/>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18" name="Oval 430"/>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19" name="Oval 431"/>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20" name="Oval 432"/>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21" name="Oval 433"/>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22" name="Oval 434"/>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23" name="Oval 435"/>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324" name="Group 436"/>
                <p:cNvGrpSpPr>
                  <a:grpSpLocks/>
                </p:cNvGrpSpPr>
                <p:nvPr/>
              </p:nvGrpSpPr>
              <p:grpSpPr bwMode="auto">
                <a:xfrm flipH="1">
                  <a:off x="1267" y="1091"/>
                  <a:ext cx="723" cy="662"/>
                  <a:chOff x="515" y="1091"/>
                  <a:chExt cx="723" cy="662"/>
                </a:xfrm>
              </p:grpSpPr>
              <p:sp>
                <p:nvSpPr>
                  <p:cNvPr id="550325" name="Oval 437"/>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26" name="Oval 438"/>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27" name="Oval 439"/>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28" name="Oval 440"/>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29" name="Oval 441"/>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30" name="Oval 442"/>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31" name="Oval 443"/>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332" name="Group 444"/>
                <p:cNvGrpSpPr>
                  <a:grpSpLocks/>
                </p:cNvGrpSpPr>
                <p:nvPr/>
              </p:nvGrpSpPr>
              <p:grpSpPr bwMode="auto">
                <a:xfrm flipH="1">
                  <a:off x="1517" y="1091"/>
                  <a:ext cx="723" cy="662"/>
                  <a:chOff x="515" y="1091"/>
                  <a:chExt cx="723" cy="662"/>
                </a:xfrm>
              </p:grpSpPr>
              <p:sp>
                <p:nvSpPr>
                  <p:cNvPr id="550333" name="Oval 445"/>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34" name="Oval 446"/>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35" name="Oval 447"/>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36" name="Oval 448"/>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37" name="Oval 449"/>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38" name="Oval 450"/>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39" name="Oval 451"/>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340" name="Group 452"/>
                <p:cNvGrpSpPr>
                  <a:grpSpLocks/>
                </p:cNvGrpSpPr>
                <p:nvPr/>
              </p:nvGrpSpPr>
              <p:grpSpPr bwMode="auto">
                <a:xfrm flipH="1">
                  <a:off x="1767" y="1091"/>
                  <a:ext cx="723" cy="662"/>
                  <a:chOff x="515" y="1091"/>
                  <a:chExt cx="723" cy="662"/>
                </a:xfrm>
              </p:grpSpPr>
              <p:sp>
                <p:nvSpPr>
                  <p:cNvPr id="550341" name="Oval 45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42" name="Oval 45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43" name="Oval 45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44" name="Oval 45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45" name="Oval 45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46" name="Oval 45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47" name="Oval 45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grpSp>
            <p:nvGrpSpPr>
              <p:cNvPr id="550348" name="Group 460"/>
              <p:cNvGrpSpPr>
                <a:grpSpLocks/>
              </p:cNvGrpSpPr>
              <p:nvPr/>
            </p:nvGrpSpPr>
            <p:grpSpPr bwMode="auto">
              <a:xfrm flipV="1">
                <a:off x="185" y="538"/>
                <a:ext cx="2365" cy="748"/>
                <a:chOff x="319" y="1053"/>
                <a:chExt cx="2365" cy="748"/>
              </a:xfrm>
            </p:grpSpPr>
            <p:sp>
              <p:nvSpPr>
                <p:cNvPr id="550349" name="AutoShape 461"/>
                <p:cNvSpPr>
                  <a:spLocks noChangeArrowheads="1"/>
                </p:cNvSpPr>
                <p:nvPr/>
              </p:nvSpPr>
              <p:spPr bwMode="auto">
                <a:xfrm>
                  <a:off x="319" y="1053"/>
                  <a:ext cx="2365" cy="748"/>
                </a:xfrm>
                <a:prstGeom prst="parallelogram">
                  <a:avLst>
                    <a:gd name="adj" fmla="val 10454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550350" name="Group 462"/>
                <p:cNvGrpSpPr>
                  <a:grpSpLocks/>
                </p:cNvGrpSpPr>
                <p:nvPr/>
              </p:nvGrpSpPr>
              <p:grpSpPr bwMode="auto">
                <a:xfrm flipH="1">
                  <a:off x="515" y="1091"/>
                  <a:ext cx="723" cy="662"/>
                  <a:chOff x="515" y="1091"/>
                  <a:chExt cx="723" cy="662"/>
                </a:xfrm>
              </p:grpSpPr>
              <p:sp>
                <p:nvSpPr>
                  <p:cNvPr id="550351" name="Oval 46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52" name="Oval 46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53" name="Oval 46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54" name="Oval 46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55" name="Oval 46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56" name="Oval 46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57" name="Oval 46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358" name="Group 470"/>
                <p:cNvGrpSpPr>
                  <a:grpSpLocks/>
                </p:cNvGrpSpPr>
                <p:nvPr/>
              </p:nvGrpSpPr>
              <p:grpSpPr bwMode="auto">
                <a:xfrm flipH="1">
                  <a:off x="766" y="1091"/>
                  <a:ext cx="723" cy="662"/>
                  <a:chOff x="515" y="1091"/>
                  <a:chExt cx="723" cy="662"/>
                </a:xfrm>
              </p:grpSpPr>
              <p:sp>
                <p:nvSpPr>
                  <p:cNvPr id="550359" name="Oval 471"/>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60" name="Oval 472"/>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61" name="Oval 473"/>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62" name="Oval 474"/>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63" name="Oval 475"/>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64" name="Oval 476"/>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65" name="Oval 477"/>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366" name="Group 478"/>
                <p:cNvGrpSpPr>
                  <a:grpSpLocks/>
                </p:cNvGrpSpPr>
                <p:nvPr/>
              </p:nvGrpSpPr>
              <p:grpSpPr bwMode="auto">
                <a:xfrm flipH="1">
                  <a:off x="1016" y="1091"/>
                  <a:ext cx="723" cy="662"/>
                  <a:chOff x="515" y="1091"/>
                  <a:chExt cx="723" cy="662"/>
                </a:xfrm>
              </p:grpSpPr>
              <p:sp>
                <p:nvSpPr>
                  <p:cNvPr id="550367" name="Oval 479"/>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68" name="Oval 480"/>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69" name="Oval 481"/>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70" name="Oval 482"/>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71" name="Oval 483"/>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72" name="Oval 484"/>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73" name="Oval 485"/>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374" name="Group 486"/>
                <p:cNvGrpSpPr>
                  <a:grpSpLocks/>
                </p:cNvGrpSpPr>
                <p:nvPr/>
              </p:nvGrpSpPr>
              <p:grpSpPr bwMode="auto">
                <a:xfrm flipH="1">
                  <a:off x="1267" y="1091"/>
                  <a:ext cx="723" cy="662"/>
                  <a:chOff x="515" y="1091"/>
                  <a:chExt cx="723" cy="662"/>
                </a:xfrm>
              </p:grpSpPr>
              <p:sp>
                <p:nvSpPr>
                  <p:cNvPr id="550375" name="Oval 487"/>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76" name="Oval 488"/>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77" name="Oval 489"/>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78" name="Oval 490"/>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79" name="Oval 491"/>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80" name="Oval 492"/>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81" name="Oval 493"/>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382" name="Group 494"/>
                <p:cNvGrpSpPr>
                  <a:grpSpLocks/>
                </p:cNvGrpSpPr>
                <p:nvPr/>
              </p:nvGrpSpPr>
              <p:grpSpPr bwMode="auto">
                <a:xfrm flipH="1">
                  <a:off x="1517" y="1091"/>
                  <a:ext cx="723" cy="662"/>
                  <a:chOff x="515" y="1091"/>
                  <a:chExt cx="723" cy="662"/>
                </a:xfrm>
              </p:grpSpPr>
              <p:sp>
                <p:nvSpPr>
                  <p:cNvPr id="550383" name="Oval 495"/>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84" name="Oval 496"/>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85" name="Oval 497"/>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86" name="Oval 498"/>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87" name="Oval 499"/>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88" name="Oval 500"/>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89" name="Oval 501"/>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550390" name="Group 502"/>
                <p:cNvGrpSpPr>
                  <a:grpSpLocks/>
                </p:cNvGrpSpPr>
                <p:nvPr/>
              </p:nvGrpSpPr>
              <p:grpSpPr bwMode="auto">
                <a:xfrm flipH="1">
                  <a:off x="1767" y="1091"/>
                  <a:ext cx="723" cy="662"/>
                  <a:chOff x="515" y="1091"/>
                  <a:chExt cx="723" cy="662"/>
                </a:xfrm>
              </p:grpSpPr>
              <p:sp>
                <p:nvSpPr>
                  <p:cNvPr id="550391" name="Oval 503"/>
                  <p:cNvSpPr>
                    <a:spLocks noChangeArrowheads="1"/>
                  </p:cNvSpPr>
                  <p:nvPr/>
                </p:nvSpPr>
                <p:spPr bwMode="auto">
                  <a:xfrm>
                    <a:off x="515" y="109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92" name="Oval 504"/>
                  <p:cNvSpPr>
                    <a:spLocks noChangeArrowheads="1"/>
                  </p:cNvSpPr>
                  <p:nvPr/>
                </p:nvSpPr>
                <p:spPr bwMode="auto">
                  <a:xfrm>
                    <a:off x="611" y="118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93" name="Oval 505"/>
                  <p:cNvSpPr>
                    <a:spLocks noChangeArrowheads="1"/>
                  </p:cNvSpPr>
                  <p:nvPr/>
                </p:nvSpPr>
                <p:spPr bwMode="auto">
                  <a:xfrm>
                    <a:off x="707" y="1283"/>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94" name="Oval 506"/>
                  <p:cNvSpPr>
                    <a:spLocks noChangeArrowheads="1"/>
                  </p:cNvSpPr>
                  <p:nvPr/>
                </p:nvSpPr>
                <p:spPr bwMode="auto">
                  <a:xfrm>
                    <a:off x="803" y="1379"/>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95" name="Oval 507"/>
                  <p:cNvSpPr>
                    <a:spLocks noChangeArrowheads="1"/>
                  </p:cNvSpPr>
                  <p:nvPr/>
                </p:nvSpPr>
                <p:spPr bwMode="auto">
                  <a:xfrm>
                    <a:off x="899" y="1475"/>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96" name="Oval 508"/>
                  <p:cNvSpPr>
                    <a:spLocks noChangeArrowheads="1"/>
                  </p:cNvSpPr>
                  <p:nvPr/>
                </p:nvSpPr>
                <p:spPr bwMode="auto">
                  <a:xfrm>
                    <a:off x="995" y="1571"/>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0397" name="Oval 509"/>
                  <p:cNvSpPr>
                    <a:spLocks noChangeArrowheads="1"/>
                  </p:cNvSpPr>
                  <p:nvPr/>
                </p:nvSpPr>
                <p:spPr bwMode="auto">
                  <a:xfrm>
                    <a:off x="1091" y="1667"/>
                    <a:ext cx="147" cy="8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grpSp>
        <p:sp>
          <p:nvSpPr>
            <p:cNvPr id="550398" name="Line 510"/>
            <p:cNvSpPr>
              <a:spLocks noChangeShapeType="1"/>
            </p:cNvSpPr>
            <p:nvPr/>
          </p:nvSpPr>
          <p:spPr bwMode="auto">
            <a:xfrm flipV="1">
              <a:off x="2298699" y="1574"/>
              <a:ext cx="0" cy="13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50399" name="Line 511"/>
            <p:cNvSpPr>
              <a:spLocks noChangeShapeType="1"/>
            </p:cNvSpPr>
            <p:nvPr/>
          </p:nvSpPr>
          <p:spPr bwMode="auto">
            <a:xfrm flipV="1">
              <a:off x="2298699" y="1800"/>
              <a:ext cx="0" cy="13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50400" name="Line 512"/>
            <p:cNvSpPr>
              <a:spLocks noChangeShapeType="1"/>
            </p:cNvSpPr>
            <p:nvPr/>
          </p:nvSpPr>
          <p:spPr bwMode="auto">
            <a:xfrm flipV="1">
              <a:off x="2298699" y="2026"/>
              <a:ext cx="0" cy="13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50401" name="Line 513"/>
            <p:cNvSpPr>
              <a:spLocks noChangeShapeType="1"/>
            </p:cNvSpPr>
            <p:nvPr/>
          </p:nvSpPr>
          <p:spPr bwMode="auto">
            <a:xfrm flipV="1">
              <a:off x="2298699" y="2252"/>
              <a:ext cx="0" cy="13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50402" name="Line 514"/>
            <p:cNvSpPr>
              <a:spLocks noChangeShapeType="1"/>
            </p:cNvSpPr>
            <p:nvPr/>
          </p:nvSpPr>
          <p:spPr bwMode="auto">
            <a:xfrm flipV="1">
              <a:off x="2298699" y="2478"/>
              <a:ext cx="0" cy="13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50403" name="Line 515"/>
            <p:cNvSpPr>
              <a:spLocks noChangeShapeType="1"/>
            </p:cNvSpPr>
            <p:nvPr/>
          </p:nvSpPr>
          <p:spPr bwMode="auto">
            <a:xfrm flipV="1">
              <a:off x="2298699" y="2704"/>
              <a:ext cx="0" cy="13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50404" name="Line 516"/>
            <p:cNvSpPr>
              <a:spLocks noChangeShapeType="1"/>
            </p:cNvSpPr>
            <p:nvPr/>
          </p:nvSpPr>
          <p:spPr bwMode="auto">
            <a:xfrm flipV="1">
              <a:off x="2298699" y="2930"/>
              <a:ext cx="0" cy="13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50405" name="Line 517"/>
            <p:cNvSpPr>
              <a:spLocks noChangeShapeType="1"/>
            </p:cNvSpPr>
            <p:nvPr/>
          </p:nvSpPr>
          <p:spPr bwMode="auto">
            <a:xfrm flipV="1">
              <a:off x="2298699" y="3156"/>
              <a:ext cx="0" cy="13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50406" name="Line 518"/>
            <p:cNvSpPr>
              <a:spLocks noChangeShapeType="1"/>
            </p:cNvSpPr>
            <p:nvPr/>
          </p:nvSpPr>
          <p:spPr bwMode="auto">
            <a:xfrm flipV="1">
              <a:off x="2298699" y="1348"/>
              <a:ext cx="0" cy="13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50407" name="Line 519"/>
            <p:cNvSpPr>
              <a:spLocks noChangeShapeType="1"/>
            </p:cNvSpPr>
            <p:nvPr/>
          </p:nvSpPr>
          <p:spPr bwMode="auto">
            <a:xfrm flipV="1">
              <a:off x="2295524" y="856"/>
              <a:ext cx="0" cy="391"/>
            </a:xfrm>
            <a:prstGeom prst="line">
              <a:avLst/>
            </a:prstGeom>
            <a:noFill/>
            <a:ln w="571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522" name="Rectangle 2"/>
          <p:cNvSpPr txBox="1">
            <a:spLocks noChangeArrowheads="1"/>
          </p:cNvSpPr>
          <p:nvPr/>
        </p:nvSpPr>
        <p:spPr>
          <a:xfrm>
            <a:off x="457200" y="540296"/>
            <a:ext cx="8229600" cy="72008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GB" altLang="nl-NL" dirty="0"/>
              <a:t>Visualisation of </a:t>
            </a:r>
            <a:r>
              <a:rPr lang="en-GB" altLang="nl-NL" dirty="0" smtClean="0"/>
              <a:t>gene expression data (V)</a:t>
            </a:r>
            <a:endParaRPr lang="en-US" altLang="nl-NL" noProof="1"/>
          </a:p>
        </p:txBody>
      </p:sp>
    </p:spTree>
    <p:extLst>
      <p:ext uri="{BB962C8B-B14F-4D97-AF65-F5344CB8AC3E}">
        <p14:creationId xmlns:p14="http://schemas.microsoft.com/office/powerpoint/2010/main" val="101036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000125"/>
            <a:ext cx="4735513" cy="2428875"/>
          </a:xfrm>
          <a:prstGeom prst="rect">
            <a:avLst/>
          </a:prstGeom>
          <a:noFill/>
          <a:extLst>
            <a:ext uri="{909E8E84-426E-40DD-AFC4-6F175D3DCCD1}">
              <a14:hiddenFill xmlns:a14="http://schemas.microsoft.com/office/drawing/2010/main">
                <a:solidFill>
                  <a:srgbClr val="FFFFFF"/>
                </a:solidFill>
              </a14:hiddenFill>
            </a:ext>
          </a:extLst>
        </p:spPr>
      </p:pic>
      <p:sp>
        <p:nvSpPr>
          <p:cNvPr id="117764" name="Text Box 4"/>
          <p:cNvSpPr txBox="1">
            <a:spLocks noChangeArrowheads="1"/>
          </p:cNvSpPr>
          <p:nvPr/>
        </p:nvSpPr>
        <p:spPr bwMode="auto">
          <a:xfrm>
            <a:off x="228600" y="1370013"/>
            <a:ext cx="27527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Char char="-"/>
            </a:pPr>
            <a:r>
              <a:rPr lang="en-US" altLang="nl-NL" sz="1800"/>
              <a:t>10 arrays (x-axis)</a:t>
            </a:r>
          </a:p>
          <a:p>
            <a:pPr algn="l">
              <a:spcBef>
                <a:spcPct val="0"/>
              </a:spcBef>
              <a:buFontTx/>
              <a:buChar char="-"/>
            </a:pPr>
            <a:r>
              <a:rPr lang="en-US" altLang="nl-NL" sz="1800"/>
              <a:t> 9 different profiles (A-J)</a:t>
            </a:r>
          </a:p>
          <a:p>
            <a:pPr algn="l">
              <a:spcBef>
                <a:spcPct val="0"/>
              </a:spcBef>
              <a:buFontTx/>
              <a:buChar char="-"/>
            </a:pPr>
            <a:r>
              <a:rPr lang="en-US" altLang="nl-NL" sz="1800"/>
              <a:t> log-ratio (y-axis)</a:t>
            </a:r>
            <a:endParaRPr lang="nl-NL" altLang="nl-NL" sz="1800"/>
          </a:p>
        </p:txBody>
      </p:sp>
      <p:sp>
        <p:nvSpPr>
          <p:cNvPr id="117765" name="Text Box 5"/>
          <p:cNvSpPr txBox="1">
            <a:spLocks noChangeArrowheads="1"/>
          </p:cNvSpPr>
          <p:nvPr/>
        </p:nvSpPr>
        <p:spPr bwMode="auto">
          <a:xfrm>
            <a:off x="365125" y="3689350"/>
            <a:ext cx="32035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1800"/>
              <a:t>- round each profile 50 </a:t>
            </a:r>
          </a:p>
          <a:p>
            <a:pPr algn="l">
              <a:spcBef>
                <a:spcPct val="0"/>
              </a:spcBef>
            </a:pPr>
            <a:r>
              <a:rPr lang="en-US" altLang="nl-NL" sz="1800"/>
              <a:t>  “noisy profiles” </a:t>
            </a:r>
          </a:p>
          <a:p>
            <a:pPr algn="l">
              <a:spcBef>
                <a:spcPct val="0"/>
              </a:spcBef>
            </a:pPr>
            <a:endParaRPr lang="en-US" altLang="nl-NL" sz="1800"/>
          </a:p>
          <a:p>
            <a:pPr algn="l">
              <a:spcBef>
                <a:spcPct val="0"/>
              </a:spcBef>
            </a:pPr>
            <a:r>
              <a:rPr lang="en-US" altLang="nl-NL" sz="1800"/>
              <a:t>Each simulated array contains</a:t>
            </a:r>
          </a:p>
          <a:p>
            <a:pPr algn="l">
              <a:spcBef>
                <a:spcPct val="0"/>
              </a:spcBef>
            </a:pPr>
            <a:r>
              <a:rPr lang="en-US" altLang="nl-NL" sz="1800"/>
              <a:t>9*(1+50) = 459 spots </a:t>
            </a:r>
            <a:endParaRPr lang="nl-NL" altLang="nl-NL" sz="1800"/>
          </a:p>
        </p:txBody>
      </p:sp>
      <p:pic>
        <p:nvPicPr>
          <p:cNvPr id="117766" name="Picture 6" descr="JQ_dataset_bl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429000"/>
            <a:ext cx="4191000" cy="31289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a:xfrm>
            <a:off x="457200" y="540296"/>
            <a:ext cx="8229600" cy="72008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GB" altLang="nl-NL" dirty="0"/>
              <a:t>Visualisation of </a:t>
            </a:r>
            <a:r>
              <a:rPr lang="en-GB" altLang="nl-NL" dirty="0" smtClean="0"/>
              <a:t>gene expression data (VI)</a:t>
            </a:r>
            <a:endParaRPr lang="en-US" altLang="nl-NL" noProof="1"/>
          </a:p>
        </p:txBody>
      </p:sp>
    </p:spTree>
    <p:extLst>
      <p:ext uri="{BB962C8B-B14F-4D97-AF65-F5344CB8AC3E}">
        <p14:creationId xmlns:p14="http://schemas.microsoft.com/office/powerpoint/2010/main" val="1783607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1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8138"/>
            <a:ext cx="4540250"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1939" name="Text Box 3"/>
          <p:cNvSpPr txBox="1">
            <a:spLocks noChangeArrowheads="1"/>
          </p:cNvSpPr>
          <p:nvPr/>
        </p:nvSpPr>
        <p:spPr bwMode="auto">
          <a:xfrm>
            <a:off x="6161838" y="6581001"/>
            <a:ext cx="2982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nl-NL" sz="1200" dirty="0" smtClean="0">
                <a:latin typeface="+mn-lt"/>
              </a:rPr>
              <a:t>Van ‘t Veer et al, Nature 415: 530-536 (2002)</a:t>
            </a:r>
            <a:endParaRPr lang="en-US" altLang="nl-NL" sz="1200" noProof="1">
              <a:latin typeface="+mn-lt"/>
            </a:endParaRPr>
          </a:p>
        </p:txBody>
      </p:sp>
      <p:sp>
        <p:nvSpPr>
          <p:cNvPr id="551940" name="Rectangle 4"/>
          <p:cNvSpPr>
            <a:spLocks noChangeArrowheads="1"/>
          </p:cNvSpPr>
          <p:nvPr/>
        </p:nvSpPr>
        <p:spPr bwMode="auto">
          <a:xfrm>
            <a:off x="5867400" y="1293168"/>
            <a:ext cx="304800" cy="154632"/>
          </a:xfrm>
          <a:prstGeom prst="rect">
            <a:avLst/>
          </a:prstGeom>
          <a:solidFill>
            <a:schemeClr val="tx1"/>
          </a:solidFill>
          <a:ln w="9525">
            <a:solidFill>
              <a:schemeClr val="tx1"/>
            </a:solidFill>
            <a:miter lim="800000"/>
            <a:headEnd/>
            <a:tailEnd/>
          </a:ln>
        </p:spPr>
        <p:txBody>
          <a:bodyPr wrap="squar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mn-lt"/>
            </a:endParaRPr>
          </a:p>
        </p:txBody>
      </p:sp>
      <p:sp>
        <p:nvSpPr>
          <p:cNvPr id="551941" name="Rectangle 5"/>
          <p:cNvSpPr>
            <a:spLocks noChangeArrowheads="1"/>
          </p:cNvSpPr>
          <p:nvPr/>
        </p:nvSpPr>
        <p:spPr bwMode="auto">
          <a:xfrm>
            <a:off x="5867400" y="1826568"/>
            <a:ext cx="304800" cy="1546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mn-lt"/>
            </a:endParaRPr>
          </a:p>
        </p:txBody>
      </p:sp>
      <p:sp>
        <p:nvSpPr>
          <p:cNvPr id="551942" name="Text Box 6"/>
          <p:cNvSpPr txBox="1">
            <a:spLocks noChangeArrowheads="1"/>
          </p:cNvSpPr>
          <p:nvPr/>
        </p:nvSpPr>
        <p:spPr bwMode="auto">
          <a:xfrm>
            <a:off x="6324600" y="1073150"/>
            <a:ext cx="12470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nl-NL" altLang="nl-NL" dirty="0" err="1">
                <a:latin typeface="+mn-lt"/>
              </a:rPr>
              <a:t>negative</a:t>
            </a:r>
            <a:endParaRPr lang="nl-NL" altLang="nl-NL" dirty="0">
              <a:latin typeface="+mn-lt"/>
            </a:endParaRPr>
          </a:p>
          <a:p>
            <a:pPr>
              <a:spcBef>
                <a:spcPct val="50000"/>
              </a:spcBef>
            </a:pPr>
            <a:r>
              <a:rPr lang="nl-NL" altLang="nl-NL" dirty="0" err="1">
                <a:latin typeface="+mn-lt"/>
              </a:rPr>
              <a:t>positive</a:t>
            </a:r>
            <a:endParaRPr lang="nl-NL" altLang="nl-NL" dirty="0">
              <a:latin typeface="+mn-lt"/>
            </a:endParaRPr>
          </a:p>
        </p:txBody>
      </p:sp>
      <p:sp>
        <p:nvSpPr>
          <p:cNvPr id="551943" name="Text Box 7"/>
          <p:cNvSpPr txBox="1">
            <a:spLocks noChangeArrowheads="1"/>
          </p:cNvSpPr>
          <p:nvPr/>
        </p:nvSpPr>
        <p:spPr bwMode="auto">
          <a:xfrm>
            <a:off x="5665830" y="2292350"/>
            <a:ext cx="3011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nl-NL" altLang="nl-NL" dirty="0" err="1">
                <a:latin typeface="+mn-lt"/>
              </a:rPr>
              <a:t>histopathological</a:t>
            </a:r>
            <a:r>
              <a:rPr lang="nl-NL" altLang="nl-NL" dirty="0">
                <a:latin typeface="+mn-lt"/>
              </a:rPr>
              <a:t> data </a:t>
            </a:r>
          </a:p>
        </p:txBody>
      </p:sp>
      <p:sp>
        <p:nvSpPr>
          <p:cNvPr id="551944" name="Line 8"/>
          <p:cNvSpPr>
            <a:spLocks noChangeShapeType="1"/>
          </p:cNvSpPr>
          <p:nvPr/>
        </p:nvSpPr>
        <p:spPr bwMode="auto">
          <a:xfrm>
            <a:off x="762000" y="1219200"/>
            <a:ext cx="0" cy="1981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nl-NL"/>
          </a:p>
        </p:txBody>
      </p:sp>
      <p:sp>
        <p:nvSpPr>
          <p:cNvPr id="551945" name="Line 9"/>
          <p:cNvSpPr>
            <a:spLocks noChangeShapeType="1"/>
          </p:cNvSpPr>
          <p:nvPr/>
        </p:nvSpPr>
        <p:spPr bwMode="auto">
          <a:xfrm>
            <a:off x="2057400" y="609600"/>
            <a:ext cx="2209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nl-NL"/>
          </a:p>
        </p:txBody>
      </p:sp>
      <p:sp>
        <p:nvSpPr>
          <p:cNvPr id="551946" name="Text Box 10"/>
          <p:cNvSpPr txBox="1">
            <a:spLocks noChangeArrowheads="1"/>
          </p:cNvSpPr>
          <p:nvPr/>
        </p:nvSpPr>
        <p:spPr bwMode="auto">
          <a:xfrm>
            <a:off x="4147200" y="158750"/>
            <a:ext cx="9162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nl-NL" altLang="nl-NL" dirty="0" err="1">
                <a:latin typeface="+mn-lt"/>
              </a:rPr>
              <a:t>genes</a:t>
            </a:r>
            <a:endParaRPr lang="nl-NL" altLang="nl-NL" dirty="0">
              <a:latin typeface="+mn-lt"/>
            </a:endParaRPr>
          </a:p>
        </p:txBody>
      </p:sp>
      <p:sp>
        <p:nvSpPr>
          <p:cNvPr id="551947" name="Text Box 11"/>
          <p:cNvSpPr txBox="1">
            <a:spLocks noChangeArrowheads="1"/>
          </p:cNvSpPr>
          <p:nvPr/>
        </p:nvSpPr>
        <p:spPr bwMode="auto">
          <a:xfrm rot="-5400000">
            <a:off x="-62338" y="1851968"/>
            <a:ext cx="120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nl-NL" altLang="nl-NL" dirty="0">
                <a:latin typeface="+mn-lt"/>
              </a:rPr>
              <a:t>samples</a:t>
            </a:r>
          </a:p>
        </p:txBody>
      </p:sp>
      <p:sp>
        <p:nvSpPr>
          <p:cNvPr id="551949" name="Text Box 13"/>
          <p:cNvSpPr txBox="1">
            <a:spLocks noChangeArrowheads="1"/>
          </p:cNvSpPr>
          <p:nvPr/>
        </p:nvSpPr>
        <p:spPr bwMode="auto">
          <a:xfrm>
            <a:off x="5334000" y="3962400"/>
            <a:ext cx="35893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nl-NL" altLang="nl-NL" dirty="0">
                <a:latin typeface="+mn-lt"/>
              </a:rPr>
              <a:t>ER gene </a:t>
            </a:r>
            <a:r>
              <a:rPr lang="nl-NL" altLang="nl-NL" i="1" dirty="0">
                <a:latin typeface="+mn-lt"/>
              </a:rPr>
              <a:t>(ESR1)</a:t>
            </a:r>
            <a:r>
              <a:rPr lang="nl-NL" altLang="nl-NL" dirty="0">
                <a:latin typeface="+mn-lt"/>
              </a:rPr>
              <a:t> </a:t>
            </a:r>
            <a:r>
              <a:rPr lang="nl-NL" altLang="nl-NL" dirty="0" err="1">
                <a:latin typeface="+mn-lt"/>
              </a:rPr>
              <a:t>and</a:t>
            </a:r>
            <a:r>
              <a:rPr lang="nl-NL" altLang="nl-NL" dirty="0">
                <a:latin typeface="+mn-lt"/>
              </a:rPr>
              <a:t> </a:t>
            </a:r>
            <a:r>
              <a:rPr lang="nl-NL" altLang="nl-NL" dirty="0" err="1">
                <a:latin typeface="+mn-lt"/>
              </a:rPr>
              <a:t>genes</a:t>
            </a:r>
            <a:r>
              <a:rPr lang="nl-NL" altLang="nl-NL" dirty="0">
                <a:latin typeface="+mn-lt"/>
              </a:rPr>
              <a:t> co-</a:t>
            </a:r>
            <a:r>
              <a:rPr lang="nl-NL" altLang="nl-NL" dirty="0" err="1">
                <a:latin typeface="+mn-lt"/>
              </a:rPr>
              <a:t>regulated</a:t>
            </a:r>
            <a:r>
              <a:rPr lang="nl-NL" altLang="nl-NL" dirty="0">
                <a:latin typeface="+mn-lt"/>
              </a:rPr>
              <a:t> </a:t>
            </a:r>
            <a:r>
              <a:rPr lang="nl-NL" altLang="nl-NL" dirty="0" err="1">
                <a:latin typeface="+mn-lt"/>
              </a:rPr>
              <a:t>with</a:t>
            </a:r>
            <a:r>
              <a:rPr lang="nl-NL" altLang="nl-NL" dirty="0">
                <a:latin typeface="+mn-lt"/>
              </a:rPr>
              <a:t> ER, </a:t>
            </a:r>
            <a:r>
              <a:rPr lang="nl-NL" altLang="nl-NL" dirty="0" err="1">
                <a:latin typeface="+mn-lt"/>
              </a:rPr>
              <a:t>some</a:t>
            </a:r>
            <a:r>
              <a:rPr lang="nl-NL" altLang="nl-NL" dirty="0">
                <a:latin typeface="+mn-lt"/>
              </a:rPr>
              <a:t> of </a:t>
            </a:r>
            <a:r>
              <a:rPr lang="nl-NL" altLang="nl-NL" dirty="0" err="1">
                <a:latin typeface="+mn-lt"/>
              </a:rPr>
              <a:t>which</a:t>
            </a:r>
            <a:r>
              <a:rPr lang="nl-NL" altLang="nl-NL" dirty="0">
                <a:latin typeface="+mn-lt"/>
              </a:rPr>
              <a:t> are </a:t>
            </a:r>
            <a:r>
              <a:rPr lang="nl-NL" altLang="nl-NL" dirty="0" err="1">
                <a:latin typeface="+mn-lt"/>
              </a:rPr>
              <a:t>known</a:t>
            </a:r>
            <a:r>
              <a:rPr lang="nl-NL" altLang="nl-NL" dirty="0">
                <a:latin typeface="+mn-lt"/>
              </a:rPr>
              <a:t> ER target </a:t>
            </a:r>
            <a:r>
              <a:rPr lang="nl-NL" altLang="nl-NL" dirty="0" err="1">
                <a:latin typeface="+mn-lt"/>
              </a:rPr>
              <a:t>genes</a:t>
            </a:r>
            <a:endParaRPr lang="nl-NL" altLang="nl-NL" dirty="0">
              <a:latin typeface="+mn-lt"/>
            </a:endParaRPr>
          </a:p>
        </p:txBody>
      </p:sp>
      <p:sp>
        <p:nvSpPr>
          <p:cNvPr id="551950" name="Rectangle 14"/>
          <p:cNvSpPr>
            <a:spLocks noChangeArrowheads="1"/>
          </p:cNvSpPr>
          <p:nvPr/>
        </p:nvSpPr>
        <p:spPr bwMode="auto">
          <a:xfrm>
            <a:off x="611188" y="4818211"/>
            <a:ext cx="2520950" cy="461665"/>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mn-lt"/>
            </a:endParaRPr>
          </a:p>
        </p:txBody>
      </p:sp>
      <p:sp>
        <p:nvSpPr>
          <p:cNvPr id="17" name="Rectangle 2"/>
          <p:cNvSpPr txBox="1">
            <a:spLocks noChangeArrowheads="1"/>
          </p:cNvSpPr>
          <p:nvPr/>
        </p:nvSpPr>
        <p:spPr>
          <a:xfrm>
            <a:off x="0" y="0"/>
            <a:ext cx="7850188" cy="71913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US" altLang="nl-NL" dirty="0" smtClean="0"/>
              <a:t> Example: genes</a:t>
            </a:r>
            <a:endParaRPr lang="en-US" altLang="nl-NL" noProof="1"/>
          </a:p>
        </p:txBody>
      </p:sp>
    </p:spTree>
    <p:extLst>
      <p:ext uri="{BB962C8B-B14F-4D97-AF65-F5344CB8AC3E}">
        <p14:creationId xmlns:p14="http://schemas.microsoft.com/office/powerpoint/2010/main" val="1695932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Statistical </a:t>
            </a:r>
            <a:r>
              <a:rPr lang="nl-NL" dirty="0" err="1"/>
              <a:t>concepts</a:t>
            </a:r>
            <a:r>
              <a:rPr lang="nl-NL" dirty="0"/>
              <a:t> </a:t>
            </a:r>
            <a:r>
              <a:rPr lang="nl-NL" dirty="0" err="1"/>
              <a:t>for</a:t>
            </a:r>
            <a:r>
              <a:rPr lang="nl-NL" dirty="0"/>
              <a:t> </a:t>
            </a:r>
            <a:r>
              <a:rPr lang="nl-NL" dirty="0" smtClean="0"/>
              <a:t>’omics </a:t>
            </a:r>
            <a:r>
              <a:rPr lang="nl-NL" dirty="0"/>
              <a:t>data analysis	</a:t>
            </a:r>
          </a:p>
        </p:txBody>
      </p:sp>
      <p:sp>
        <p:nvSpPr>
          <p:cNvPr id="4" name="Content Placeholder 2"/>
          <p:cNvSpPr txBox="1">
            <a:spLocks/>
          </p:cNvSpPr>
          <p:nvPr/>
        </p:nvSpPr>
        <p:spPr>
          <a:xfrm>
            <a:off x="609600" y="1565176"/>
            <a:ext cx="8229600" cy="47133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7030A0"/>
              </a:buClr>
              <a:buFont typeface="Wingdings" pitchFamily="2" charset="2"/>
              <a:buChar char="q"/>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70C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70C0"/>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70C0"/>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smtClean="0"/>
              <a:t>High-</a:t>
            </a:r>
            <a:r>
              <a:rPr lang="nl-NL" dirty="0" err="1" smtClean="0"/>
              <a:t>dimensional</a:t>
            </a:r>
            <a:r>
              <a:rPr lang="nl-NL" dirty="0" smtClean="0"/>
              <a:t> data</a:t>
            </a:r>
          </a:p>
          <a:p>
            <a:pPr lvl="1"/>
            <a:r>
              <a:rPr lang="nl-NL" dirty="0" smtClean="0"/>
              <a:t>10,000s of </a:t>
            </a:r>
            <a:r>
              <a:rPr lang="nl-NL" dirty="0" err="1" smtClean="0"/>
              <a:t>genes</a:t>
            </a:r>
            <a:r>
              <a:rPr lang="nl-NL" dirty="0" smtClean="0"/>
              <a:t>, transcript </a:t>
            </a:r>
            <a:r>
              <a:rPr lang="nl-NL" dirty="0" err="1" smtClean="0"/>
              <a:t>variants</a:t>
            </a:r>
            <a:r>
              <a:rPr lang="nl-NL" dirty="0" smtClean="0"/>
              <a:t>, </a:t>
            </a:r>
            <a:r>
              <a:rPr lang="nl-NL" dirty="0" err="1" smtClean="0"/>
              <a:t>proteins</a:t>
            </a:r>
            <a:r>
              <a:rPr lang="nl-NL" dirty="0" smtClean="0"/>
              <a:t>, </a:t>
            </a:r>
            <a:r>
              <a:rPr lang="nl-NL" dirty="0" err="1" smtClean="0"/>
              <a:t>metabolites</a:t>
            </a:r>
            <a:endParaRPr lang="nl-NL" dirty="0" smtClean="0"/>
          </a:p>
          <a:p>
            <a:pPr lvl="1"/>
            <a:r>
              <a:rPr lang="nl-NL" dirty="0" smtClean="0"/>
              <a:t>100,000s of single nucleotide </a:t>
            </a:r>
            <a:r>
              <a:rPr lang="nl-NL" dirty="0" err="1" smtClean="0"/>
              <a:t>polymorphisms</a:t>
            </a:r>
            <a:r>
              <a:rPr lang="nl-NL" dirty="0" smtClean="0"/>
              <a:t>, </a:t>
            </a:r>
            <a:r>
              <a:rPr lang="nl-NL" dirty="0" err="1" smtClean="0"/>
              <a:t>epigenetic</a:t>
            </a:r>
            <a:r>
              <a:rPr lang="nl-NL" dirty="0" smtClean="0"/>
              <a:t> markers</a:t>
            </a:r>
          </a:p>
          <a:p>
            <a:pPr lvl="1"/>
            <a:r>
              <a:rPr lang="nl-NL" dirty="0" smtClean="0"/>
              <a:t>In </a:t>
            </a:r>
            <a:r>
              <a:rPr lang="nl-NL" dirty="0" err="1" smtClean="0"/>
              <a:t>general</a:t>
            </a:r>
            <a:r>
              <a:rPr lang="nl-NL" dirty="0" smtClean="0"/>
              <a:t>, </a:t>
            </a:r>
            <a:r>
              <a:rPr lang="nl-NL" dirty="0" err="1" smtClean="0"/>
              <a:t>much</a:t>
            </a:r>
            <a:r>
              <a:rPr lang="nl-NL" dirty="0" smtClean="0"/>
              <a:t> </a:t>
            </a:r>
            <a:r>
              <a:rPr lang="nl-NL" dirty="0" err="1" smtClean="0"/>
              <a:t>less</a:t>
            </a:r>
            <a:r>
              <a:rPr lang="nl-NL" dirty="0" smtClean="0"/>
              <a:t> samples: ~100s at best</a:t>
            </a:r>
          </a:p>
          <a:p>
            <a:r>
              <a:rPr lang="nl-NL" dirty="0" err="1" smtClean="0"/>
              <a:t>Unsupervised</a:t>
            </a:r>
            <a:r>
              <a:rPr lang="nl-NL" dirty="0" smtClean="0"/>
              <a:t>: clustering, </a:t>
            </a:r>
            <a:r>
              <a:rPr lang="nl-NL" dirty="0" err="1" smtClean="0"/>
              <a:t>principal</a:t>
            </a:r>
            <a:r>
              <a:rPr lang="nl-NL" dirty="0" smtClean="0"/>
              <a:t> component analysis</a:t>
            </a:r>
          </a:p>
          <a:p>
            <a:r>
              <a:rPr lang="nl-NL" dirty="0" err="1"/>
              <a:t>Differential</a:t>
            </a:r>
            <a:r>
              <a:rPr lang="nl-NL" dirty="0"/>
              <a:t> </a:t>
            </a:r>
            <a:r>
              <a:rPr lang="nl-NL" dirty="0" err="1" smtClean="0"/>
              <a:t>expression</a:t>
            </a:r>
            <a:endParaRPr lang="nl-NL" dirty="0" smtClean="0"/>
          </a:p>
          <a:p>
            <a:pPr lvl="1"/>
            <a:r>
              <a:rPr lang="nl-NL" dirty="0" err="1" smtClean="0"/>
              <a:t>statistical</a:t>
            </a:r>
            <a:r>
              <a:rPr lang="nl-NL" dirty="0" smtClean="0"/>
              <a:t> tests</a:t>
            </a:r>
          </a:p>
          <a:p>
            <a:pPr lvl="1"/>
            <a:r>
              <a:rPr lang="nl-NL" dirty="0" smtClean="0"/>
              <a:t>multiple </a:t>
            </a:r>
            <a:r>
              <a:rPr lang="nl-NL" dirty="0" err="1" smtClean="0"/>
              <a:t>testing</a:t>
            </a:r>
            <a:endParaRPr lang="nl-NL" dirty="0" smtClean="0"/>
          </a:p>
          <a:p>
            <a:r>
              <a:rPr lang="nl-NL" dirty="0" err="1" smtClean="0"/>
              <a:t>Experimental</a:t>
            </a:r>
            <a:r>
              <a:rPr lang="nl-NL" dirty="0" smtClean="0"/>
              <a:t> design</a:t>
            </a:r>
          </a:p>
          <a:p>
            <a:r>
              <a:rPr lang="nl-NL" dirty="0" err="1" smtClean="0"/>
              <a:t>Supervised</a:t>
            </a:r>
            <a:r>
              <a:rPr lang="nl-NL" dirty="0" smtClean="0"/>
              <a:t>: </a:t>
            </a:r>
            <a:r>
              <a:rPr lang="nl-NL" dirty="0" err="1" smtClean="0"/>
              <a:t>classification</a:t>
            </a:r>
            <a:endParaRPr lang="nl-NL" dirty="0" smtClean="0"/>
          </a:p>
          <a:p>
            <a:pPr marL="0" indent="0">
              <a:buNone/>
            </a:pPr>
            <a:endParaRPr lang="nl-NL" dirty="0" smtClean="0"/>
          </a:p>
          <a:p>
            <a:pPr marL="0" indent="0">
              <a:buFont typeface="Wingdings" pitchFamily="2" charset="2"/>
              <a:buNone/>
            </a:pPr>
            <a:r>
              <a:rPr lang="nl-NL" dirty="0" smtClean="0"/>
              <a:t>Generally </a:t>
            </a:r>
            <a:r>
              <a:rPr lang="nl-NL" dirty="0" err="1" smtClean="0"/>
              <a:t>applicable</a:t>
            </a:r>
            <a:r>
              <a:rPr lang="nl-NL" dirty="0" smtClean="0"/>
              <a:t>: next-</a:t>
            </a:r>
            <a:r>
              <a:rPr lang="nl-NL" dirty="0" err="1" smtClean="0"/>
              <a:t>generation</a:t>
            </a:r>
            <a:r>
              <a:rPr lang="nl-NL" dirty="0" smtClean="0"/>
              <a:t> </a:t>
            </a:r>
            <a:r>
              <a:rPr lang="nl-NL" dirty="0" err="1" smtClean="0"/>
              <a:t>sequence</a:t>
            </a:r>
            <a:r>
              <a:rPr lang="nl-NL" dirty="0" smtClean="0"/>
              <a:t> data analysis, </a:t>
            </a:r>
            <a:r>
              <a:rPr lang="nl-NL" dirty="0" err="1" smtClean="0"/>
              <a:t>for</a:t>
            </a:r>
            <a:r>
              <a:rPr lang="nl-NL" dirty="0" smtClean="0"/>
              <a:t> </a:t>
            </a:r>
            <a:r>
              <a:rPr lang="nl-NL" dirty="0" err="1" smtClean="0"/>
              <a:t>example</a:t>
            </a:r>
            <a:endParaRPr lang="nl-NL" dirty="0" smtClean="0"/>
          </a:p>
          <a:p>
            <a:pPr lvl="1"/>
            <a:endParaRPr lang="nl-NL" dirty="0" smtClean="0"/>
          </a:p>
        </p:txBody>
      </p:sp>
    </p:spTree>
    <p:extLst>
      <p:ext uri="{BB962C8B-B14F-4D97-AF65-F5344CB8AC3E}">
        <p14:creationId xmlns:p14="http://schemas.microsoft.com/office/powerpoint/2010/main" val="1290328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idx="4294967295"/>
          </p:nvPr>
        </p:nvSpPr>
        <p:spPr>
          <a:xfrm>
            <a:off x="0" y="0"/>
            <a:ext cx="7850188" cy="719138"/>
          </a:xfrm>
        </p:spPr>
        <p:txBody>
          <a:bodyPr anchor="t"/>
          <a:lstStyle/>
          <a:p>
            <a:pPr algn="l"/>
            <a:r>
              <a:rPr lang="en-US" altLang="nl-NL" dirty="0"/>
              <a:t> Example: samples</a:t>
            </a:r>
            <a:endParaRPr lang="en-US" altLang="nl-NL" noProof="1"/>
          </a:p>
        </p:txBody>
      </p:sp>
      <p:pic>
        <p:nvPicPr>
          <p:cNvPr id="553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08063"/>
            <a:ext cx="6335713"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988" name="Text Box 4"/>
          <p:cNvSpPr txBox="1">
            <a:spLocks noChangeArrowheads="1"/>
          </p:cNvSpPr>
          <p:nvPr/>
        </p:nvSpPr>
        <p:spPr bwMode="auto">
          <a:xfrm>
            <a:off x="468313" y="5516563"/>
            <a:ext cx="8351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nl-NL" dirty="0">
                <a:latin typeface="Arial" charset="0"/>
              </a:rPr>
              <a:t>I</a:t>
            </a:r>
            <a:r>
              <a:rPr lang="en-US" altLang="nl-NL" noProof="1">
                <a:latin typeface="Arial" charset="0"/>
              </a:rPr>
              <a:t>dentified 16 </a:t>
            </a:r>
            <a:r>
              <a:rPr lang="en-US" altLang="nl-NL" noProof="1" smtClean="0">
                <a:latin typeface="Arial" charset="0"/>
              </a:rPr>
              <a:t>subgroups </a:t>
            </a:r>
            <a:r>
              <a:rPr lang="en-US" altLang="nl-NL" noProof="1">
                <a:latin typeface="Arial" charset="0"/>
              </a:rPr>
              <a:t>of patients with </a:t>
            </a:r>
            <a:r>
              <a:rPr lang="en-US" altLang="nl-NL" dirty="0">
                <a:latin typeface="Arial" charset="0"/>
              </a:rPr>
              <a:t>acute myeloid leukemia</a:t>
            </a:r>
            <a:endParaRPr lang="en-US" altLang="nl-NL" noProof="1">
              <a:latin typeface="Arial" charset="0"/>
            </a:endParaRPr>
          </a:p>
        </p:txBody>
      </p:sp>
      <p:sp>
        <p:nvSpPr>
          <p:cNvPr id="553989" name="Text Box 6"/>
          <p:cNvSpPr txBox="1">
            <a:spLocks noChangeArrowheads="1"/>
          </p:cNvSpPr>
          <p:nvPr/>
        </p:nvSpPr>
        <p:spPr bwMode="auto">
          <a:xfrm>
            <a:off x="4553953" y="6553200"/>
            <a:ext cx="459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nl-NL" sz="1400" dirty="0">
                <a:latin typeface="Arial" charset="0"/>
              </a:rPr>
              <a:t>Valk et al, </a:t>
            </a:r>
            <a:r>
              <a:rPr lang="en-US" altLang="nl-NL" sz="1400" noProof="1">
                <a:latin typeface="Arial" charset="0"/>
              </a:rPr>
              <a:t>N Engl J Med. 2004 Apr 15;350(16):1617-28. </a:t>
            </a:r>
          </a:p>
        </p:txBody>
      </p:sp>
    </p:spTree>
    <p:extLst>
      <p:ext uri="{BB962C8B-B14F-4D97-AF65-F5344CB8AC3E}">
        <p14:creationId xmlns:p14="http://schemas.microsoft.com/office/powerpoint/2010/main" val="2852005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idx="4294967295"/>
          </p:nvPr>
        </p:nvSpPr>
        <p:spPr/>
        <p:txBody>
          <a:bodyPr anchor="t"/>
          <a:lstStyle/>
          <a:p>
            <a:r>
              <a:rPr lang="en-US" altLang="nl-NL" dirty="0"/>
              <a:t>Dissimilarity </a:t>
            </a:r>
            <a:r>
              <a:rPr lang="en-US" altLang="nl-NL" dirty="0" smtClean="0"/>
              <a:t>measures (I)</a:t>
            </a:r>
            <a:endParaRPr lang="en-US" altLang="nl-NL" dirty="0"/>
          </a:p>
        </p:txBody>
      </p:sp>
      <p:grpSp>
        <p:nvGrpSpPr>
          <p:cNvPr id="560131" name="Group 3"/>
          <p:cNvGrpSpPr>
            <a:grpSpLocks/>
          </p:cNvGrpSpPr>
          <p:nvPr/>
        </p:nvGrpSpPr>
        <p:grpSpPr bwMode="auto">
          <a:xfrm>
            <a:off x="776288" y="1371600"/>
            <a:ext cx="3344862" cy="4044950"/>
            <a:chOff x="144" y="960"/>
            <a:chExt cx="2544" cy="2976"/>
          </a:xfrm>
        </p:grpSpPr>
        <p:sp>
          <p:nvSpPr>
            <p:cNvPr id="560132" name="Line 4"/>
            <p:cNvSpPr>
              <a:spLocks noChangeShapeType="1"/>
            </p:cNvSpPr>
            <p:nvPr/>
          </p:nvSpPr>
          <p:spPr bwMode="auto">
            <a:xfrm rot="5400000" flipV="1">
              <a:off x="1416" y="2664"/>
              <a:ext cx="0" cy="2544"/>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nchor="ctr">
              <a:spAutoFit/>
            </a:bodyPr>
            <a:lstStyle/>
            <a:p>
              <a:endParaRPr lang="nl-NL"/>
            </a:p>
          </p:txBody>
        </p:sp>
        <p:sp>
          <p:nvSpPr>
            <p:cNvPr id="560133" name="Oval 5"/>
            <p:cNvSpPr>
              <a:spLocks noChangeArrowheads="1"/>
            </p:cNvSpPr>
            <p:nvPr/>
          </p:nvSpPr>
          <p:spPr bwMode="auto">
            <a:xfrm>
              <a:off x="1968" y="1776"/>
              <a:ext cx="96" cy="96"/>
            </a:xfrm>
            <a:prstGeom prst="ellipse">
              <a:avLst/>
            </a:prstGeom>
            <a:solidFill>
              <a:srgbClr val="FF0000"/>
            </a:solidFill>
            <a:ln w="12700">
              <a:solidFill>
                <a:schemeClr val="tx1"/>
              </a:solidFill>
              <a:round/>
              <a:headEnd type="none" w="sm" len="sm"/>
              <a:tailEnd type="none" w="sm" len="sm"/>
            </a:ln>
          </p:spPr>
          <p:txBody>
            <a:bodyPr wrap="none" anchor="ct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0134" name="Line 6"/>
            <p:cNvSpPr>
              <a:spLocks noChangeShapeType="1"/>
            </p:cNvSpPr>
            <p:nvPr/>
          </p:nvSpPr>
          <p:spPr bwMode="auto">
            <a:xfrm flipV="1">
              <a:off x="1464" y="1884"/>
              <a:ext cx="492" cy="87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560135" name="Line 7"/>
            <p:cNvSpPr>
              <a:spLocks noChangeShapeType="1"/>
            </p:cNvSpPr>
            <p:nvPr/>
          </p:nvSpPr>
          <p:spPr bwMode="auto">
            <a:xfrm flipV="1">
              <a:off x="1698" y="1908"/>
              <a:ext cx="324" cy="1164"/>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560136" name="Line 8"/>
            <p:cNvSpPr>
              <a:spLocks noChangeShapeType="1"/>
            </p:cNvSpPr>
            <p:nvPr/>
          </p:nvSpPr>
          <p:spPr bwMode="auto">
            <a:xfrm flipV="1">
              <a:off x="144" y="960"/>
              <a:ext cx="0" cy="2976"/>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nchor="ctr">
              <a:spAutoFit/>
            </a:bodyPr>
            <a:lstStyle/>
            <a:p>
              <a:endParaRPr lang="nl-NL"/>
            </a:p>
          </p:txBody>
        </p:sp>
        <p:grpSp>
          <p:nvGrpSpPr>
            <p:cNvPr id="560137" name="Group 9"/>
            <p:cNvGrpSpPr>
              <a:grpSpLocks/>
            </p:cNvGrpSpPr>
            <p:nvPr/>
          </p:nvGrpSpPr>
          <p:grpSpPr bwMode="auto">
            <a:xfrm>
              <a:off x="156" y="2460"/>
              <a:ext cx="1194" cy="712"/>
              <a:chOff x="384" y="1968"/>
              <a:chExt cx="1194" cy="712"/>
            </a:xfrm>
          </p:grpSpPr>
          <p:pic>
            <p:nvPicPr>
              <p:cNvPr id="560138" name="Picture 10" descr="ca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 y="2004"/>
                <a:ext cx="1152"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0139" name="Text Box 11"/>
              <p:cNvSpPr txBox="1">
                <a:spLocks noChangeArrowheads="1"/>
              </p:cNvSpPr>
              <p:nvPr/>
            </p:nvSpPr>
            <p:spPr bwMode="auto">
              <a:xfrm>
                <a:off x="384" y="1968"/>
                <a:ext cx="269"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nl-NL" altLang="nl-NL" sz="2000" b="1">
                    <a:solidFill>
                      <a:schemeClr val="bg1"/>
                    </a:solidFill>
                    <a:latin typeface="Tahoma" pitchFamily="34" charset="0"/>
                  </a:rPr>
                  <a:t>C</a:t>
                </a:r>
                <a:endParaRPr lang="nl-NL" altLang="nl-NL" sz="2000" b="1">
                  <a:latin typeface="Tahoma" pitchFamily="34" charset="0"/>
                </a:endParaRPr>
              </a:p>
            </p:txBody>
          </p:sp>
        </p:grpSp>
        <p:grpSp>
          <p:nvGrpSpPr>
            <p:cNvPr id="560140" name="Group 12"/>
            <p:cNvGrpSpPr>
              <a:grpSpLocks/>
            </p:cNvGrpSpPr>
            <p:nvPr/>
          </p:nvGrpSpPr>
          <p:grpSpPr bwMode="auto">
            <a:xfrm>
              <a:off x="876" y="3192"/>
              <a:ext cx="1188" cy="706"/>
              <a:chOff x="1020" y="3086"/>
              <a:chExt cx="1188" cy="706"/>
            </a:xfrm>
          </p:grpSpPr>
          <p:pic>
            <p:nvPicPr>
              <p:cNvPr id="560141" name="Picture 13" descr="ca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3115"/>
                <a:ext cx="1152"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0142" name="Text Box 14"/>
              <p:cNvSpPr txBox="1">
                <a:spLocks noChangeArrowheads="1"/>
              </p:cNvSpPr>
              <p:nvPr/>
            </p:nvSpPr>
            <p:spPr bwMode="auto">
              <a:xfrm>
                <a:off x="1020" y="3086"/>
                <a:ext cx="27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nl-NL" altLang="nl-NL" sz="2000" b="1">
                    <a:solidFill>
                      <a:schemeClr val="bg1"/>
                    </a:solidFill>
                    <a:latin typeface="Tahoma" pitchFamily="34" charset="0"/>
                  </a:rPr>
                  <a:t>B</a:t>
                </a:r>
                <a:endParaRPr lang="nl-NL" altLang="nl-NL" sz="2000" b="1">
                  <a:latin typeface="Tahoma" pitchFamily="34" charset="0"/>
                </a:endParaRPr>
              </a:p>
            </p:txBody>
          </p:sp>
        </p:grpSp>
        <p:grpSp>
          <p:nvGrpSpPr>
            <p:cNvPr id="560143" name="Group 15"/>
            <p:cNvGrpSpPr>
              <a:grpSpLocks/>
            </p:cNvGrpSpPr>
            <p:nvPr/>
          </p:nvGrpSpPr>
          <p:grpSpPr bwMode="auto">
            <a:xfrm>
              <a:off x="1296" y="1056"/>
              <a:ext cx="1227" cy="742"/>
              <a:chOff x="1104" y="1104"/>
              <a:chExt cx="1227" cy="742"/>
            </a:xfrm>
          </p:grpSpPr>
          <p:pic>
            <p:nvPicPr>
              <p:cNvPr id="560144" name="Picture 16" descr="car1"/>
              <p:cNvPicPr>
                <a:picLocks noChangeAspect="1" noChangeArrowheads="1"/>
              </p:cNvPicPr>
              <p:nvPr/>
            </p:nvPicPr>
            <p:blipFill>
              <a:blip r:embed="rId6" cstate="print">
                <a:extLst>
                  <a:ext uri="{28A0092B-C50C-407E-A947-70E740481C1C}">
                    <a14:useLocalDpi xmlns:a14="http://schemas.microsoft.com/office/drawing/2010/main" val="0"/>
                  </a:ext>
                </a:extLst>
              </a:blip>
              <a:srcRect t="5556" b="16667"/>
              <a:stretch>
                <a:fillRect/>
              </a:stretch>
            </p:blipFill>
            <p:spPr bwMode="auto">
              <a:xfrm>
                <a:off x="1104" y="1104"/>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0145" name="Text Box 17"/>
              <p:cNvSpPr txBox="1">
                <a:spLocks noChangeArrowheads="1"/>
              </p:cNvSpPr>
              <p:nvPr/>
            </p:nvSpPr>
            <p:spPr bwMode="auto">
              <a:xfrm>
                <a:off x="2058" y="1554"/>
                <a:ext cx="27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nl-NL" altLang="nl-NL" sz="2000" b="1">
                    <a:solidFill>
                      <a:schemeClr val="bg1"/>
                    </a:solidFill>
                    <a:latin typeface="Tahoma" pitchFamily="34" charset="0"/>
                  </a:rPr>
                  <a:t>A</a:t>
                </a:r>
                <a:endParaRPr lang="nl-NL" altLang="nl-NL" sz="2000" b="1">
                  <a:latin typeface="Tahoma" pitchFamily="34" charset="0"/>
                </a:endParaRPr>
              </a:p>
            </p:txBody>
          </p:sp>
        </p:grpSp>
        <p:sp>
          <p:nvSpPr>
            <p:cNvPr id="560146" name="Oval 18"/>
            <p:cNvSpPr>
              <a:spLocks noChangeArrowheads="1"/>
            </p:cNvSpPr>
            <p:nvPr/>
          </p:nvSpPr>
          <p:spPr bwMode="auto">
            <a:xfrm>
              <a:off x="1373" y="2766"/>
              <a:ext cx="96" cy="96"/>
            </a:xfrm>
            <a:prstGeom prst="ellipse">
              <a:avLst/>
            </a:prstGeom>
            <a:solidFill>
              <a:srgbClr val="FF0000"/>
            </a:solidFill>
            <a:ln w="12700">
              <a:solidFill>
                <a:schemeClr val="tx1"/>
              </a:solidFill>
              <a:round/>
              <a:headEnd type="none" w="sm" len="sm"/>
              <a:tailEnd type="none" w="sm" len="sm"/>
            </a:ln>
          </p:spPr>
          <p:txBody>
            <a:bodyPr wrap="none" anchor="ct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0147" name="Oval 19"/>
            <p:cNvSpPr>
              <a:spLocks noChangeArrowheads="1"/>
            </p:cNvSpPr>
            <p:nvPr/>
          </p:nvSpPr>
          <p:spPr bwMode="auto">
            <a:xfrm>
              <a:off x="1632" y="3090"/>
              <a:ext cx="96" cy="96"/>
            </a:xfrm>
            <a:prstGeom prst="ellipse">
              <a:avLst/>
            </a:prstGeom>
            <a:solidFill>
              <a:srgbClr val="FF0000"/>
            </a:solidFill>
            <a:ln w="12700">
              <a:solidFill>
                <a:schemeClr val="tx1"/>
              </a:solidFill>
              <a:round/>
              <a:headEnd type="none" w="sm" len="sm"/>
              <a:tailEnd type="none" w="sm" len="sm"/>
            </a:ln>
          </p:spPr>
          <p:txBody>
            <a:bodyPr wrap="none" anchor="ct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0148" name="Line 20"/>
            <p:cNvSpPr>
              <a:spLocks noChangeShapeType="1"/>
            </p:cNvSpPr>
            <p:nvPr/>
          </p:nvSpPr>
          <p:spPr bwMode="auto">
            <a:xfrm flipH="1" flipV="1">
              <a:off x="1458" y="2880"/>
              <a:ext cx="162" cy="21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grpSp>
      <p:graphicFrame>
        <p:nvGraphicFramePr>
          <p:cNvPr id="560149" name="Object 21"/>
          <p:cNvGraphicFramePr>
            <a:graphicFrameLocks noChangeAspect="1"/>
          </p:cNvGraphicFramePr>
          <p:nvPr/>
        </p:nvGraphicFramePr>
        <p:xfrm>
          <a:off x="5513388" y="2057400"/>
          <a:ext cx="3332162" cy="2805113"/>
        </p:xfrm>
        <a:graphic>
          <a:graphicData uri="http://schemas.openxmlformats.org/presentationml/2006/ole">
            <mc:AlternateContent xmlns:mc="http://schemas.openxmlformats.org/markup-compatibility/2006">
              <mc:Choice xmlns:v="urn:schemas-microsoft-com:vml" Requires="v">
                <p:oleObj spid="_x0000_s5169" name="Equation" r:id="rId7" imgW="1688760" imgH="1422360" progId="Equation.3">
                  <p:embed/>
                </p:oleObj>
              </mc:Choice>
              <mc:Fallback>
                <p:oleObj name="Equation" r:id="rId7" imgW="1688760" imgH="14223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3388" y="2057400"/>
                        <a:ext cx="3332162" cy="280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0150" name="AutoShape 22"/>
          <p:cNvSpPr>
            <a:spLocks noChangeArrowheads="1"/>
          </p:cNvSpPr>
          <p:nvPr/>
        </p:nvSpPr>
        <p:spPr bwMode="auto">
          <a:xfrm>
            <a:off x="4668838" y="2997200"/>
            <a:ext cx="479425" cy="587375"/>
          </a:xfrm>
          <a:prstGeom prst="rightArrow">
            <a:avLst>
              <a:gd name="adj1" fmla="val 58333"/>
              <a:gd name="adj2" fmla="val 51389"/>
            </a:avLst>
          </a:prstGeom>
          <a:solidFill>
            <a:srgbClr val="FF3300"/>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0151" name="Rectangle 23"/>
          <p:cNvSpPr>
            <a:spLocks noChangeArrowheads="1"/>
          </p:cNvSpPr>
          <p:nvPr/>
        </p:nvSpPr>
        <p:spPr bwMode="auto">
          <a:xfrm>
            <a:off x="601663" y="1219200"/>
            <a:ext cx="3624262"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0152" name="Rectangle 25"/>
          <p:cNvSpPr>
            <a:spLocks noChangeArrowheads="1"/>
          </p:cNvSpPr>
          <p:nvPr/>
        </p:nvSpPr>
        <p:spPr bwMode="auto">
          <a:xfrm>
            <a:off x="5492750" y="1219200"/>
            <a:ext cx="330835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0153" name="Text Box 26"/>
          <p:cNvSpPr txBox="1">
            <a:spLocks noChangeArrowheads="1"/>
          </p:cNvSpPr>
          <p:nvPr/>
        </p:nvSpPr>
        <p:spPr bwMode="auto">
          <a:xfrm>
            <a:off x="-107950" y="1274763"/>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3600" i="1"/>
              <a:t>x</a:t>
            </a:r>
            <a:r>
              <a:rPr lang="en-US" altLang="nl-NL" sz="3600" baseline="-25000"/>
              <a:t>2</a:t>
            </a:r>
            <a:endParaRPr lang="en-US" altLang="nl-NL" sz="1800">
              <a:latin typeface="Tahoma" pitchFamily="34" charset="0"/>
            </a:endParaRPr>
          </a:p>
        </p:txBody>
      </p:sp>
      <p:sp>
        <p:nvSpPr>
          <p:cNvPr id="560154" name="Text Box 27"/>
          <p:cNvSpPr txBox="1">
            <a:spLocks noChangeArrowheads="1"/>
          </p:cNvSpPr>
          <p:nvPr/>
        </p:nvSpPr>
        <p:spPr bwMode="auto">
          <a:xfrm>
            <a:off x="3924300" y="5013325"/>
            <a:ext cx="9667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3600" i="1"/>
              <a:t>x</a:t>
            </a:r>
            <a:r>
              <a:rPr lang="en-US" altLang="nl-NL" sz="3600" baseline="-25000"/>
              <a:t>1</a:t>
            </a:r>
            <a:endParaRPr lang="en-US" altLang="nl-NL" sz="1800">
              <a:latin typeface="Tahoma" pitchFamily="34" charset="0"/>
            </a:endParaRPr>
          </a:p>
        </p:txBody>
      </p:sp>
    </p:spTree>
    <p:extLst>
      <p:ext uri="{BB962C8B-B14F-4D97-AF65-F5344CB8AC3E}">
        <p14:creationId xmlns:p14="http://schemas.microsoft.com/office/powerpoint/2010/main" val="420483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idx="4294967295"/>
          </p:nvPr>
        </p:nvSpPr>
        <p:spPr/>
        <p:txBody>
          <a:bodyPr anchor="t"/>
          <a:lstStyle/>
          <a:p>
            <a:r>
              <a:rPr lang="en-US" altLang="nl-NL" dirty="0"/>
              <a:t>Dissimilarity </a:t>
            </a:r>
            <a:r>
              <a:rPr lang="en-US" altLang="nl-NL" dirty="0" smtClean="0"/>
              <a:t>measures (II)</a:t>
            </a:r>
            <a:endParaRPr lang="en-US" altLang="nl-NL" dirty="0"/>
          </a:p>
        </p:txBody>
      </p:sp>
      <p:sp>
        <p:nvSpPr>
          <p:cNvPr id="562179" name="Rectangle 3"/>
          <p:cNvSpPr>
            <a:spLocks noGrp="1" noChangeArrowheads="1"/>
          </p:cNvSpPr>
          <p:nvPr>
            <p:ph type="body" idx="4294967295"/>
          </p:nvPr>
        </p:nvSpPr>
        <p:spPr/>
        <p:txBody>
          <a:bodyPr/>
          <a:lstStyle/>
          <a:p>
            <a:r>
              <a:rPr lang="en-US" altLang="nl-NL" sz="2400" dirty="0"/>
              <a:t>Let                be the dissimilarity between objects </a:t>
            </a:r>
            <a:r>
              <a:rPr lang="en-US" altLang="nl-NL" sz="2400" i="1" dirty="0">
                <a:latin typeface="Times New Roman" pitchFamily="18" charset="0"/>
              </a:rPr>
              <a:t>r</a:t>
            </a:r>
            <a:r>
              <a:rPr lang="en-US" altLang="nl-NL" sz="2400" dirty="0"/>
              <a:t> and </a:t>
            </a:r>
            <a:r>
              <a:rPr lang="en-US" altLang="nl-NL" sz="2400" i="1" dirty="0">
                <a:latin typeface="Times New Roman" pitchFamily="18" charset="0"/>
              </a:rPr>
              <a:t>s</a:t>
            </a:r>
            <a:r>
              <a:rPr lang="en-US" altLang="nl-NL" sz="2400" dirty="0"/>
              <a:t> </a:t>
            </a:r>
          </a:p>
          <a:p>
            <a:r>
              <a:rPr lang="en-US" altLang="nl-NL" sz="2400" dirty="0"/>
              <a:t>Formally, dissimilarity measures should satisfy</a:t>
            </a:r>
          </a:p>
          <a:p>
            <a:endParaRPr lang="en-US" altLang="nl-NL" sz="2400" dirty="0"/>
          </a:p>
          <a:p>
            <a:endParaRPr lang="en-US" altLang="nl-NL" sz="2400" dirty="0"/>
          </a:p>
          <a:p>
            <a:endParaRPr lang="en-US" altLang="nl-NL" sz="2400" dirty="0"/>
          </a:p>
          <a:p>
            <a:endParaRPr lang="en-US" altLang="nl-NL" sz="2400" dirty="0"/>
          </a:p>
          <a:p>
            <a:r>
              <a:rPr lang="en-US" altLang="nl-NL" sz="2400" dirty="0"/>
              <a:t>If in addition, the triangle inequality holds, the</a:t>
            </a:r>
            <a:br>
              <a:rPr lang="en-US" altLang="nl-NL" sz="2400" dirty="0"/>
            </a:br>
            <a:r>
              <a:rPr lang="en-US" altLang="nl-NL" sz="2400" dirty="0"/>
              <a:t>measure is a metric</a:t>
            </a:r>
          </a:p>
          <a:p>
            <a:endParaRPr lang="en-US" altLang="nl-NL" sz="2400" dirty="0"/>
          </a:p>
          <a:p>
            <a:r>
              <a:rPr lang="en-US" altLang="nl-NL" sz="2400" dirty="0"/>
              <a:t>Most often used: Euclidean distance (metric)</a:t>
            </a:r>
          </a:p>
        </p:txBody>
      </p:sp>
      <p:graphicFrame>
        <p:nvGraphicFramePr>
          <p:cNvPr id="562180" name="Object 5"/>
          <p:cNvGraphicFramePr>
            <a:graphicFrameLocks noChangeAspect="1"/>
          </p:cNvGraphicFramePr>
          <p:nvPr>
            <p:extLst>
              <p:ext uri="{D42A27DB-BD31-4B8C-83A1-F6EECF244321}">
                <p14:modId xmlns:p14="http://schemas.microsoft.com/office/powerpoint/2010/main" val="2400557993"/>
              </p:ext>
            </p:extLst>
          </p:nvPr>
        </p:nvGraphicFramePr>
        <p:xfrm>
          <a:off x="1350963" y="1447800"/>
          <a:ext cx="935037" cy="439738"/>
        </p:xfrm>
        <a:graphic>
          <a:graphicData uri="http://schemas.openxmlformats.org/presentationml/2006/ole">
            <mc:AlternateContent xmlns:mc="http://schemas.openxmlformats.org/markup-compatibility/2006">
              <mc:Choice xmlns:v="urn:schemas-microsoft-com:vml" Requires="v">
                <p:oleObj spid="_x0000_s6287" name="Equation" r:id="rId4" imgW="431640" imgH="203040" progId="Equation.3">
                  <p:embed/>
                </p:oleObj>
              </mc:Choice>
              <mc:Fallback>
                <p:oleObj name="Equation" r:id="rId4" imgW="43164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0963" y="1447800"/>
                        <a:ext cx="93503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2181" name="Object 6"/>
          <p:cNvGraphicFramePr>
            <a:graphicFrameLocks noChangeAspect="1"/>
          </p:cNvGraphicFramePr>
          <p:nvPr>
            <p:extLst>
              <p:ext uri="{D42A27DB-BD31-4B8C-83A1-F6EECF244321}">
                <p14:modId xmlns:p14="http://schemas.microsoft.com/office/powerpoint/2010/main" val="1245114207"/>
              </p:ext>
            </p:extLst>
          </p:nvPr>
        </p:nvGraphicFramePr>
        <p:xfrm>
          <a:off x="1906588" y="2514600"/>
          <a:ext cx="2947987" cy="1458912"/>
        </p:xfrm>
        <a:graphic>
          <a:graphicData uri="http://schemas.openxmlformats.org/presentationml/2006/ole">
            <mc:AlternateContent xmlns:mc="http://schemas.openxmlformats.org/markup-compatibility/2006">
              <mc:Choice xmlns:v="urn:schemas-microsoft-com:vml" Requires="v">
                <p:oleObj spid="_x0000_s6288" name="Equation" r:id="rId6" imgW="1333440" imgH="660240" progId="Equation.DSMT4">
                  <p:embed/>
                </p:oleObj>
              </mc:Choice>
              <mc:Fallback>
                <p:oleObj name="Equation" r:id="rId6" imgW="1333440" imgH="6602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6588" y="2514600"/>
                        <a:ext cx="2947987" cy="1458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2182" name="Object 7"/>
          <p:cNvGraphicFramePr>
            <a:graphicFrameLocks noChangeAspect="1"/>
          </p:cNvGraphicFramePr>
          <p:nvPr>
            <p:extLst>
              <p:ext uri="{D42A27DB-BD31-4B8C-83A1-F6EECF244321}">
                <p14:modId xmlns:p14="http://schemas.microsoft.com/office/powerpoint/2010/main" val="1340095680"/>
              </p:ext>
            </p:extLst>
          </p:nvPr>
        </p:nvGraphicFramePr>
        <p:xfrm>
          <a:off x="1985963" y="4876800"/>
          <a:ext cx="4241800" cy="450850"/>
        </p:xfrm>
        <a:graphic>
          <a:graphicData uri="http://schemas.openxmlformats.org/presentationml/2006/ole">
            <mc:AlternateContent xmlns:mc="http://schemas.openxmlformats.org/markup-compatibility/2006">
              <mc:Choice xmlns:v="urn:schemas-microsoft-com:vml" Requires="v">
                <p:oleObj spid="_x0000_s6289" name="Equation" r:id="rId8" imgW="1917360" imgH="203040" progId="Equation.DSMT4">
                  <p:embed/>
                </p:oleObj>
              </mc:Choice>
              <mc:Fallback>
                <p:oleObj name="Equation" r:id="rId8" imgW="19173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5963" y="4876800"/>
                        <a:ext cx="424180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2183" name="Oval 8"/>
          <p:cNvSpPr>
            <a:spLocks noChangeArrowheads="1"/>
          </p:cNvSpPr>
          <p:nvPr/>
        </p:nvSpPr>
        <p:spPr bwMode="auto">
          <a:xfrm>
            <a:off x="8370888" y="3098800"/>
            <a:ext cx="228600" cy="228600"/>
          </a:xfrm>
          <a:prstGeom prst="ellipse">
            <a:avLst/>
          </a:prstGeom>
          <a:solidFill>
            <a:srgbClr val="FF3300"/>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2184" name="Oval 9"/>
          <p:cNvSpPr>
            <a:spLocks noChangeArrowheads="1"/>
          </p:cNvSpPr>
          <p:nvPr/>
        </p:nvSpPr>
        <p:spPr bwMode="auto">
          <a:xfrm>
            <a:off x="7227888" y="3632200"/>
            <a:ext cx="228600" cy="228600"/>
          </a:xfrm>
          <a:prstGeom prst="ellipse">
            <a:avLst/>
          </a:prstGeom>
          <a:solidFill>
            <a:srgbClr val="FF3300"/>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2185" name="Oval 10"/>
          <p:cNvSpPr>
            <a:spLocks noChangeArrowheads="1"/>
          </p:cNvSpPr>
          <p:nvPr/>
        </p:nvSpPr>
        <p:spPr bwMode="auto">
          <a:xfrm>
            <a:off x="8066088" y="4699000"/>
            <a:ext cx="228600" cy="228600"/>
          </a:xfrm>
          <a:prstGeom prst="ellipse">
            <a:avLst/>
          </a:prstGeom>
          <a:solidFill>
            <a:srgbClr val="FF3300"/>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2186" name="Text Box 11"/>
          <p:cNvSpPr txBox="1">
            <a:spLocks noChangeArrowheads="1"/>
          </p:cNvSpPr>
          <p:nvPr/>
        </p:nvSpPr>
        <p:spPr bwMode="auto">
          <a:xfrm>
            <a:off x="7877175" y="4743450"/>
            <a:ext cx="36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3600" i="1"/>
              <a:t>r</a:t>
            </a:r>
          </a:p>
        </p:txBody>
      </p:sp>
      <p:sp>
        <p:nvSpPr>
          <p:cNvPr id="562187" name="Text Box 12"/>
          <p:cNvSpPr txBox="1">
            <a:spLocks noChangeArrowheads="1"/>
          </p:cNvSpPr>
          <p:nvPr/>
        </p:nvSpPr>
        <p:spPr bwMode="auto">
          <a:xfrm>
            <a:off x="6948488" y="3228975"/>
            <a:ext cx="31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3600" i="1"/>
              <a:t>t</a:t>
            </a:r>
          </a:p>
        </p:txBody>
      </p:sp>
      <p:sp>
        <p:nvSpPr>
          <p:cNvPr id="562188" name="Text Box 13"/>
          <p:cNvSpPr txBox="1">
            <a:spLocks noChangeArrowheads="1"/>
          </p:cNvSpPr>
          <p:nvPr/>
        </p:nvSpPr>
        <p:spPr bwMode="auto">
          <a:xfrm>
            <a:off x="8161338" y="2565400"/>
            <a:ext cx="36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3600" i="1"/>
              <a:t>s</a:t>
            </a:r>
          </a:p>
        </p:txBody>
      </p:sp>
      <p:sp>
        <p:nvSpPr>
          <p:cNvPr id="562189" name="Line 14"/>
          <p:cNvSpPr>
            <a:spLocks noChangeShapeType="1"/>
          </p:cNvSpPr>
          <p:nvPr/>
        </p:nvSpPr>
        <p:spPr bwMode="auto">
          <a:xfrm>
            <a:off x="7424738" y="3879850"/>
            <a:ext cx="641350" cy="81915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562190" name="Line 15"/>
          <p:cNvSpPr>
            <a:spLocks noChangeShapeType="1"/>
          </p:cNvSpPr>
          <p:nvPr/>
        </p:nvSpPr>
        <p:spPr bwMode="auto">
          <a:xfrm flipV="1">
            <a:off x="7475538" y="3281363"/>
            <a:ext cx="860425" cy="376237"/>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562191" name="Line 16"/>
          <p:cNvSpPr>
            <a:spLocks noChangeShapeType="1"/>
          </p:cNvSpPr>
          <p:nvPr/>
        </p:nvSpPr>
        <p:spPr bwMode="auto">
          <a:xfrm flipV="1">
            <a:off x="8213725" y="3370263"/>
            <a:ext cx="238125" cy="127635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NL"/>
          </a:p>
        </p:txBody>
      </p:sp>
    </p:spTree>
    <p:extLst>
      <p:ext uri="{BB962C8B-B14F-4D97-AF65-F5344CB8AC3E}">
        <p14:creationId xmlns:p14="http://schemas.microsoft.com/office/powerpoint/2010/main" val="203097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Line 2"/>
          <p:cNvSpPr>
            <a:spLocks noChangeShapeType="1"/>
          </p:cNvSpPr>
          <p:nvPr/>
        </p:nvSpPr>
        <p:spPr bwMode="auto">
          <a:xfrm>
            <a:off x="1358900" y="2425700"/>
            <a:ext cx="15240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19" name="Line 3"/>
          <p:cNvSpPr>
            <a:spLocks noChangeShapeType="1"/>
          </p:cNvSpPr>
          <p:nvPr/>
        </p:nvSpPr>
        <p:spPr bwMode="auto">
          <a:xfrm flipV="1">
            <a:off x="1358900" y="1663700"/>
            <a:ext cx="0" cy="7620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20" name="Line 4"/>
          <p:cNvSpPr>
            <a:spLocks noChangeShapeType="1"/>
          </p:cNvSpPr>
          <p:nvPr/>
        </p:nvSpPr>
        <p:spPr bwMode="auto">
          <a:xfrm>
            <a:off x="1358900" y="1638300"/>
            <a:ext cx="1498600" cy="7620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21" name="Text Box 5"/>
          <p:cNvSpPr txBox="1">
            <a:spLocks noChangeArrowheads="1"/>
          </p:cNvSpPr>
          <p:nvPr/>
        </p:nvSpPr>
        <p:spPr bwMode="auto">
          <a:xfrm>
            <a:off x="1851025" y="2406650"/>
            <a:ext cx="317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a</a:t>
            </a:r>
          </a:p>
        </p:txBody>
      </p:sp>
      <p:sp>
        <p:nvSpPr>
          <p:cNvPr id="572422" name="Text Box 6"/>
          <p:cNvSpPr txBox="1">
            <a:spLocks noChangeArrowheads="1"/>
          </p:cNvSpPr>
          <p:nvPr/>
        </p:nvSpPr>
        <p:spPr bwMode="auto">
          <a:xfrm>
            <a:off x="1012825" y="1873250"/>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b</a:t>
            </a:r>
          </a:p>
        </p:txBody>
      </p:sp>
      <p:sp>
        <p:nvSpPr>
          <p:cNvPr id="572423" name="Text Box 7"/>
          <p:cNvSpPr txBox="1">
            <a:spLocks noChangeArrowheads="1"/>
          </p:cNvSpPr>
          <p:nvPr/>
        </p:nvSpPr>
        <p:spPr bwMode="auto">
          <a:xfrm>
            <a:off x="1952625" y="1568450"/>
            <a:ext cx="301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c</a:t>
            </a:r>
          </a:p>
        </p:txBody>
      </p:sp>
      <p:sp>
        <p:nvSpPr>
          <p:cNvPr id="572424" name="Text Box 8"/>
          <p:cNvSpPr txBox="1">
            <a:spLocks noChangeArrowheads="1"/>
          </p:cNvSpPr>
          <p:nvPr/>
        </p:nvSpPr>
        <p:spPr bwMode="auto">
          <a:xfrm>
            <a:off x="3924300" y="1341438"/>
            <a:ext cx="204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altLang="nl-NL" sz="2000">
                <a:solidFill>
                  <a:schemeClr val="tx2"/>
                </a:solidFill>
              </a:rPr>
              <a:t>Pythagoras</a:t>
            </a:r>
          </a:p>
        </p:txBody>
      </p:sp>
      <p:sp>
        <p:nvSpPr>
          <p:cNvPr id="572425" name="Line 9"/>
          <p:cNvSpPr>
            <a:spLocks noChangeShapeType="1"/>
          </p:cNvSpPr>
          <p:nvPr/>
        </p:nvSpPr>
        <p:spPr bwMode="auto">
          <a:xfrm>
            <a:off x="495300" y="2882900"/>
            <a:ext cx="86487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26" name="Rectangle 10"/>
          <p:cNvSpPr>
            <a:spLocks noGrp="1" noChangeArrowheads="1"/>
          </p:cNvSpPr>
          <p:nvPr>
            <p:ph type="title"/>
          </p:nvPr>
        </p:nvSpPr>
        <p:spPr>
          <a:xfrm>
            <a:off x="395288" y="0"/>
            <a:ext cx="8204200" cy="1143000"/>
          </a:xfrm>
        </p:spPr>
        <p:txBody>
          <a:bodyPr/>
          <a:lstStyle/>
          <a:p>
            <a:r>
              <a:rPr lang="en-GB" altLang="nl-NL" dirty="0"/>
              <a:t>Dissimilarity measures: Euclidean (2D)</a:t>
            </a:r>
          </a:p>
        </p:txBody>
      </p:sp>
      <p:graphicFrame>
        <p:nvGraphicFramePr>
          <p:cNvPr id="572427" name="Object 11"/>
          <p:cNvGraphicFramePr>
            <a:graphicFrameLocks noGrp="1" noChangeAspect="1"/>
          </p:cNvGraphicFramePr>
          <p:nvPr>
            <p:ph sz="half" idx="1"/>
          </p:nvPr>
        </p:nvGraphicFramePr>
        <p:xfrm>
          <a:off x="3635375" y="1916113"/>
          <a:ext cx="1944688" cy="527050"/>
        </p:xfrm>
        <a:graphic>
          <a:graphicData uri="http://schemas.openxmlformats.org/presentationml/2006/ole">
            <mc:AlternateContent xmlns:mc="http://schemas.openxmlformats.org/markup-compatibility/2006">
              <mc:Choice xmlns:v="urn:schemas-microsoft-com:vml" Requires="v">
                <p:oleObj spid="_x0000_s7264" name="Equation" r:id="rId4" imgW="749160" imgH="203040" progId="Equation.3">
                  <p:embed/>
                </p:oleObj>
              </mc:Choice>
              <mc:Fallback>
                <p:oleObj name="Equation" r:id="rId4" imgW="74916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1916113"/>
                        <a:ext cx="1944688"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2429" name="Line 13"/>
          <p:cNvSpPr>
            <a:spLocks noChangeShapeType="1"/>
          </p:cNvSpPr>
          <p:nvPr/>
        </p:nvSpPr>
        <p:spPr bwMode="auto">
          <a:xfrm>
            <a:off x="5549900" y="3479800"/>
            <a:ext cx="0" cy="1905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30" name="Line 14"/>
          <p:cNvSpPr>
            <a:spLocks noChangeShapeType="1"/>
          </p:cNvSpPr>
          <p:nvPr/>
        </p:nvSpPr>
        <p:spPr bwMode="auto">
          <a:xfrm>
            <a:off x="5422900" y="5334000"/>
            <a:ext cx="3098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31" name="Oval 15"/>
          <p:cNvSpPr>
            <a:spLocks noChangeArrowheads="1"/>
          </p:cNvSpPr>
          <p:nvPr/>
        </p:nvSpPr>
        <p:spPr bwMode="auto">
          <a:xfrm>
            <a:off x="7302500" y="4889500"/>
            <a:ext cx="177800" cy="177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32" name="Text Box 16"/>
          <p:cNvSpPr txBox="1">
            <a:spLocks noChangeArrowheads="1"/>
          </p:cNvSpPr>
          <p:nvPr/>
        </p:nvSpPr>
        <p:spPr bwMode="auto">
          <a:xfrm>
            <a:off x="7464425" y="481965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h</a:t>
            </a:r>
          </a:p>
        </p:txBody>
      </p:sp>
      <p:sp>
        <p:nvSpPr>
          <p:cNvPr id="572433" name="Oval 17"/>
          <p:cNvSpPr>
            <a:spLocks noChangeArrowheads="1"/>
          </p:cNvSpPr>
          <p:nvPr/>
        </p:nvSpPr>
        <p:spPr bwMode="auto">
          <a:xfrm>
            <a:off x="5981700" y="4584700"/>
            <a:ext cx="177800" cy="17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34" name="Text Box 18"/>
          <p:cNvSpPr txBox="1">
            <a:spLocks noChangeArrowheads="1"/>
          </p:cNvSpPr>
          <p:nvPr/>
        </p:nvSpPr>
        <p:spPr bwMode="auto">
          <a:xfrm>
            <a:off x="7388225" y="3879850"/>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g</a:t>
            </a:r>
          </a:p>
        </p:txBody>
      </p:sp>
      <p:sp>
        <p:nvSpPr>
          <p:cNvPr id="572435" name="Text Box 19"/>
          <p:cNvSpPr txBox="1">
            <a:spLocks noChangeArrowheads="1"/>
          </p:cNvSpPr>
          <p:nvPr/>
        </p:nvSpPr>
        <p:spPr bwMode="auto">
          <a:xfrm>
            <a:off x="5940425" y="5327650"/>
            <a:ext cx="322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1</a:t>
            </a:r>
          </a:p>
        </p:txBody>
      </p:sp>
      <p:sp>
        <p:nvSpPr>
          <p:cNvPr id="572436" name="Text Box 20"/>
          <p:cNvSpPr txBox="1">
            <a:spLocks noChangeArrowheads="1"/>
          </p:cNvSpPr>
          <p:nvPr/>
        </p:nvSpPr>
        <p:spPr bwMode="auto">
          <a:xfrm>
            <a:off x="7185025" y="5353050"/>
            <a:ext cx="322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2</a:t>
            </a:r>
          </a:p>
        </p:txBody>
      </p:sp>
      <p:sp>
        <p:nvSpPr>
          <p:cNvPr id="572437" name="Text Box 21"/>
          <p:cNvSpPr txBox="1">
            <a:spLocks noChangeArrowheads="1"/>
          </p:cNvSpPr>
          <p:nvPr/>
        </p:nvSpPr>
        <p:spPr bwMode="auto">
          <a:xfrm>
            <a:off x="5102225" y="4438650"/>
            <a:ext cx="3914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g</a:t>
            </a:r>
            <a:r>
              <a:rPr lang="en-US" altLang="nl-NL" sz="2000" baseline="-25000" dirty="0">
                <a:solidFill>
                  <a:schemeClr val="tx2"/>
                </a:solidFill>
              </a:rPr>
              <a:t>1</a:t>
            </a:r>
          </a:p>
        </p:txBody>
      </p:sp>
      <p:sp>
        <p:nvSpPr>
          <p:cNvPr id="572438" name="Text Box 22"/>
          <p:cNvSpPr txBox="1">
            <a:spLocks noChangeArrowheads="1"/>
          </p:cNvSpPr>
          <p:nvPr/>
        </p:nvSpPr>
        <p:spPr bwMode="auto">
          <a:xfrm>
            <a:off x="5102225" y="4819650"/>
            <a:ext cx="4058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h</a:t>
            </a:r>
            <a:r>
              <a:rPr lang="en-US" altLang="nl-NL" sz="2000" baseline="-25000" dirty="0">
                <a:solidFill>
                  <a:schemeClr val="tx2"/>
                </a:solidFill>
              </a:rPr>
              <a:t>2</a:t>
            </a:r>
          </a:p>
        </p:txBody>
      </p:sp>
      <p:sp>
        <p:nvSpPr>
          <p:cNvPr id="572439" name="Text Box 23"/>
          <p:cNvSpPr txBox="1">
            <a:spLocks noChangeArrowheads="1"/>
          </p:cNvSpPr>
          <p:nvPr/>
        </p:nvSpPr>
        <p:spPr bwMode="auto">
          <a:xfrm>
            <a:off x="5102225" y="3930650"/>
            <a:ext cx="3914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g</a:t>
            </a:r>
            <a:r>
              <a:rPr lang="en-US" altLang="nl-NL" sz="2000" baseline="-25000" dirty="0">
                <a:solidFill>
                  <a:schemeClr val="tx2"/>
                </a:solidFill>
              </a:rPr>
              <a:t>2</a:t>
            </a:r>
          </a:p>
        </p:txBody>
      </p:sp>
      <p:sp>
        <p:nvSpPr>
          <p:cNvPr id="572440" name="Text Box 24"/>
          <p:cNvSpPr txBox="1">
            <a:spLocks noChangeArrowheads="1"/>
          </p:cNvSpPr>
          <p:nvPr/>
        </p:nvSpPr>
        <p:spPr bwMode="auto">
          <a:xfrm>
            <a:off x="5102225" y="3498850"/>
            <a:ext cx="4058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h</a:t>
            </a:r>
            <a:r>
              <a:rPr lang="en-US" altLang="nl-NL" sz="2000" baseline="-25000" dirty="0">
                <a:solidFill>
                  <a:schemeClr val="tx2"/>
                </a:solidFill>
              </a:rPr>
              <a:t>1</a:t>
            </a:r>
          </a:p>
        </p:txBody>
      </p:sp>
      <p:sp>
        <p:nvSpPr>
          <p:cNvPr id="572441" name="Oval 25"/>
          <p:cNvSpPr>
            <a:spLocks noChangeArrowheads="1"/>
          </p:cNvSpPr>
          <p:nvPr/>
        </p:nvSpPr>
        <p:spPr bwMode="auto">
          <a:xfrm>
            <a:off x="7226300" y="4025900"/>
            <a:ext cx="177800" cy="17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42" name="Oval 26"/>
          <p:cNvSpPr>
            <a:spLocks noChangeArrowheads="1"/>
          </p:cNvSpPr>
          <p:nvPr/>
        </p:nvSpPr>
        <p:spPr bwMode="auto">
          <a:xfrm>
            <a:off x="5930900" y="3594100"/>
            <a:ext cx="177800" cy="177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43" name="Line 27"/>
          <p:cNvSpPr>
            <a:spLocks noChangeShapeType="1"/>
          </p:cNvSpPr>
          <p:nvPr/>
        </p:nvSpPr>
        <p:spPr bwMode="auto">
          <a:xfrm>
            <a:off x="6007100" y="3670300"/>
            <a:ext cx="1397000" cy="132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44" name="Line 28"/>
          <p:cNvSpPr>
            <a:spLocks noChangeShapeType="1"/>
          </p:cNvSpPr>
          <p:nvPr/>
        </p:nvSpPr>
        <p:spPr bwMode="auto">
          <a:xfrm flipV="1">
            <a:off x="6057900" y="4102100"/>
            <a:ext cx="1270000" cy="55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45" name="Text Box 29"/>
          <p:cNvSpPr txBox="1">
            <a:spLocks noChangeArrowheads="1"/>
          </p:cNvSpPr>
          <p:nvPr/>
        </p:nvSpPr>
        <p:spPr bwMode="auto">
          <a:xfrm>
            <a:off x="6524625" y="3448050"/>
            <a:ext cx="998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profiles</a:t>
            </a:r>
          </a:p>
        </p:txBody>
      </p:sp>
      <p:sp>
        <p:nvSpPr>
          <p:cNvPr id="572446" name="Line 30"/>
          <p:cNvSpPr>
            <a:spLocks noChangeShapeType="1"/>
          </p:cNvSpPr>
          <p:nvPr/>
        </p:nvSpPr>
        <p:spPr bwMode="auto">
          <a:xfrm>
            <a:off x="6032500" y="3771900"/>
            <a:ext cx="0" cy="83820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47" name="Line 31"/>
          <p:cNvSpPr>
            <a:spLocks noChangeShapeType="1"/>
          </p:cNvSpPr>
          <p:nvPr/>
        </p:nvSpPr>
        <p:spPr bwMode="auto">
          <a:xfrm rot="240000">
            <a:off x="7327900" y="4203700"/>
            <a:ext cx="50800" cy="63500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48" name="Line 32"/>
          <p:cNvSpPr>
            <a:spLocks noChangeShapeType="1"/>
          </p:cNvSpPr>
          <p:nvPr/>
        </p:nvSpPr>
        <p:spPr bwMode="auto">
          <a:xfrm flipV="1">
            <a:off x="3340100" y="4432300"/>
            <a:ext cx="1524000" cy="457200"/>
          </a:xfrm>
          <a:prstGeom prst="line">
            <a:avLst/>
          </a:prstGeom>
          <a:noFill/>
          <a:ln w="57150">
            <a:solidFill>
              <a:srgbClr val="66FF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572449" name="Group 33"/>
          <p:cNvGrpSpPr>
            <a:grpSpLocks/>
          </p:cNvGrpSpPr>
          <p:nvPr/>
        </p:nvGrpSpPr>
        <p:grpSpPr bwMode="auto">
          <a:xfrm>
            <a:off x="481013" y="3297238"/>
            <a:ext cx="8116887" cy="3389312"/>
            <a:chOff x="303" y="2077"/>
            <a:chExt cx="5113" cy="2135"/>
          </a:xfrm>
        </p:grpSpPr>
        <p:sp>
          <p:nvSpPr>
            <p:cNvPr id="572450" name="Text Box 34"/>
            <p:cNvSpPr txBox="1">
              <a:spLocks noChangeArrowheads="1"/>
            </p:cNvSpPr>
            <p:nvPr/>
          </p:nvSpPr>
          <p:spPr bwMode="auto">
            <a:xfrm>
              <a:off x="1966" y="3932"/>
              <a:ext cx="25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h</a:t>
              </a:r>
              <a:r>
                <a:rPr lang="en-US" altLang="nl-NL" sz="2000" baseline="-25000" dirty="0">
                  <a:solidFill>
                    <a:schemeClr val="tx2"/>
                  </a:solidFill>
                </a:rPr>
                <a:t>1</a:t>
              </a:r>
            </a:p>
          </p:txBody>
        </p:sp>
        <p:sp>
          <p:nvSpPr>
            <p:cNvPr id="572451" name="Text Box 35"/>
            <p:cNvSpPr txBox="1">
              <a:spLocks noChangeArrowheads="1"/>
            </p:cNvSpPr>
            <p:nvPr/>
          </p:nvSpPr>
          <p:spPr bwMode="auto">
            <a:xfrm>
              <a:off x="1066" y="3960"/>
              <a:ext cx="24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g</a:t>
              </a:r>
              <a:r>
                <a:rPr lang="en-US" altLang="nl-NL" sz="2000" baseline="-25000" dirty="0">
                  <a:solidFill>
                    <a:schemeClr val="tx2"/>
                  </a:solidFill>
                </a:rPr>
                <a:t>1</a:t>
              </a:r>
            </a:p>
          </p:txBody>
        </p:sp>
        <p:sp>
          <p:nvSpPr>
            <p:cNvPr id="572452" name="Line 36"/>
            <p:cNvSpPr>
              <a:spLocks noChangeShapeType="1"/>
            </p:cNvSpPr>
            <p:nvPr/>
          </p:nvSpPr>
          <p:spPr bwMode="auto">
            <a:xfrm>
              <a:off x="760" y="2992"/>
              <a:ext cx="0" cy="10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53" name="Line 37"/>
            <p:cNvSpPr>
              <a:spLocks noChangeShapeType="1"/>
            </p:cNvSpPr>
            <p:nvPr/>
          </p:nvSpPr>
          <p:spPr bwMode="auto">
            <a:xfrm>
              <a:off x="680" y="3968"/>
              <a:ext cx="19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54" name="Oval 38"/>
            <p:cNvSpPr>
              <a:spLocks noChangeArrowheads="1"/>
            </p:cNvSpPr>
            <p:nvPr/>
          </p:nvSpPr>
          <p:spPr bwMode="auto">
            <a:xfrm>
              <a:off x="1096" y="3656"/>
              <a:ext cx="112" cy="112"/>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55" name="Oval 39"/>
            <p:cNvSpPr>
              <a:spLocks noChangeArrowheads="1"/>
            </p:cNvSpPr>
            <p:nvPr/>
          </p:nvSpPr>
          <p:spPr bwMode="auto">
            <a:xfrm>
              <a:off x="1096" y="3192"/>
              <a:ext cx="112" cy="11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56" name="Oval 40"/>
            <p:cNvSpPr>
              <a:spLocks noChangeArrowheads="1"/>
            </p:cNvSpPr>
            <p:nvPr/>
          </p:nvSpPr>
          <p:spPr bwMode="auto">
            <a:xfrm>
              <a:off x="2040" y="3656"/>
              <a:ext cx="112" cy="11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57" name="Text Box 41"/>
            <p:cNvSpPr txBox="1">
              <a:spLocks noChangeArrowheads="1"/>
            </p:cNvSpPr>
            <p:nvPr/>
          </p:nvSpPr>
          <p:spPr bwMode="auto">
            <a:xfrm>
              <a:off x="521" y="2750"/>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altLang="nl-NL" sz="2000">
                <a:solidFill>
                  <a:schemeClr val="tx2"/>
                </a:solidFill>
              </a:endParaRPr>
            </a:p>
          </p:txBody>
        </p:sp>
        <p:sp>
          <p:nvSpPr>
            <p:cNvPr id="572458" name="Text Box 42"/>
            <p:cNvSpPr txBox="1">
              <a:spLocks noChangeArrowheads="1"/>
            </p:cNvSpPr>
            <p:nvPr/>
          </p:nvSpPr>
          <p:spPr bwMode="auto">
            <a:xfrm>
              <a:off x="2653" y="3838"/>
              <a:ext cx="2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endParaRPr lang="en-US" altLang="nl-NL" sz="2000">
                <a:solidFill>
                  <a:schemeClr val="tx2"/>
                </a:solidFill>
              </a:endParaRPr>
            </a:p>
          </p:txBody>
        </p:sp>
        <p:sp>
          <p:nvSpPr>
            <p:cNvPr id="572459" name="Text Box 43"/>
            <p:cNvSpPr txBox="1">
              <a:spLocks noChangeArrowheads="1"/>
            </p:cNvSpPr>
            <p:nvPr/>
          </p:nvSpPr>
          <p:spPr bwMode="auto">
            <a:xfrm>
              <a:off x="1502" y="3180"/>
              <a:ext cx="84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d(g,h) = ?</a:t>
              </a:r>
            </a:p>
          </p:txBody>
        </p:sp>
        <p:sp>
          <p:nvSpPr>
            <p:cNvPr id="572460" name="Line 44"/>
            <p:cNvSpPr>
              <a:spLocks noChangeShapeType="1"/>
            </p:cNvSpPr>
            <p:nvPr/>
          </p:nvSpPr>
          <p:spPr bwMode="auto">
            <a:xfrm>
              <a:off x="1144" y="3736"/>
              <a:ext cx="96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61" name="Line 45"/>
            <p:cNvSpPr>
              <a:spLocks noChangeShapeType="1"/>
            </p:cNvSpPr>
            <p:nvPr/>
          </p:nvSpPr>
          <p:spPr bwMode="auto">
            <a:xfrm flipV="1">
              <a:off x="1144" y="3249"/>
              <a:ext cx="12" cy="487"/>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62" name="Line 46"/>
            <p:cNvSpPr>
              <a:spLocks noChangeShapeType="1"/>
            </p:cNvSpPr>
            <p:nvPr/>
          </p:nvSpPr>
          <p:spPr bwMode="auto">
            <a:xfrm>
              <a:off x="1144" y="3240"/>
              <a:ext cx="944" cy="48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63" name="Text Box 47"/>
            <p:cNvSpPr txBox="1">
              <a:spLocks noChangeArrowheads="1"/>
            </p:cNvSpPr>
            <p:nvPr/>
          </p:nvSpPr>
          <p:spPr bwMode="auto">
            <a:xfrm>
              <a:off x="1006" y="2972"/>
              <a:ext cx="2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g</a:t>
              </a:r>
            </a:p>
          </p:txBody>
        </p:sp>
        <p:sp>
          <p:nvSpPr>
            <p:cNvPr id="572464" name="Text Box 48"/>
            <p:cNvSpPr txBox="1">
              <a:spLocks noChangeArrowheads="1"/>
            </p:cNvSpPr>
            <p:nvPr/>
          </p:nvSpPr>
          <p:spPr bwMode="auto">
            <a:xfrm>
              <a:off x="2014" y="345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h</a:t>
              </a:r>
            </a:p>
          </p:txBody>
        </p:sp>
        <p:sp>
          <p:nvSpPr>
            <p:cNvPr id="572465" name="Line 49"/>
            <p:cNvSpPr>
              <a:spLocks noChangeShapeType="1"/>
            </p:cNvSpPr>
            <p:nvPr/>
          </p:nvSpPr>
          <p:spPr bwMode="auto">
            <a:xfrm flipH="1">
              <a:off x="744" y="3256"/>
              <a:ext cx="352"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66" name="Line 50"/>
            <p:cNvSpPr>
              <a:spLocks noChangeShapeType="1"/>
            </p:cNvSpPr>
            <p:nvPr/>
          </p:nvSpPr>
          <p:spPr bwMode="auto">
            <a:xfrm flipH="1">
              <a:off x="728" y="3720"/>
              <a:ext cx="352"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67" name="Line 51"/>
            <p:cNvSpPr>
              <a:spLocks noChangeShapeType="1"/>
            </p:cNvSpPr>
            <p:nvPr/>
          </p:nvSpPr>
          <p:spPr bwMode="auto">
            <a:xfrm flipH="1" flipV="1">
              <a:off x="1160" y="3768"/>
              <a:ext cx="0" cy="20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68" name="Line 52"/>
            <p:cNvSpPr>
              <a:spLocks noChangeShapeType="1"/>
            </p:cNvSpPr>
            <p:nvPr/>
          </p:nvSpPr>
          <p:spPr bwMode="auto">
            <a:xfrm flipH="1" flipV="1">
              <a:off x="2088" y="3768"/>
              <a:ext cx="0" cy="20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2469" name="Text Box 53"/>
            <p:cNvSpPr txBox="1">
              <a:spLocks noChangeArrowheads="1"/>
            </p:cNvSpPr>
            <p:nvPr/>
          </p:nvSpPr>
          <p:spPr bwMode="auto">
            <a:xfrm>
              <a:off x="478" y="3596"/>
              <a:ext cx="25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h</a:t>
              </a:r>
              <a:r>
                <a:rPr lang="en-US" altLang="nl-NL" sz="2000" baseline="-25000" dirty="0">
                  <a:solidFill>
                    <a:schemeClr val="tx2"/>
                  </a:solidFill>
                </a:rPr>
                <a:t>2</a:t>
              </a:r>
            </a:p>
          </p:txBody>
        </p:sp>
        <p:sp>
          <p:nvSpPr>
            <p:cNvPr id="572470" name="Text Box 54"/>
            <p:cNvSpPr txBox="1">
              <a:spLocks noChangeArrowheads="1"/>
            </p:cNvSpPr>
            <p:nvPr/>
          </p:nvSpPr>
          <p:spPr bwMode="auto">
            <a:xfrm>
              <a:off x="462" y="3116"/>
              <a:ext cx="24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g</a:t>
              </a:r>
              <a:r>
                <a:rPr lang="en-US" altLang="nl-NL" sz="2000" baseline="-25000" dirty="0">
                  <a:solidFill>
                    <a:schemeClr val="tx2"/>
                  </a:solidFill>
                </a:rPr>
                <a:t>2</a:t>
              </a:r>
            </a:p>
          </p:txBody>
        </p:sp>
        <p:sp>
          <p:nvSpPr>
            <p:cNvPr id="572471" name="Text Box 55"/>
            <p:cNvSpPr txBox="1">
              <a:spLocks noChangeArrowheads="1"/>
            </p:cNvSpPr>
            <p:nvPr/>
          </p:nvSpPr>
          <p:spPr bwMode="auto">
            <a:xfrm>
              <a:off x="303" y="2077"/>
              <a:ext cx="1033" cy="40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pPr algn="l"/>
              <a:r>
                <a:rPr lang="en-US" altLang="nl-NL" dirty="0"/>
                <a:t>gene g = (g</a:t>
              </a:r>
              <a:r>
                <a:rPr lang="en-US" altLang="nl-NL" baseline="-25000" dirty="0"/>
                <a:t>1</a:t>
              </a:r>
              <a:r>
                <a:rPr lang="en-US" altLang="nl-NL" dirty="0"/>
                <a:t>,g</a:t>
              </a:r>
              <a:r>
                <a:rPr lang="en-US" altLang="nl-NL" baseline="-25000" dirty="0"/>
                <a:t>2</a:t>
              </a:r>
              <a:r>
                <a:rPr lang="en-US" altLang="nl-NL" dirty="0"/>
                <a:t>)</a:t>
              </a:r>
            </a:p>
            <a:p>
              <a:pPr algn="l"/>
              <a:r>
                <a:rPr lang="en-US" altLang="nl-NL" dirty="0"/>
                <a:t>gene h = (h</a:t>
              </a:r>
              <a:r>
                <a:rPr lang="en-US" altLang="nl-NL" baseline="-25000" dirty="0"/>
                <a:t>1</a:t>
              </a:r>
              <a:r>
                <a:rPr lang="en-US" altLang="nl-NL" dirty="0"/>
                <a:t>,h</a:t>
              </a:r>
              <a:r>
                <a:rPr lang="en-US" altLang="nl-NL" baseline="-25000" dirty="0"/>
                <a:t>2</a:t>
              </a:r>
              <a:r>
                <a:rPr lang="en-US" altLang="nl-NL" dirty="0"/>
                <a:t>)</a:t>
              </a:r>
              <a:endParaRPr lang="nl-NL" altLang="nl-NL" dirty="0"/>
            </a:p>
          </p:txBody>
        </p:sp>
        <p:graphicFrame>
          <p:nvGraphicFramePr>
            <p:cNvPr id="572472" name="Object 56"/>
            <p:cNvGraphicFramePr>
              <a:graphicFrameLocks noChangeAspect="1"/>
            </p:cNvGraphicFramePr>
            <p:nvPr/>
          </p:nvGraphicFramePr>
          <p:xfrm>
            <a:off x="3016" y="3703"/>
            <a:ext cx="2400" cy="330"/>
          </p:xfrm>
          <a:graphic>
            <a:graphicData uri="http://schemas.openxmlformats.org/presentationml/2006/ole">
              <mc:AlternateContent xmlns:mc="http://schemas.openxmlformats.org/markup-compatibility/2006">
                <mc:Choice xmlns:v="urn:schemas-microsoft-com:vml" Requires="v">
                  <p:oleObj spid="_x0000_s7265" name="Equation" r:id="rId6" imgW="2031840" imgH="279360" progId="Equation.3">
                    <p:embed/>
                  </p:oleObj>
                </mc:Choice>
                <mc:Fallback>
                  <p:oleObj name="Equation" r:id="rId6" imgW="2031840" imgH="2793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 y="3703"/>
                          <a:ext cx="2400"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95260980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Text Box 2"/>
          <p:cNvSpPr txBox="1">
            <a:spLocks noChangeArrowheads="1"/>
          </p:cNvSpPr>
          <p:nvPr/>
        </p:nvSpPr>
        <p:spPr bwMode="auto">
          <a:xfrm>
            <a:off x="539750" y="3375025"/>
            <a:ext cx="451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a:solidFill>
                  <a:schemeClr val="tx2"/>
                </a:solidFill>
              </a:rPr>
              <a:t>Generalization to </a:t>
            </a:r>
            <a:r>
              <a:rPr lang="en-US" altLang="nl-NL" i="1">
                <a:solidFill>
                  <a:schemeClr val="tx2"/>
                </a:solidFill>
              </a:rPr>
              <a:t>n</a:t>
            </a:r>
            <a:r>
              <a:rPr lang="en-US" altLang="nl-NL">
                <a:solidFill>
                  <a:schemeClr val="tx2"/>
                </a:solidFill>
              </a:rPr>
              <a:t>  dimensions:</a:t>
            </a:r>
          </a:p>
        </p:txBody>
      </p:sp>
      <p:sp>
        <p:nvSpPr>
          <p:cNvPr id="574467" name="Line 3"/>
          <p:cNvSpPr>
            <a:spLocks noChangeShapeType="1"/>
          </p:cNvSpPr>
          <p:nvPr/>
        </p:nvSpPr>
        <p:spPr bwMode="auto">
          <a:xfrm>
            <a:off x="573088" y="4176713"/>
            <a:ext cx="0" cy="1905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68" name="Line 4"/>
          <p:cNvSpPr>
            <a:spLocks noChangeShapeType="1"/>
          </p:cNvSpPr>
          <p:nvPr/>
        </p:nvSpPr>
        <p:spPr bwMode="auto">
          <a:xfrm flipV="1">
            <a:off x="446088" y="6021388"/>
            <a:ext cx="4557712" cy="9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69" name="Oval 5"/>
          <p:cNvSpPr>
            <a:spLocks noChangeArrowheads="1"/>
          </p:cNvSpPr>
          <p:nvPr/>
        </p:nvSpPr>
        <p:spPr bwMode="auto">
          <a:xfrm>
            <a:off x="1665288" y="5586413"/>
            <a:ext cx="177800" cy="177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70" name="Oval 6"/>
          <p:cNvSpPr>
            <a:spLocks noChangeArrowheads="1"/>
          </p:cNvSpPr>
          <p:nvPr/>
        </p:nvSpPr>
        <p:spPr bwMode="auto">
          <a:xfrm>
            <a:off x="1004888" y="5281613"/>
            <a:ext cx="177800" cy="17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71" name="Oval 7"/>
          <p:cNvSpPr>
            <a:spLocks noChangeArrowheads="1"/>
          </p:cNvSpPr>
          <p:nvPr/>
        </p:nvSpPr>
        <p:spPr bwMode="auto">
          <a:xfrm>
            <a:off x="1589088" y="4722813"/>
            <a:ext cx="177800" cy="17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72" name="Oval 8"/>
          <p:cNvSpPr>
            <a:spLocks noChangeArrowheads="1"/>
          </p:cNvSpPr>
          <p:nvPr/>
        </p:nvSpPr>
        <p:spPr bwMode="auto">
          <a:xfrm>
            <a:off x="954088" y="4291013"/>
            <a:ext cx="177800" cy="177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73" name="Text Box 9"/>
          <p:cNvSpPr txBox="1">
            <a:spLocks noChangeArrowheads="1"/>
          </p:cNvSpPr>
          <p:nvPr/>
        </p:nvSpPr>
        <p:spPr bwMode="auto">
          <a:xfrm>
            <a:off x="1547813" y="4144963"/>
            <a:ext cx="998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profiles</a:t>
            </a:r>
          </a:p>
        </p:txBody>
      </p:sp>
      <p:sp>
        <p:nvSpPr>
          <p:cNvPr id="574474" name="Line 10"/>
          <p:cNvSpPr>
            <a:spLocks noChangeShapeType="1"/>
          </p:cNvSpPr>
          <p:nvPr/>
        </p:nvSpPr>
        <p:spPr bwMode="auto">
          <a:xfrm>
            <a:off x="1055688" y="4468813"/>
            <a:ext cx="0" cy="83820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75" name="Line 11"/>
          <p:cNvSpPr>
            <a:spLocks noChangeShapeType="1"/>
          </p:cNvSpPr>
          <p:nvPr/>
        </p:nvSpPr>
        <p:spPr bwMode="auto">
          <a:xfrm rot="240000">
            <a:off x="1690688" y="4900613"/>
            <a:ext cx="50800" cy="63500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76" name="Oval 12"/>
          <p:cNvSpPr>
            <a:spLocks noChangeArrowheads="1"/>
          </p:cNvSpPr>
          <p:nvPr/>
        </p:nvSpPr>
        <p:spPr bwMode="auto">
          <a:xfrm>
            <a:off x="2249488" y="5459413"/>
            <a:ext cx="177800" cy="177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77" name="Oval 13"/>
          <p:cNvSpPr>
            <a:spLocks noChangeArrowheads="1"/>
          </p:cNvSpPr>
          <p:nvPr/>
        </p:nvSpPr>
        <p:spPr bwMode="auto">
          <a:xfrm>
            <a:off x="2198688" y="4976813"/>
            <a:ext cx="177800" cy="17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78" name="Line 14"/>
          <p:cNvSpPr>
            <a:spLocks noChangeShapeType="1"/>
          </p:cNvSpPr>
          <p:nvPr/>
        </p:nvSpPr>
        <p:spPr bwMode="auto">
          <a:xfrm>
            <a:off x="2301875" y="5157788"/>
            <a:ext cx="0" cy="360362"/>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79" name="Oval 15"/>
          <p:cNvSpPr>
            <a:spLocks noChangeArrowheads="1"/>
          </p:cNvSpPr>
          <p:nvPr/>
        </p:nvSpPr>
        <p:spPr bwMode="auto">
          <a:xfrm>
            <a:off x="2782888" y="4849813"/>
            <a:ext cx="177800" cy="177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80" name="Oval 16"/>
          <p:cNvSpPr>
            <a:spLocks noChangeArrowheads="1"/>
          </p:cNvSpPr>
          <p:nvPr/>
        </p:nvSpPr>
        <p:spPr bwMode="auto">
          <a:xfrm>
            <a:off x="2833688" y="5662613"/>
            <a:ext cx="177800" cy="17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81" name="Line 17"/>
          <p:cNvSpPr>
            <a:spLocks noChangeShapeType="1"/>
          </p:cNvSpPr>
          <p:nvPr/>
        </p:nvSpPr>
        <p:spPr bwMode="auto">
          <a:xfrm rot="240000">
            <a:off x="2865438" y="5013325"/>
            <a:ext cx="50800" cy="63500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82" name="Freeform 18"/>
          <p:cNvSpPr>
            <a:spLocks/>
          </p:cNvSpPr>
          <p:nvPr/>
        </p:nvSpPr>
        <p:spPr bwMode="auto">
          <a:xfrm>
            <a:off x="1042988" y="4356100"/>
            <a:ext cx="1828800" cy="1320800"/>
          </a:xfrm>
          <a:custGeom>
            <a:avLst/>
            <a:gdLst>
              <a:gd name="T0" fmla="*/ 0 w 1152"/>
              <a:gd name="T1" fmla="*/ 0 h 832"/>
              <a:gd name="T2" fmla="*/ 448 w 1152"/>
              <a:gd name="T3" fmla="*/ 832 h 832"/>
              <a:gd name="T4" fmla="*/ 816 w 1152"/>
              <a:gd name="T5" fmla="*/ 752 h 832"/>
              <a:gd name="T6" fmla="*/ 1152 w 1152"/>
              <a:gd name="T7" fmla="*/ 352 h 832"/>
            </a:gdLst>
            <a:ahLst/>
            <a:cxnLst>
              <a:cxn ang="0">
                <a:pos x="T0" y="T1"/>
              </a:cxn>
              <a:cxn ang="0">
                <a:pos x="T2" y="T3"/>
              </a:cxn>
              <a:cxn ang="0">
                <a:pos x="T4" y="T5"/>
              </a:cxn>
              <a:cxn ang="0">
                <a:pos x="T6" y="T7"/>
              </a:cxn>
            </a:cxnLst>
            <a:rect l="0" t="0" r="r" b="b"/>
            <a:pathLst>
              <a:path w="1152" h="832">
                <a:moveTo>
                  <a:pt x="0" y="0"/>
                </a:moveTo>
                <a:lnTo>
                  <a:pt x="448" y="832"/>
                </a:lnTo>
                <a:lnTo>
                  <a:pt x="816" y="752"/>
                </a:lnTo>
                <a:lnTo>
                  <a:pt x="1152" y="3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83" name="Freeform 19"/>
          <p:cNvSpPr>
            <a:spLocks/>
          </p:cNvSpPr>
          <p:nvPr/>
        </p:nvSpPr>
        <p:spPr bwMode="auto">
          <a:xfrm>
            <a:off x="1093788" y="4813300"/>
            <a:ext cx="1854200" cy="939800"/>
          </a:xfrm>
          <a:custGeom>
            <a:avLst/>
            <a:gdLst>
              <a:gd name="T0" fmla="*/ 0 w 1168"/>
              <a:gd name="T1" fmla="*/ 352 h 592"/>
              <a:gd name="T2" fmla="*/ 368 w 1168"/>
              <a:gd name="T3" fmla="*/ 0 h 592"/>
              <a:gd name="T4" fmla="*/ 752 w 1168"/>
              <a:gd name="T5" fmla="*/ 160 h 592"/>
              <a:gd name="T6" fmla="*/ 1168 w 1168"/>
              <a:gd name="T7" fmla="*/ 592 h 592"/>
            </a:gdLst>
            <a:ahLst/>
            <a:cxnLst>
              <a:cxn ang="0">
                <a:pos x="T0" y="T1"/>
              </a:cxn>
              <a:cxn ang="0">
                <a:pos x="T2" y="T3"/>
              </a:cxn>
              <a:cxn ang="0">
                <a:pos x="T4" y="T5"/>
              </a:cxn>
              <a:cxn ang="0">
                <a:pos x="T6" y="T7"/>
              </a:cxn>
            </a:cxnLst>
            <a:rect l="0" t="0" r="r" b="b"/>
            <a:pathLst>
              <a:path w="1168" h="592">
                <a:moveTo>
                  <a:pt x="0" y="352"/>
                </a:moveTo>
                <a:lnTo>
                  <a:pt x="368" y="0"/>
                </a:lnTo>
                <a:lnTo>
                  <a:pt x="752" y="160"/>
                </a:lnTo>
                <a:lnTo>
                  <a:pt x="1168" y="5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84" name="Text Box 20"/>
          <p:cNvSpPr txBox="1">
            <a:spLocks noChangeArrowheads="1"/>
          </p:cNvSpPr>
          <p:nvPr/>
        </p:nvSpPr>
        <p:spPr bwMode="auto">
          <a:xfrm>
            <a:off x="2760663" y="2209800"/>
            <a:ext cx="4058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h</a:t>
            </a:r>
            <a:r>
              <a:rPr lang="en-US" altLang="nl-NL" sz="2000" baseline="-25000" dirty="0">
                <a:solidFill>
                  <a:schemeClr val="tx2"/>
                </a:solidFill>
              </a:rPr>
              <a:t>1</a:t>
            </a:r>
          </a:p>
        </p:txBody>
      </p:sp>
      <p:sp>
        <p:nvSpPr>
          <p:cNvPr id="574485" name="Text Box 21"/>
          <p:cNvSpPr txBox="1">
            <a:spLocks noChangeArrowheads="1"/>
          </p:cNvSpPr>
          <p:nvPr/>
        </p:nvSpPr>
        <p:spPr bwMode="auto">
          <a:xfrm>
            <a:off x="1331913" y="2254250"/>
            <a:ext cx="3914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g</a:t>
            </a:r>
            <a:r>
              <a:rPr lang="en-US" altLang="nl-NL" sz="2000" baseline="-25000" dirty="0">
                <a:solidFill>
                  <a:schemeClr val="tx2"/>
                </a:solidFill>
              </a:rPr>
              <a:t>1</a:t>
            </a:r>
          </a:p>
        </p:txBody>
      </p:sp>
      <p:sp>
        <p:nvSpPr>
          <p:cNvPr id="574486" name="Line 22"/>
          <p:cNvSpPr>
            <a:spLocks noChangeShapeType="1"/>
          </p:cNvSpPr>
          <p:nvPr/>
        </p:nvSpPr>
        <p:spPr bwMode="auto">
          <a:xfrm>
            <a:off x="846138" y="717550"/>
            <a:ext cx="0" cy="1600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87" name="Line 23"/>
          <p:cNvSpPr>
            <a:spLocks noChangeShapeType="1"/>
          </p:cNvSpPr>
          <p:nvPr/>
        </p:nvSpPr>
        <p:spPr bwMode="auto">
          <a:xfrm>
            <a:off x="719138" y="2266950"/>
            <a:ext cx="3098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88" name="Oval 24"/>
          <p:cNvSpPr>
            <a:spLocks noChangeArrowheads="1"/>
          </p:cNvSpPr>
          <p:nvPr/>
        </p:nvSpPr>
        <p:spPr bwMode="auto">
          <a:xfrm>
            <a:off x="1379538" y="1771650"/>
            <a:ext cx="177800" cy="1778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89" name="Oval 25"/>
          <p:cNvSpPr>
            <a:spLocks noChangeArrowheads="1"/>
          </p:cNvSpPr>
          <p:nvPr/>
        </p:nvSpPr>
        <p:spPr bwMode="auto">
          <a:xfrm>
            <a:off x="1379538" y="1035050"/>
            <a:ext cx="177800" cy="17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90" name="Oval 26"/>
          <p:cNvSpPr>
            <a:spLocks noChangeArrowheads="1"/>
          </p:cNvSpPr>
          <p:nvPr/>
        </p:nvSpPr>
        <p:spPr bwMode="auto">
          <a:xfrm>
            <a:off x="2878138" y="1771650"/>
            <a:ext cx="177800" cy="177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91" name="Text Box 27"/>
          <p:cNvSpPr txBox="1">
            <a:spLocks noChangeArrowheads="1"/>
          </p:cNvSpPr>
          <p:nvPr/>
        </p:nvSpPr>
        <p:spPr bwMode="auto">
          <a:xfrm>
            <a:off x="2024063" y="1016000"/>
            <a:ext cx="1338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d(g,h) = ?</a:t>
            </a:r>
          </a:p>
        </p:txBody>
      </p:sp>
      <p:sp>
        <p:nvSpPr>
          <p:cNvPr id="574492" name="Line 28"/>
          <p:cNvSpPr>
            <a:spLocks noChangeShapeType="1"/>
          </p:cNvSpPr>
          <p:nvPr/>
        </p:nvSpPr>
        <p:spPr bwMode="auto">
          <a:xfrm>
            <a:off x="1455738" y="1898650"/>
            <a:ext cx="15240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93" name="Line 29"/>
          <p:cNvSpPr>
            <a:spLocks noChangeShapeType="1"/>
          </p:cNvSpPr>
          <p:nvPr/>
        </p:nvSpPr>
        <p:spPr bwMode="auto">
          <a:xfrm flipV="1">
            <a:off x="1455738" y="1136650"/>
            <a:ext cx="0" cy="7620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94" name="Line 30"/>
          <p:cNvSpPr>
            <a:spLocks noChangeShapeType="1"/>
          </p:cNvSpPr>
          <p:nvPr/>
        </p:nvSpPr>
        <p:spPr bwMode="auto">
          <a:xfrm>
            <a:off x="1455738" y="1111250"/>
            <a:ext cx="1498600" cy="7620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95" name="Text Box 31"/>
          <p:cNvSpPr txBox="1">
            <a:spLocks noChangeArrowheads="1"/>
          </p:cNvSpPr>
          <p:nvPr/>
        </p:nvSpPr>
        <p:spPr bwMode="auto">
          <a:xfrm>
            <a:off x="1236663" y="685800"/>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g</a:t>
            </a:r>
          </a:p>
        </p:txBody>
      </p:sp>
      <p:sp>
        <p:nvSpPr>
          <p:cNvPr id="574496" name="Text Box 32"/>
          <p:cNvSpPr txBox="1">
            <a:spLocks noChangeArrowheads="1"/>
          </p:cNvSpPr>
          <p:nvPr/>
        </p:nvSpPr>
        <p:spPr bwMode="auto">
          <a:xfrm>
            <a:off x="2836863" y="14478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h</a:t>
            </a:r>
          </a:p>
        </p:txBody>
      </p:sp>
      <p:sp>
        <p:nvSpPr>
          <p:cNvPr id="574497" name="Line 33"/>
          <p:cNvSpPr>
            <a:spLocks noChangeShapeType="1"/>
          </p:cNvSpPr>
          <p:nvPr/>
        </p:nvSpPr>
        <p:spPr bwMode="auto">
          <a:xfrm flipH="1">
            <a:off x="820738" y="1136650"/>
            <a:ext cx="5588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98" name="Line 34"/>
          <p:cNvSpPr>
            <a:spLocks noChangeShapeType="1"/>
          </p:cNvSpPr>
          <p:nvPr/>
        </p:nvSpPr>
        <p:spPr bwMode="auto">
          <a:xfrm flipH="1">
            <a:off x="795338" y="1873250"/>
            <a:ext cx="5588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499" name="Line 35"/>
          <p:cNvSpPr>
            <a:spLocks noChangeShapeType="1"/>
          </p:cNvSpPr>
          <p:nvPr/>
        </p:nvSpPr>
        <p:spPr bwMode="auto">
          <a:xfrm flipH="1" flipV="1">
            <a:off x="1481138" y="1949450"/>
            <a:ext cx="0" cy="330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00" name="Line 36"/>
          <p:cNvSpPr>
            <a:spLocks noChangeShapeType="1"/>
          </p:cNvSpPr>
          <p:nvPr/>
        </p:nvSpPr>
        <p:spPr bwMode="auto">
          <a:xfrm flipH="1" flipV="1">
            <a:off x="2954338" y="1949450"/>
            <a:ext cx="0" cy="330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01" name="Text Box 37"/>
          <p:cNvSpPr txBox="1">
            <a:spLocks noChangeArrowheads="1"/>
          </p:cNvSpPr>
          <p:nvPr/>
        </p:nvSpPr>
        <p:spPr bwMode="auto">
          <a:xfrm>
            <a:off x="398463" y="1676400"/>
            <a:ext cx="4058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h</a:t>
            </a:r>
            <a:r>
              <a:rPr lang="en-US" altLang="nl-NL" sz="2000" baseline="-25000" dirty="0">
                <a:solidFill>
                  <a:schemeClr val="tx2"/>
                </a:solidFill>
              </a:rPr>
              <a:t>2</a:t>
            </a:r>
          </a:p>
        </p:txBody>
      </p:sp>
      <p:sp>
        <p:nvSpPr>
          <p:cNvPr id="574502" name="Text Box 38"/>
          <p:cNvSpPr txBox="1">
            <a:spLocks noChangeArrowheads="1"/>
          </p:cNvSpPr>
          <p:nvPr/>
        </p:nvSpPr>
        <p:spPr bwMode="auto">
          <a:xfrm>
            <a:off x="373063" y="914400"/>
            <a:ext cx="3914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g</a:t>
            </a:r>
            <a:r>
              <a:rPr lang="en-US" altLang="nl-NL" sz="2000" baseline="-25000" dirty="0">
                <a:solidFill>
                  <a:schemeClr val="tx2"/>
                </a:solidFill>
              </a:rPr>
              <a:t>2</a:t>
            </a:r>
          </a:p>
        </p:txBody>
      </p:sp>
      <p:graphicFrame>
        <p:nvGraphicFramePr>
          <p:cNvPr id="574503" name="Object 39"/>
          <p:cNvGraphicFramePr>
            <a:graphicFrameLocks noGrp="1" noChangeAspect="1"/>
          </p:cNvGraphicFramePr>
          <p:nvPr>
            <p:ph sz="half" idx="4294967295"/>
          </p:nvPr>
        </p:nvGraphicFramePr>
        <p:xfrm>
          <a:off x="4427538" y="2565400"/>
          <a:ext cx="3810000" cy="523875"/>
        </p:xfrm>
        <a:graphic>
          <a:graphicData uri="http://schemas.openxmlformats.org/presentationml/2006/ole">
            <mc:AlternateContent xmlns:mc="http://schemas.openxmlformats.org/markup-compatibility/2006">
              <mc:Choice xmlns:v="urn:schemas-microsoft-com:vml" Requires="v">
                <p:oleObj spid="_x0000_s8523" name="Equation" r:id="rId4" imgW="2031840" imgH="279360" progId="Equation.3">
                  <p:embed/>
                </p:oleObj>
              </mc:Choice>
              <mc:Fallback>
                <p:oleObj name="Equation" r:id="rId4" imgW="2031840" imgH="279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2565400"/>
                        <a:ext cx="3810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4504" name="Line 40"/>
          <p:cNvSpPr>
            <a:spLocks noChangeShapeType="1"/>
          </p:cNvSpPr>
          <p:nvPr/>
        </p:nvSpPr>
        <p:spPr bwMode="auto">
          <a:xfrm>
            <a:off x="5268913" y="292100"/>
            <a:ext cx="0" cy="1905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05" name="Line 41"/>
          <p:cNvSpPr>
            <a:spLocks noChangeShapeType="1"/>
          </p:cNvSpPr>
          <p:nvPr/>
        </p:nvSpPr>
        <p:spPr bwMode="auto">
          <a:xfrm>
            <a:off x="5141913" y="2146300"/>
            <a:ext cx="3098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06" name="Oval 42"/>
          <p:cNvSpPr>
            <a:spLocks noChangeArrowheads="1"/>
          </p:cNvSpPr>
          <p:nvPr/>
        </p:nvSpPr>
        <p:spPr bwMode="auto">
          <a:xfrm>
            <a:off x="7021513" y="1701800"/>
            <a:ext cx="177800" cy="177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07" name="Text Box 43"/>
          <p:cNvSpPr txBox="1">
            <a:spLocks noChangeArrowheads="1"/>
          </p:cNvSpPr>
          <p:nvPr/>
        </p:nvSpPr>
        <p:spPr bwMode="auto">
          <a:xfrm>
            <a:off x="7183438" y="16319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h</a:t>
            </a:r>
          </a:p>
        </p:txBody>
      </p:sp>
      <p:sp>
        <p:nvSpPr>
          <p:cNvPr id="574508" name="Oval 44"/>
          <p:cNvSpPr>
            <a:spLocks noChangeArrowheads="1"/>
          </p:cNvSpPr>
          <p:nvPr/>
        </p:nvSpPr>
        <p:spPr bwMode="auto">
          <a:xfrm>
            <a:off x="5700713" y="1397000"/>
            <a:ext cx="177800" cy="17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09" name="Text Box 45"/>
          <p:cNvSpPr txBox="1">
            <a:spLocks noChangeArrowheads="1"/>
          </p:cNvSpPr>
          <p:nvPr/>
        </p:nvSpPr>
        <p:spPr bwMode="auto">
          <a:xfrm>
            <a:off x="7107238" y="692150"/>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g</a:t>
            </a:r>
          </a:p>
        </p:txBody>
      </p:sp>
      <p:sp>
        <p:nvSpPr>
          <p:cNvPr id="574510" name="Text Box 46"/>
          <p:cNvSpPr txBox="1">
            <a:spLocks noChangeArrowheads="1"/>
          </p:cNvSpPr>
          <p:nvPr/>
        </p:nvSpPr>
        <p:spPr bwMode="auto">
          <a:xfrm>
            <a:off x="5659438" y="2139950"/>
            <a:ext cx="322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1</a:t>
            </a:r>
          </a:p>
        </p:txBody>
      </p:sp>
      <p:sp>
        <p:nvSpPr>
          <p:cNvPr id="574511" name="Text Box 47"/>
          <p:cNvSpPr txBox="1">
            <a:spLocks noChangeArrowheads="1"/>
          </p:cNvSpPr>
          <p:nvPr/>
        </p:nvSpPr>
        <p:spPr bwMode="auto">
          <a:xfrm>
            <a:off x="6904038" y="2165350"/>
            <a:ext cx="322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2</a:t>
            </a:r>
          </a:p>
        </p:txBody>
      </p:sp>
      <p:sp>
        <p:nvSpPr>
          <p:cNvPr id="574512" name="Text Box 48"/>
          <p:cNvSpPr txBox="1">
            <a:spLocks noChangeArrowheads="1"/>
          </p:cNvSpPr>
          <p:nvPr/>
        </p:nvSpPr>
        <p:spPr bwMode="auto">
          <a:xfrm>
            <a:off x="4821238" y="1250950"/>
            <a:ext cx="3914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g</a:t>
            </a:r>
            <a:r>
              <a:rPr lang="en-US" altLang="nl-NL" sz="2000" baseline="-25000" dirty="0">
                <a:solidFill>
                  <a:schemeClr val="tx2"/>
                </a:solidFill>
              </a:rPr>
              <a:t>1</a:t>
            </a:r>
          </a:p>
        </p:txBody>
      </p:sp>
      <p:sp>
        <p:nvSpPr>
          <p:cNvPr id="574513" name="Text Box 49"/>
          <p:cNvSpPr txBox="1">
            <a:spLocks noChangeArrowheads="1"/>
          </p:cNvSpPr>
          <p:nvPr/>
        </p:nvSpPr>
        <p:spPr bwMode="auto">
          <a:xfrm>
            <a:off x="4821238" y="1631950"/>
            <a:ext cx="4058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h</a:t>
            </a:r>
            <a:r>
              <a:rPr lang="en-US" altLang="nl-NL" sz="2000" baseline="-25000" dirty="0">
                <a:solidFill>
                  <a:schemeClr val="tx2"/>
                </a:solidFill>
              </a:rPr>
              <a:t>2</a:t>
            </a:r>
          </a:p>
        </p:txBody>
      </p:sp>
      <p:sp>
        <p:nvSpPr>
          <p:cNvPr id="574514" name="Text Box 50"/>
          <p:cNvSpPr txBox="1">
            <a:spLocks noChangeArrowheads="1"/>
          </p:cNvSpPr>
          <p:nvPr/>
        </p:nvSpPr>
        <p:spPr bwMode="auto">
          <a:xfrm>
            <a:off x="4821238" y="742950"/>
            <a:ext cx="3914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g</a:t>
            </a:r>
            <a:r>
              <a:rPr lang="en-US" altLang="nl-NL" sz="2000" baseline="-25000" dirty="0">
                <a:solidFill>
                  <a:schemeClr val="tx2"/>
                </a:solidFill>
              </a:rPr>
              <a:t>2</a:t>
            </a:r>
          </a:p>
        </p:txBody>
      </p:sp>
      <p:sp>
        <p:nvSpPr>
          <p:cNvPr id="574515" name="Text Box 51"/>
          <p:cNvSpPr txBox="1">
            <a:spLocks noChangeArrowheads="1"/>
          </p:cNvSpPr>
          <p:nvPr/>
        </p:nvSpPr>
        <p:spPr bwMode="auto">
          <a:xfrm>
            <a:off x="4821238" y="311150"/>
            <a:ext cx="4058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h</a:t>
            </a:r>
            <a:r>
              <a:rPr lang="en-US" altLang="nl-NL" sz="2000" baseline="-25000" dirty="0">
                <a:solidFill>
                  <a:schemeClr val="tx2"/>
                </a:solidFill>
              </a:rPr>
              <a:t>1</a:t>
            </a:r>
          </a:p>
        </p:txBody>
      </p:sp>
      <p:sp>
        <p:nvSpPr>
          <p:cNvPr id="574516" name="Oval 52"/>
          <p:cNvSpPr>
            <a:spLocks noChangeArrowheads="1"/>
          </p:cNvSpPr>
          <p:nvPr/>
        </p:nvSpPr>
        <p:spPr bwMode="auto">
          <a:xfrm>
            <a:off x="6945313" y="838200"/>
            <a:ext cx="177800" cy="17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17" name="Oval 53"/>
          <p:cNvSpPr>
            <a:spLocks noChangeArrowheads="1"/>
          </p:cNvSpPr>
          <p:nvPr/>
        </p:nvSpPr>
        <p:spPr bwMode="auto">
          <a:xfrm>
            <a:off x="5649913" y="406400"/>
            <a:ext cx="177800" cy="177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18" name="Line 54"/>
          <p:cNvSpPr>
            <a:spLocks noChangeShapeType="1"/>
          </p:cNvSpPr>
          <p:nvPr/>
        </p:nvSpPr>
        <p:spPr bwMode="auto">
          <a:xfrm>
            <a:off x="5726113" y="482600"/>
            <a:ext cx="1397000" cy="132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19" name="Line 55"/>
          <p:cNvSpPr>
            <a:spLocks noChangeShapeType="1"/>
          </p:cNvSpPr>
          <p:nvPr/>
        </p:nvSpPr>
        <p:spPr bwMode="auto">
          <a:xfrm flipV="1">
            <a:off x="5776913" y="914400"/>
            <a:ext cx="1270000" cy="55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20" name="Text Box 56"/>
          <p:cNvSpPr txBox="1">
            <a:spLocks noChangeArrowheads="1"/>
          </p:cNvSpPr>
          <p:nvPr/>
        </p:nvSpPr>
        <p:spPr bwMode="auto">
          <a:xfrm>
            <a:off x="6243638" y="260350"/>
            <a:ext cx="998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profiles</a:t>
            </a:r>
          </a:p>
        </p:txBody>
      </p:sp>
      <p:sp>
        <p:nvSpPr>
          <p:cNvPr id="574521" name="Line 57"/>
          <p:cNvSpPr>
            <a:spLocks noChangeShapeType="1"/>
          </p:cNvSpPr>
          <p:nvPr/>
        </p:nvSpPr>
        <p:spPr bwMode="auto">
          <a:xfrm>
            <a:off x="5751513" y="584200"/>
            <a:ext cx="0" cy="83820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22" name="Line 58"/>
          <p:cNvSpPr>
            <a:spLocks noChangeShapeType="1"/>
          </p:cNvSpPr>
          <p:nvPr/>
        </p:nvSpPr>
        <p:spPr bwMode="auto">
          <a:xfrm rot="240000">
            <a:off x="7046913" y="1016000"/>
            <a:ext cx="50800" cy="63500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23" name="Line 59"/>
          <p:cNvSpPr>
            <a:spLocks noChangeShapeType="1"/>
          </p:cNvSpPr>
          <p:nvPr/>
        </p:nvSpPr>
        <p:spPr bwMode="auto">
          <a:xfrm flipV="1">
            <a:off x="3708400" y="1412875"/>
            <a:ext cx="863600" cy="0"/>
          </a:xfrm>
          <a:prstGeom prst="line">
            <a:avLst/>
          </a:prstGeom>
          <a:noFill/>
          <a:ln w="57150">
            <a:solidFill>
              <a:srgbClr val="66FF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aphicFrame>
        <p:nvGraphicFramePr>
          <p:cNvPr id="574524" name="Object 60"/>
          <p:cNvGraphicFramePr>
            <a:graphicFrameLocks noChangeAspect="1"/>
          </p:cNvGraphicFramePr>
          <p:nvPr/>
        </p:nvGraphicFramePr>
        <p:xfrm>
          <a:off x="5365750" y="4508500"/>
          <a:ext cx="3368675" cy="1028700"/>
        </p:xfrm>
        <a:graphic>
          <a:graphicData uri="http://schemas.openxmlformats.org/presentationml/2006/ole">
            <mc:AlternateContent xmlns:mc="http://schemas.openxmlformats.org/markup-compatibility/2006">
              <mc:Choice xmlns:v="urn:schemas-microsoft-com:vml" Requires="v">
                <p:oleObj spid="_x0000_s8524" name="Equation" r:id="rId6" imgW="1473120" imgH="482400" progId="Equation.DSMT4">
                  <p:embed/>
                </p:oleObj>
              </mc:Choice>
              <mc:Fallback>
                <p:oleObj name="Equation" r:id="rId6" imgW="1473120" imgH="48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5750" y="4508500"/>
                        <a:ext cx="33686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4525" name="Object 61"/>
          <p:cNvGraphicFramePr>
            <a:graphicFrameLocks noChangeAspect="1"/>
          </p:cNvGraphicFramePr>
          <p:nvPr/>
        </p:nvGraphicFramePr>
        <p:xfrm>
          <a:off x="4557713" y="6127750"/>
          <a:ext cx="285750" cy="292100"/>
        </p:xfrm>
        <a:graphic>
          <a:graphicData uri="http://schemas.openxmlformats.org/presentationml/2006/ole">
            <mc:AlternateContent xmlns:mc="http://schemas.openxmlformats.org/markup-compatibility/2006">
              <mc:Choice xmlns:v="urn:schemas-microsoft-com:vml" Requires="v">
                <p:oleObj spid="_x0000_s8525" name="Equation" r:id="rId8" imgW="126720" imgH="139680" progId="Equation.DSMT4">
                  <p:embed/>
                </p:oleObj>
              </mc:Choice>
              <mc:Fallback>
                <p:oleObj name="Equation" r:id="rId8" imgW="12672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7713" y="6127750"/>
                        <a:ext cx="2857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4526" name="Object 62"/>
          <p:cNvGraphicFramePr>
            <a:graphicFrameLocks noChangeAspect="1"/>
          </p:cNvGraphicFramePr>
          <p:nvPr/>
        </p:nvGraphicFramePr>
        <p:xfrm>
          <a:off x="1071563" y="6170613"/>
          <a:ext cx="200025" cy="346075"/>
        </p:xfrm>
        <a:graphic>
          <a:graphicData uri="http://schemas.openxmlformats.org/presentationml/2006/ole">
            <mc:AlternateContent xmlns:mc="http://schemas.openxmlformats.org/markup-compatibility/2006">
              <mc:Choice xmlns:v="urn:schemas-microsoft-com:vml" Requires="v">
                <p:oleObj spid="_x0000_s8526" name="Equation" r:id="rId10" imgW="88560" imgH="164880" progId="Equation.DSMT4">
                  <p:embed/>
                </p:oleObj>
              </mc:Choice>
              <mc:Fallback>
                <p:oleObj name="Equation" r:id="rId10" imgW="8856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1563" y="6170613"/>
                        <a:ext cx="2000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4527" name="Object 63"/>
          <p:cNvGraphicFramePr>
            <a:graphicFrameLocks noChangeAspect="1"/>
          </p:cNvGraphicFramePr>
          <p:nvPr/>
        </p:nvGraphicFramePr>
        <p:xfrm>
          <a:off x="2266950" y="6157913"/>
          <a:ext cx="257175" cy="371475"/>
        </p:xfrm>
        <a:graphic>
          <a:graphicData uri="http://schemas.openxmlformats.org/presentationml/2006/ole">
            <mc:AlternateContent xmlns:mc="http://schemas.openxmlformats.org/markup-compatibility/2006">
              <mc:Choice xmlns:v="urn:schemas-microsoft-com:vml" Requires="v">
                <p:oleObj spid="_x0000_s8527" name="Equation" r:id="rId12" imgW="114120" imgH="177480" progId="Equation.DSMT4">
                  <p:embed/>
                </p:oleObj>
              </mc:Choice>
              <mc:Fallback>
                <p:oleObj name="Equation" r:id="rId12" imgW="114120" imgH="177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6950" y="6157913"/>
                        <a:ext cx="2571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4528" name="Object 64"/>
          <p:cNvGraphicFramePr>
            <a:graphicFrameLocks noChangeAspect="1"/>
          </p:cNvGraphicFramePr>
          <p:nvPr/>
        </p:nvGraphicFramePr>
        <p:xfrm>
          <a:off x="1604963" y="6170613"/>
          <a:ext cx="285750" cy="346075"/>
        </p:xfrm>
        <a:graphic>
          <a:graphicData uri="http://schemas.openxmlformats.org/presentationml/2006/ole">
            <mc:AlternateContent xmlns:mc="http://schemas.openxmlformats.org/markup-compatibility/2006">
              <mc:Choice xmlns:v="urn:schemas-microsoft-com:vml" Requires="v">
                <p:oleObj spid="_x0000_s8528" name="Equation" r:id="rId14" imgW="126720" imgH="164880" progId="Equation.DSMT4">
                  <p:embed/>
                </p:oleObj>
              </mc:Choice>
              <mc:Fallback>
                <p:oleObj name="Equation" r:id="rId14" imgW="126720" imgH="164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4963" y="6170613"/>
                        <a:ext cx="2857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4529" name="Object 65"/>
          <p:cNvGraphicFramePr>
            <a:graphicFrameLocks noChangeAspect="1"/>
          </p:cNvGraphicFramePr>
          <p:nvPr/>
        </p:nvGraphicFramePr>
        <p:xfrm>
          <a:off x="2814638" y="6146800"/>
          <a:ext cx="293687" cy="354013"/>
        </p:xfrm>
        <a:graphic>
          <a:graphicData uri="http://schemas.openxmlformats.org/presentationml/2006/ole">
            <mc:AlternateContent xmlns:mc="http://schemas.openxmlformats.org/markup-compatibility/2006">
              <mc:Choice xmlns:v="urn:schemas-microsoft-com:vml" Requires="v">
                <p:oleObj spid="_x0000_s8529" name="Equation" r:id="rId16" imgW="126720" imgH="164880" progId="Equation.DSMT4">
                  <p:embed/>
                </p:oleObj>
              </mc:Choice>
              <mc:Fallback>
                <p:oleObj name="Equation" r:id="rId16" imgW="12672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14638" y="6146800"/>
                        <a:ext cx="2936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4530" name="Text Box 66"/>
          <p:cNvSpPr txBox="1">
            <a:spLocks noChangeArrowheads="1"/>
          </p:cNvSpPr>
          <p:nvPr/>
        </p:nvSpPr>
        <p:spPr bwMode="auto">
          <a:xfrm>
            <a:off x="3203575" y="5084763"/>
            <a:ext cx="18415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endParaRPr lang="nl-NL" altLang="nl-NL"/>
          </a:p>
        </p:txBody>
      </p:sp>
      <p:sp>
        <p:nvSpPr>
          <p:cNvPr id="574531" name="Text Box 67"/>
          <p:cNvSpPr txBox="1">
            <a:spLocks noChangeArrowheads="1"/>
          </p:cNvSpPr>
          <p:nvPr/>
        </p:nvSpPr>
        <p:spPr bwMode="auto">
          <a:xfrm>
            <a:off x="3132138" y="4581525"/>
            <a:ext cx="647700" cy="8223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l"/>
            <a:r>
              <a:rPr lang="en-US" altLang="nl-NL"/>
              <a:t>……</a:t>
            </a:r>
            <a:endParaRPr lang="nl-NL" altLang="nl-NL"/>
          </a:p>
        </p:txBody>
      </p:sp>
      <p:sp>
        <p:nvSpPr>
          <p:cNvPr id="574532" name="Oval 68"/>
          <p:cNvSpPr>
            <a:spLocks noChangeArrowheads="1"/>
          </p:cNvSpPr>
          <p:nvPr/>
        </p:nvSpPr>
        <p:spPr bwMode="auto">
          <a:xfrm>
            <a:off x="4572000" y="5734050"/>
            <a:ext cx="177800" cy="177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33" name="Oval 69"/>
          <p:cNvSpPr>
            <a:spLocks noChangeArrowheads="1"/>
          </p:cNvSpPr>
          <p:nvPr/>
        </p:nvSpPr>
        <p:spPr bwMode="auto">
          <a:xfrm>
            <a:off x="4572000" y="5084763"/>
            <a:ext cx="177800" cy="17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34" name="Line 70"/>
          <p:cNvSpPr>
            <a:spLocks noChangeShapeType="1"/>
          </p:cNvSpPr>
          <p:nvPr/>
        </p:nvSpPr>
        <p:spPr bwMode="auto">
          <a:xfrm flipH="1">
            <a:off x="4643438" y="5300663"/>
            <a:ext cx="0" cy="360362"/>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35" name="Line 71"/>
          <p:cNvSpPr>
            <a:spLocks noChangeShapeType="1"/>
          </p:cNvSpPr>
          <p:nvPr/>
        </p:nvSpPr>
        <p:spPr bwMode="auto">
          <a:xfrm flipH="1" flipV="1">
            <a:off x="3708400" y="4941888"/>
            <a:ext cx="86360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endParaRPr lang="nl-NL"/>
          </a:p>
        </p:txBody>
      </p:sp>
      <p:sp>
        <p:nvSpPr>
          <p:cNvPr id="574536" name="Line 72"/>
          <p:cNvSpPr>
            <a:spLocks noChangeShapeType="1"/>
          </p:cNvSpPr>
          <p:nvPr/>
        </p:nvSpPr>
        <p:spPr bwMode="auto">
          <a:xfrm flipH="1" flipV="1">
            <a:off x="3708400" y="5516563"/>
            <a:ext cx="86360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endParaRPr lang="nl-NL"/>
          </a:p>
        </p:txBody>
      </p:sp>
      <p:sp>
        <p:nvSpPr>
          <p:cNvPr id="574537" name="Oval 73"/>
          <p:cNvSpPr>
            <a:spLocks noChangeArrowheads="1"/>
          </p:cNvSpPr>
          <p:nvPr/>
        </p:nvSpPr>
        <p:spPr bwMode="auto">
          <a:xfrm>
            <a:off x="3563938" y="4797425"/>
            <a:ext cx="177800" cy="17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38" name="Oval 74"/>
          <p:cNvSpPr>
            <a:spLocks noChangeArrowheads="1"/>
          </p:cNvSpPr>
          <p:nvPr/>
        </p:nvSpPr>
        <p:spPr bwMode="auto">
          <a:xfrm>
            <a:off x="3563938" y="5373688"/>
            <a:ext cx="177800" cy="177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39" name="Text Box 75"/>
          <p:cNvSpPr txBox="1">
            <a:spLocks noChangeArrowheads="1"/>
          </p:cNvSpPr>
          <p:nvPr/>
        </p:nvSpPr>
        <p:spPr bwMode="auto">
          <a:xfrm>
            <a:off x="4787900" y="4941888"/>
            <a:ext cx="352425"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r>
              <a:rPr lang="en-US" altLang="nl-NL"/>
              <a:t>g</a:t>
            </a:r>
            <a:endParaRPr lang="nl-NL" altLang="nl-NL"/>
          </a:p>
        </p:txBody>
      </p:sp>
      <p:sp>
        <p:nvSpPr>
          <p:cNvPr id="574540" name="Text Box 76"/>
          <p:cNvSpPr txBox="1">
            <a:spLocks noChangeArrowheads="1"/>
          </p:cNvSpPr>
          <p:nvPr/>
        </p:nvSpPr>
        <p:spPr bwMode="auto">
          <a:xfrm>
            <a:off x="4787900" y="5516563"/>
            <a:ext cx="354013"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r>
              <a:rPr lang="en-US" altLang="nl-NL"/>
              <a:t>h</a:t>
            </a:r>
            <a:endParaRPr lang="nl-NL" altLang="nl-NL"/>
          </a:p>
        </p:txBody>
      </p:sp>
      <p:sp>
        <p:nvSpPr>
          <p:cNvPr id="574541" name="Line 77"/>
          <p:cNvSpPr>
            <a:spLocks noChangeShapeType="1"/>
          </p:cNvSpPr>
          <p:nvPr/>
        </p:nvSpPr>
        <p:spPr bwMode="auto">
          <a:xfrm flipH="1">
            <a:off x="3635375" y="5013325"/>
            <a:ext cx="0" cy="360363"/>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4542" name="Line 78"/>
          <p:cNvSpPr>
            <a:spLocks noChangeShapeType="1"/>
          </p:cNvSpPr>
          <p:nvPr/>
        </p:nvSpPr>
        <p:spPr bwMode="auto">
          <a:xfrm>
            <a:off x="323850" y="3213100"/>
            <a:ext cx="83518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82" name="Rectangle 10"/>
          <p:cNvSpPr txBox="1">
            <a:spLocks noChangeArrowheads="1"/>
          </p:cNvSpPr>
          <p:nvPr/>
        </p:nvSpPr>
        <p:spPr>
          <a:xfrm>
            <a:off x="0" y="0"/>
            <a:ext cx="8204200" cy="571500"/>
          </a:xfrm>
          <a:prstGeom prst="rect">
            <a:avLst/>
          </a:prstGeom>
        </p:spPr>
        <p:txBody>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GB" altLang="nl-NL" dirty="0" smtClean="0"/>
              <a:t>Euclidean (general D)</a:t>
            </a:r>
            <a:endParaRPr lang="en-GB" altLang="nl-NL" dirty="0"/>
          </a:p>
        </p:txBody>
      </p:sp>
    </p:spTree>
    <p:extLst>
      <p:ext uri="{BB962C8B-B14F-4D97-AF65-F5344CB8AC3E}">
        <p14:creationId xmlns:p14="http://schemas.microsoft.com/office/powerpoint/2010/main" val="149805928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4226" name="Object 2"/>
          <p:cNvGraphicFramePr>
            <a:graphicFrameLocks noChangeAspect="1"/>
          </p:cNvGraphicFramePr>
          <p:nvPr/>
        </p:nvGraphicFramePr>
        <p:xfrm>
          <a:off x="4445000" y="3933825"/>
          <a:ext cx="3098800" cy="625475"/>
        </p:xfrm>
        <a:graphic>
          <a:graphicData uri="http://schemas.openxmlformats.org/presentationml/2006/ole">
            <mc:AlternateContent xmlns:mc="http://schemas.openxmlformats.org/markup-compatibility/2006">
              <mc:Choice xmlns:v="urn:schemas-microsoft-com:vml" Requires="v">
                <p:oleObj spid="_x0000_s9402" name="Equation" r:id="rId4" imgW="2145960" imgH="431640" progId="Equation.DSMT4">
                  <p:embed/>
                </p:oleObj>
              </mc:Choice>
              <mc:Fallback>
                <p:oleObj name="Equation" r:id="rId4" imgW="214596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0" y="3933825"/>
                        <a:ext cx="30988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4227" name="Rectangle 3"/>
          <p:cNvSpPr>
            <a:spLocks noGrp="1" noChangeArrowheads="1"/>
          </p:cNvSpPr>
          <p:nvPr>
            <p:ph type="title" idx="4294967295"/>
          </p:nvPr>
        </p:nvSpPr>
        <p:spPr/>
        <p:txBody>
          <a:bodyPr anchor="t"/>
          <a:lstStyle/>
          <a:p>
            <a:r>
              <a:rPr lang="en-US" altLang="nl-NL" dirty="0"/>
              <a:t>Dissimilarity </a:t>
            </a:r>
            <a:r>
              <a:rPr lang="en-US" altLang="nl-NL" dirty="0" smtClean="0"/>
              <a:t>measures: example</a:t>
            </a:r>
            <a:endParaRPr lang="en-US" altLang="nl-NL" dirty="0"/>
          </a:p>
        </p:txBody>
      </p:sp>
      <p:sp>
        <p:nvSpPr>
          <p:cNvPr id="564228" name="Rectangle 4"/>
          <p:cNvSpPr>
            <a:spLocks noGrp="1" noChangeArrowheads="1"/>
          </p:cNvSpPr>
          <p:nvPr>
            <p:ph type="body" idx="4294967295"/>
          </p:nvPr>
        </p:nvSpPr>
        <p:spPr/>
        <p:txBody>
          <a:bodyPr/>
          <a:lstStyle/>
          <a:p>
            <a:r>
              <a:rPr lang="en-US" altLang="nl-NL"/>
              <a:t>Example:</a:t>
            </a:r>
            <a:br>
              <a:rPr lang="en-US" altLang="nl-NL"/>
            </a:br>
            <a:r>
              <a:rPr lang="en-US" altLang="nl-NL"/>
              <a:t>time series data</a:t>
            </a:r>
          </a:p>
        </p:txBody>
      </p:sp>
      <p:sp>
        <p:nvSpPr>
          <p:cNvPr id="564229" name="Text Box 5"/>
          <p:cNvSpPr txBox="1">
            <a:spLocks noChangeArrowheads="1"/>
          </p:cNvSpPr>
          <p:nvPr/>
        </p:nvSpPr>
        <p:spPr bwMode="auto">
          <a:xfrm>
            <a:off x="250825" y="3429000"/>
            <a:ext cx="2881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kumimoji="1" lang="en-US" altLang="nl-NL" sz="1800">
                <a:latin typeface="Tahoma" pitchFamily="34" charset="0"/>
              </a:rPr>
              <a:t>Euclidean distance</a:t>
            </a:r>
          </a:p>
        </p:txBody>
      </p:sp>
      <p:sp>
        <p:nvSpPr>
          <p:cNvPr id="564230" name="Text Box 6"/>
          <p:cNvSpPr txBox="1">
            <a:spLocks noChangeArrowheads="1"/>
          </p:cNvSpPr>
          <p:nvPr/>
        </p:nvSpPr>
        <p:spPr bwMode="auto">
          <a:xfrm>
            <a:off x="3059113" y="3429000"/>
            <a:ext cx="3216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kumimoji="1" lang="en-US" altLang="nl-NL" sz="1800">
                <a:latin typeface="Tahoma" pitchFamily="34" charset="0"/>
              </a:rPr>
              <a:t>Pearson correlation</a:t>
            </a:r>
          </a:p>
        </p:txBody>
      </p:sp>
      <p:graphicFrame>
        <p:nvGraphicFramePr>
          <p:cNvPr id="564231" name="Object 7"/>
          <p:cNvGraphicFramePr>
            <a:graphicFrameLocks noChangeAspect="1"/>
          </p:cNvGraphicFramePr>
          <p:nvPr/>
        </p:nvGraphicFramePr>
        <p:xfrm>
          <a:off x="357188" y="3954463"/>
          <a:ext cx="2644775" cy="725487"/>
        </p:xfrm>
        <a:graphic>
          <a:graphicData uri="http://schemas.openxmlformats.org/presentationml/2006/ole">
            <mc:AlternateContent xmlns:mc="http://schemas.openxmlformats.org/markup-compatibility/2006">
              <mc:Choice xmlns:v="urn:schemas-microsoft-com:vml" Requires="v">
                <p:oleObj spid="_x0000_s9403" name="Equation" r:id="rId6" imgW="1574640" imgH="431640" progId="Equation.DSMT4">
                  <p:embed/>
                </p:oleObj>
              </mc:Choice>
              <mc:Fallback>
                <p:oleObj name="Equation" r:id="rId6" imgW="157464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88" y="3954463"/>
                        <a:ext cx="2644775" cy="72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4232" name="Object 8"/>
          <p:cNvGraphicFramePr>
            <a:graphicFrameLocks noChangeAspect="1"/>
          </p:cNvGraphicFramePr>
          <p:nvPr/>
        </p:nvGraphicFramePr>
        <p:xfrm>
          <a:off x="4070350" y="4375150"/>
          <a:ext cx="788988" cy="349250"/>
        </p:xfrm>
        <a:graphic>
          <a:graphicData uri="http://schemas.openxmlformats.org/presentationml/2006/ole">
            <mc:AlternateContent xmlns:mc="http://schemas.openxmlformats.org/markup-compatibility/2006">
              <mc:Choice xmlns:v="urn:schemas-microsoft-com:vml" Requires="v">
                <p:oleObj spid="_x0000_s9404" name="Equation" r:id="rId8" imgW="545760" imgH="241200" progId="Equation.DSMT4">
                  <p:embed/>
                </p:oleObj>
              </mc:Choice>
              <mc:Fallback>
                <p:oleObj name="Equation" r:id="rId8" imgW="54576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0350" y="4375150"/>
                        <a:ext cx="788988"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4233" name="Object 9"/>
          <p:cNvGraphicFramePr>
            <a:graphicFrameLocks noChangeAspect="1"/>
          </p:cNvGraphicFramePr>
          <p:nvPr/>
        </p:nvGraphicFramePr>
        <p:xfrm>
          <a:off x="7243763" y="4343400"/>
          <a:ext cx="641350" cy="403225"/>
        </p:xfrm>
        <a:graphic>
          <a:graphicData uri="http://schemas.openxmlformats.org/presentationml/2006/ole">
            <mc:AlternateContent xmlns:mc="http://schemas.openxmlformats.org/markup-compatibility/2006">
              <mc:Choice xmlns:v="urn:schemas-microsoft-com:vml" Requires="v">
                <p:oleObj spid="_x0000_s9405" name="Equation" r:id="rId10" imgW="444240" imgH="279360" progId="Equation.DSMT4">
                  <p:embed/>
                </p:oleObj>
              </mc:Choice>
              <mc:Fallback>
                <p:oleObj name="Equation" r:id="rId10" imgW="444240" imgH="2793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43763" y="4343400"/>
                        <a:ext cx="64135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64234" name="Group 10"/>
          <p:cNvGrpSpPr>
            <a:grpSpLocks/>
          </p:cNvGrpSpPr>
          <p:nvPr/>
        </p:nvGrpSpPr>
        <p:grpSpPr bwMode="auto">
          <a:xfrm>
            <a:off x="6254750" y="4700588"/>
            <a:ext cx="2657475" cy="1030287"/>
            <a:chOff x="4003" y="3550"/>
            <a:chExt cx="1674" cy="649"/>
          </a:xfrm>
        </p:grpSpPr>
        <p:grpSp>
          <p:nvGrpSpPr>
            <p:cNvPr id="564235" name="Group 11"/>
            <p:cNvGrpSpPr>
              <a:grpSpLocks/>
            </p:cNvGrpSpPr>
            <p:nvPr/>
          </p:nvGrpSpPr>
          <p:grpSpPr bwMode="auto">
            <a:xfrm>
              <a:off x="4003" y="3550"/>
              <a:ext cx="1674" cy="250"/>
              <a:chOff x="3985" y="3692"/>
              <a:chExt cx="1674" cy="250"/>
            </a:xfrm>
          </p:grpSpPr>
          <p:sp>
            <p:nvSpPr>
              <p:cNvPr id="564236" name="Text Box 12"/>
              <p:cNvSpPr txBox="1">
                <a:spLocks noChangeArrowheads="1"/>
              </p:cNvSpPr>
              <p:nvPr/>
            </p:nvSpPr>
            <p:spPr bwMode="auto">
              <a:xfrm>
                <a:off x="3985" y="3692"/>
                <a:ext cx="16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lgn="l">
                  <a:spcBef>
                    <a:spcPct val="0"/>
                  </a:spcBef>
                  <a:tabLst>
                    <a:tab pos="1543050" algn="l"/>
                  </a:tabLst>
                  <a:defRPr sz="2400">
                    <a:solidFill>
                      <a:schemeClr val="tx1"/>
                    </a:solidFill>
                    <a:latin typeface="Times New Roman" pitchFamily="18" charset="0"/>
                  </a:defRPr>
                </a:lvl1pPr>
                <a:lvl2pPr marL="742950" indent="-285750" algn="l">
                  <a:spcBef>
                    <a:spcPct val="0"/>
                  </a:spcBef>
                  <a:tabLst>
                    <a:tab pos="1543050" algn="l"/>
                  </a:tabLst>
                  <a:defRPr sz="2400">
                    <a:solidFill>
                      <a:schemeClr val="tx1"/>
                    </a:solidFill>
                    <a:latin typeface="Times New Roman" pitchFamily="18" charset="0"/>
                  </a:defRPr>
                </a:lvl2pPr>
                <a:lvl3pPr marL="1143000" indent="-228600" algn="l">
                  <a:spcBef>
                    <a:spcPct val="0"/>
                  </a:spcBef>
                  <a:tabLst>
                    <a:tab pos="1543050" algn="l"/>
                  </a:tabLst>
                  <a:defRPr sz="2400">
                    <a:solidFill>
                      <a:schemeClr val="tx1"/>
                    </a:solidFill>
                    <a:latin typeface="Times New Roman" pitchFamily="18" charset="0"/>
                  </a:defRPr>
                </a:lvl3pPr>
                <a:lvl4pPr marL="1600200" indent="-228600" algn="l">
                  <a:spcBef>
                    <a:spcPct val="0"/>
                  </a:spcBef>
                  <a:tabLst>
                    <a:tab pos="1543050" algn="l"/>
                  </a:tabLst>
                  <a:defRPr sz="2400">
                    <a:solidFill>
                      <a:schemeClr val="tx1"/>
                    </a:solidFill>
                    <a:latin typeface="Times New Roman" pitchFamily="18" charset="0"/>
                  </a:defRPr>
                </a:lvl4pPr>
                <a:lvl5pPr marL="2057400" indent="-228600" algn="l">
                  <a:spcBef>
                    <a:spcPct val="0"/>
                  </a:spcBef>
                  <a:tabLst>
                    <a:tab pos="1543050" algn="l"/>
                  </a:tabLst>
                  <a:defRPr sz="2400">
                    <a:solidFill>
                      <a:schemeClr val="tx1"/>
                    </a:solidFill>
                    <a:latin typeface="Times New Roman" pitchFamily="18" charset="0"/>
                  </a:defRPr>
                </a:lvl5pPr>
                <a:lvl6pPr marL="2514600" indent="-228600" fontAlgn="base">
                  <a:spcBef>
                    <a:spcPct val="0"/>
                  </a:spcBef>
                  <a:spcAft>
                    <a:spcPct val="0"/>
                  </a:spcAft>
                  <a:tabLst>
                    <a:tab pos="1543050" algn="l"/>
                  </a:tabLst>
                  <a:defRPr sz="2400">
                    <a:solidFill>
                      <a:schemeClr val="tx1"/>
                    </a:solidFill>
                    <a:latin typeface="Times New Roman" pitchFamily="18" charset="0"/>
                  </a:defRPr>
                </a:lvl6pPr>
                <a:lvl7pPr marL="2971800" indent="-228600" fontAlgn="base">
                  <a:spcBef>
                    <a:spcPct val="0"/>
                  </a:spcBef>
                  <a:spcAft>
                    <a:spcPct val="0"/>
                  </a:spcAft>
                  <a:tabLst>
                    <a:tab pos="1543050" algn="l"/>
                  </a:tabLst>
                  <a:defRPr sz="2400">
                    <a:solidFill>
                      <a:schemeClr val="tx1"/>
                    </a:solidFill>
                    <a:latin typeface="Times New Roman" pitchFamily="18" charset="0"/>
                  </a:defRPr>
                </a:lvl7pPr>
                <a:lvl8pPr marL="3429000" indent="-228600" fontAlgn="base">
                  <a:spcBef>
                    <a:spcPct val="0"/>
                  </a:spcBef>
                  <a:spcAft>
                    <a:spcPct val="0"/>
                  </a:spcAft>
                  <a:tabLst>
                    <a:tab pos="1543050" algn="l"/>
                  </a:tabLst>
                  <a:defRPr sz="2400">
                    <a:solidFill>
                      <a:schemeClr val="tx1"/>
                    </a:solidFill>
                    <a:latin typeface="Times New Roman" pitchFamily="18" charset="0"/>
                  </a:defRPr>
                </a:lvl8pPr>
                <a:lvl9pPr marL="3886200" indent="-228600" fontAlgn="base">
                  <a:spcBef>
                    <a:spcPct val="0"/>
                  </a:spcBef>
                  <a:spcAft>
                    <a:spcPct val="0"/>
                  </a:spcAft>
                  <a:tabLst>
                    <a:tab pos="1543050" algn="l"/>
                  </a:tabLst>
                  <a:defRPr sz="2400">
                    <a:solidFill>
                      <a:schemeClr val="tx1"/>
                    </a:solidFill>
                    <a:latin typeface="Times New Roman" pitchFamily="18" charset="0"/>
                  </a:defRPr>
                </a:lvl9pPr>
              </a:lstStyle>
              <a:p>
                <a:pPr eaLnBrk="0" hangingPunct="0"/>
                <a:r>
                  <a:rPr kumimoji="1" lang="en-US" altLang="nl-NL" sz="2000"/>
                  <a:t>d(     ,    )    </a:t>
                </a:r>
                <a:r>
                  <a:rPr kumimoji="1" lang="en-US" altLang="nl-NL" sz="2000">
                    <a:sym typeface="Symbol" pitchFamily="18" charset="2"/>
                  </a:rPr>
                  <a:t></a:t>
                </a:r>
                <a:r>
                  <a:rPr kumimoji="1" lang="en-US" altLang="nl-NL" sz="2000"/>
                  <a:t>  	d(     ,    )</a:t>
                </a:r>
              </a:p>
            </p:txBody>
          </p:sp>
          <p:sp>
            <p:nvSpPr>
              <p:cNvPr id="564237" name="Oval 13"/>
              <p:cNvSpPr>
                <a:spLocks noChangeAspect="1" noChangeArrowheads="1"/>
              </p:cNvSpPr>
              <p:nvPr/>
            </p:nvSpPr>
            <p:spPr bwMode="auto">
              <a:xfrm>
                <a:off x="4225" y="3762"/>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38" name="Oval 14"/>
              <p:cNvSpPr>
                <a:spLocks noChangeAspect="1" noChangeArrowheads="1"/>
              </p:cNvSpPr>
              <p:nvPr/>
            </p:nvSpPr>
            <p:spPr bwMode="auto">
              <a:xfrm>
                <a:off x="4413" y="3764"/>
                <a:ext cx="132" cy="132"/>
              </a:xfrm>
              <a:prstGeom prst="ellipse">
                <a:avLst/>
              </a:prstGeom>
              <a:solidFill>
                <a:srgbClr val="00FF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39" name="Oval 15"/>
              <p:cNvSpPr>
                <a:spLocks noChangeAspect="1" noChangeArrowheads="1"/>
              </p:cNvSpPr>
              <p:nvPr/>
            </p:nvSpPr>
            <p:spPr bwMode="auto">
              <a:xfrm>
                <a:off x="5193" y="3762"/>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40" name="Oval 16"/>
              <p:cNvSpPr>
                <a:spLocks noChangeAspect="1" noChangeArrowheads="1"/>
              </p:cNvSpPr>
              <p:nvPr/>
            </p:nvSpPr>
            <p:spPr bwMode="auto">
              <a:xfrm>
                <a:off x="5383" y="3764"/>
                <a:ext cx="132" cy="132"/>
              </a:xfrm>
              <a:prstGeom prst="ellipse">
                <a:avLst/>
              </a:prstGeom>
              <a:solidFill>
                <a:srgbClr val="FFCC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grpSp>
          <p:nvGrpSpPr>
            <p:cNvPr id="564241" name="Group 17"/>
            <p:cNvGrpSpPr>
              <a:grpSpLocks/>
            </p:cNvGrpSpPr>
            <p:nvPr/>
          </p:nvGrpSpPr>
          <p:grpSpPr bwMode="auto">
            <a:xfrm>
              <a:off x="4003" y="3747"/>
              <a:ext cx="1674" cy="250"/>
              <a:chOff x="3985" y="3950"/>
              <a:chExt cx="1674" cy="250"/>
            </a:xfrm>
          </p:grpSpPr>
          <p:sp>
            <p:nvSpPr>
              <p:cNvPr id="564242" name="Text Box 18"/>
              <p:cNvSpPr txBox="1">
                <a:spLocks noChangeArrowheads="1"/>
              </p:cNvSpPr>
              <p:nvPr/>
            </p:nvSpPr>
            <p:spPr bwMode="auto">
              <a:xfrm>
                <a:off x="3985" y="3950"/>
                <a:ext cx="16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lgn="l">
                  <a:spcBef>
                    <a:spcPct val="0"/>
                  </a:spcBef>
                  <a:tabLst>
                    <a:tab pos="1543050" algn="l"/>
                  </a:tabLst>
                  <a:defRPr sz="2400">
                    <a:solidFill>
                      <a:schemeClr val="tx1"/>
                    </a:solidFill>
                    <a:latin typeface="Times New Roman" pitchFamily="18" charset="0"/>
                  </a:defRPr>
                </a:lvl1pPr>
                <a:lvl2pPr marL="742950" indent="-285750" algn="l">
                  <a:spcBef>
                    <a:spcPct val="0"/>
                  </a:spcBef>
                  <a:tabLst>
                    <a:tab pos="1543050" algn="l"/>
                  </a:tabLst>
                  <a:defRPr sz="2400">
                    <a:solidFill>
                      <a:schemeClr val="tx1"/>
                    </a:solidFill>
                    <a:latin typeface="Times New Roman" pitchFamily="18" charset="0"/>
                  </a:defRPr>
                </a:lvl2pPr>
                <a:lvl3pPr marL="1143000" indent="-228600" algn="l">
                  <a:spcBef>
                    <a:spcPct val="0"/>
                  </a:spcBef>
                  <a:tabLst>
                    <a:tab pos="1543050" algn="l"/>
                  </a:tabLst>
                  <a:defRPr sz="2400">
                    <a:solidFill>
                      <a:schemeClr val="tx1"/>
                    </a:solidFill>
                    <a:latin typeface="Times New Roman" pitchFamily="18" charset="0"/>
                  </a:defRPr>
                </a:lvl3pPr>
                <a:lvl4pPr marL="1600200" indent="-228600" algn="l">
                  <a:spcBef>
                    <a:spcPct val="0"/>
                  </a:spcBef>
                  <a:tabLst>
                    <a:tab pos="1543050" algn="l"/>
                  </a:tabLst>
                  <a:defRPr sz="2400">
                    <a:solidFill>
                      <a:schemeClr val="tx1"/>
                    </a:solidFill>
                    <a:latin typeface="Times New Roman" pitchFamily="18" charset="0"/>
                  </a:defRPr>
                </a:lvl4pPr>
                <a:lvl5pPr marL="2057400" indent="-228600" algn="l">
                  <a:spcBef>
                    <a:spcPct val="0"/>
                  </a:spcBef>
                  <a:tabLst>
                    <a:tab pos="1543050" algn="l"/>
                  </a:tabLst>
                  <a:defRPr sz="2400">
                    <a:solidFill>
                      <a:schemeClr val="tx1"/>
                    </a:solidFill>
                    <a:latin typeface="Times New Roman" pitchFamily="18" charset="0"/>
                  </a:defRPr>
                </a:lvl5pPr>
                <a:lvl6pPr marL="2514600" indent="-228600" fontAlgn="base">
                  <a:spcBef>
                    <a:spcPct val="0"/>
                  </a:spcBef>
                  <a:spcAft>
                    <a:spcPct val="0"/>
                  </a:spcAft>
                  <a:tabLst>
                    <a:tab pos="1543050" algn="l"/>
                  </a:tabLst>
                  <a:defRPr sz="2400">
                    <a:solidFill>
                      <a:schemeClr val="tx1"/>
                    </a:solidFill>
                    <a:latin typeface="Times New Roman" pitchFamily="18" charset="0"/>
                  </a:defRPr>
                </a:lvl6pPr>
                <a:lvl7pPr marL="2971800" indent="-228600" fontAlgn="base">
                  <a:spcBef>
                    <a:spcPct val="0"/>
                  </a:spcBef>
                  <a:spcAft>
                    <a:spcPct val="0"/>
                  </a:spcAft>
                  <a:tabLst>
                    <a:tab pos="1543050" algn="l"/>
                  </a:tabLst>
                  <a:defRPr sz="2400">
                    <a:solidFill>
                      <a:schemeClr val="tx1"/>
                    </a:solidFill>
                    <a:latin typeface="Times New Roman" pitchFamily="18" charset="0"/>
                  </a:defRPr>
                </a:lvl7pPr>
                <a:lvl8pPr marL="3429000" indent="-228600" fontAlgn="base">
                  <a:spcBef>
                    <a:spcPct val="0"/>
                  </a:spcBef>
                  <a:spcAft>
                    <a:spcPct val="0"/>
                  </a:spcAft>
                  <a:tabLst>
                    <a:tab pos="1543050" algn="l"/>
                  </a:tabLst>
                  <a:defRPr sz="2400">
                    <a:solidFill>
                      <a:schemeClr val="tx1"/>
                    </a:solidFill>
                    <a:latin typeface="Times New Roman" pitchFamily="18" charset="0"/>
                  </a:defRPr>
                </a:lvl8pPr>
                <a:lvl9pPr marL="3886200" indent="-228600" fontAlgn="base">
                  <a:spcBef>
                    <a:spcPct val="0"/>
                  </a:spcBef>
                  <a:spcAft>
                    <a:spcPct val="0"/>
                  </a:spcAft>
                  <a:tabLst>
                    <a:tab pos="1543050" algn="l"/>
                  </a:tabLst>
                  <a:defRPr sz="2400">
                    <a:solidFill>
                      <a:schemeClr val="tx1"/>
                    </a:solidFill>
                    <a:latin typeface="Times New Roman" pitchFamily="18" charset="0"/>
                  </a:defRPr>
                </a:lvl9pPr>
              </a:lstStyle>
              <a:p>
                <a:pPr eaLnBrk="0" hangingPunct="0"/>
                <a:r>
                  <a:rPr kumimoji="1" lang="en-US" altLang="nl-NL" sz="2000"/>
                  <a:t>d(     ,    )    </a:t>
                </a:r>
                <a:r>
                  <a:rPr kumimoji="1" lang="en-US" altLang="nl-NL" sz="2000">
                    <a:sym typeface="Symbol" pitchFamily="18" charset="2"/>
                  </a:rPr>
                  <a:t></a:t>
                </a:r>
                <a:r>
                  <a:rPr kumimoji="1" lang="en-US" altLang="nl-NL" sz="2000"/>
                  <a:t>	d(     ,    )</a:t>
                </a:r>
              </a:p>
            </p:txBody>
          </p:sp>
          <p:sp>
            <p:nvSpPr>
              <p:cNvPr id="564243" name="Oval 19"/>
              <p:cNvSpPr>
                <a:spLocks noChangeAspect="1" noChangeArrowheads="1"/>
              </p:cNvSpPr>
              <p:nvPr/>
            </p:nvSpPr>
            <p:spPr bwMode="auto">
              <a:xfrm>
                <a:off x="4221" y="4026"/>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44" name="Oval 20"/>
              <p:cNvSpPr>
                <a:spLocks noChangeAspect="1" noChangeArrowheads="1"/>
              </p:cNvSpPr>
              <p:nvPr/>
            </p:nvSpPr>
            <p:spPr bwMode="auto">
              <a:xfrm>
                <a:off x="4415" y="4028"/>
                <a:ext cx="132" cy="132"/>
              </a:xfrm>
              <a:prstGeom prst="ellipse">
                <a:avLst/>
              </a:prstGeom>
              <a:solidFill>
                <a:srgbClr val="00FF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45" name="Oval 21"/>
              <p:cNvSpPr>
                <a:spLocks noChangeAspect="1" noChangeArrowheads="1"/>
              </p:cNvSpPr>
              <p:nvPr/>
            </p:nvSpPr>
            <p:spPr bwMode="auto">
              <a:xfrm>
                <a:off x="5195" y="4026"/>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46" name="Oval 22"/>
              <p:cNvSpPr>
                <a:spLocks noChangeAspect="1" noChangeArrowheads="1"/>
              </p:cNvSpPr>
              <p:nvPr/>
            </p:nvSpPr>
            <p:spPr bwMode="auto">
              <a:xfrm>
                <a:off x="5385" y="4028"/>
                <a:ext cx="132" cy="132"/>
              </a:xfrm>
              <a:prstGeom prst="ellipse">
                <a:avLst/>
              </a:prstGeom>
              <a:solidFill>
                <a:srgbClr val="FF00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grpSp>
          <p:nvGrpSpPr>
            <p:cNvPr id="564247" name="Group 23"/>
            <p:cNvGrpSpPr>
              <a:grpSpLocks/>
            </p:cNvGrpSpPr>
            <p:nvPr/>
          </p:nvGrpSpPr>
          <p:grpSpPr bwMode="auto">
            <a:xfrm>
              <a:off x="4003" y="3949"/>
              <a:ext cx="1674" cy="250"/>
              <a:chOff x="4017" y="4191"/>
              <a:chExt cx="1674" cy="250"/>
            </a:xfrm>
          </p:grpSpPr>
          <p:sp>
            <p:nvSpPr>
              <p:cNvPr id="564248" name="Text Box 24"/>
              <p:cNvSpPr txBox="1">
                <a:spLocks noChangeArrowheads="1"/>
              </p:cNvSpPr>
              <p:nvPr/>
            </p:nvSpPr>
            <p:spPr bwMode="auto">
              <a:xfrm>
                <a:off x="4017" y="4191"/>
                <a:ext cx="16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lgn="l">
                  <a:spcBef>
                    <a:spcPct val="0"/>
                  </a:spcBef>
                  <a:tabLst>
                    <a:tab pos="1543050" algn="l"/>
                  </a:tabLst>
                  <a:defRPr sz="2400">
                    <a:solidFill>
                      <a:schemeClr val="tx1"/>
                    </a:solidFill>
                    <a:latin typeface="Times New Roman" pitchFamily="18" charset="0"/>
                  </a:defRPr>
                </a:lvl1pPr>
                <a:lvl2pPr marL="742950" indent="-285750" algn="l">
                  <a:spcBef>
                    <a:spcPct val="0"/>
                  </a:spcBef>
                  <a:tabLst>
                    <a:tab pos="1543050" algn="l"/>
                  </a:tabLst>
                  <a:defRPr sz="2400">
                    <a:solidFill>
                      <a:schemeClr val="tx1"/>
                    </a:solidFill>
                    <a:latin typeface="Times New Roman" pitchFamily="18" charset="0"/>
                  </a:defRPr>
                </a:lvl2pPr>
                <a:lvl3pPr marL="1143000" indent="-228600" algn="l">
                  <a:spcBef>
                    <a:spcPct val="0"/>
                  </a:spcBef>
                  <a:tabLst>
                    <a:tab pos="1543050" algn="l"/>
                  </a:tabLst>
                  <a:defRPr sz="2400">
                    <a:solidFill>
                      <a:schemeClr val="tx1"/>
                    </a:solidFill>
                    <a:latin typeface="Times New Roman" pitchFamily="18" charset="0"/>
                  </a:defRPr>
                </a:lvl3pPr>
                <a:lvl4pPr marL="1600200" indent="-228600" algn="l">
                  <a:spcBef>
                    <a:spcPct val="0"/>
                  </a:spcBef>
                  <a:tabLst>
                    <a:tab pos="1543050" algn="l"/>
                  </a:tabLst>
                  <a:defRPr sz="2400">
                    <a:solidFill>
                      <a:schemeClr val="tx1"/>
                    </a:solidFill>
                    <a:latin typeface="Times New Roman" pitchFamily="18" charset="0"/>
                  </a:defRPr>
                </a:lvl4pPr>
                <a:lvl5pPr marL="2057400" indent="-228600" algn="l">
                  <a:spcBef>
                    <a:spcPct val="0"/>
                  </a:spcBef>
                  <a:tabLst>
                    <a:tab pos="1543050" algn="l"/>
                  </a:tabLst>
                  <a:defRPr sz="2400">
                    <a:solidFill>
                      <a:schemeClr val="tx1"/>
                    </a:solidFill>
                    <a:latin typeface="Times New Roman" pitchFamily="18" charset="0"/>
                  </a:defRPr>
                </a:lvl5pPr>
                <a:lvl6pPr marL="2514600" indent="-228600" fontAlgn="base">
                  <a:spcBef>
                    <a:spcPct val="0"/>
                  </a:spcBef>
                  <a:spcAft>
                    <a:spcPct val="0"/>
                  </a:spcAft>
                  <a:tabLst>
                    <a:tab pos="1543050" algn="l"/>
                  </a:tabLst>
                  <a:defRPr sz="2400">
                    <a:solidFill>
                      <a:schemeClr val="tx1"/>
                    </a:solidFill>
                    <a:latin typeface="Times New Roman" pitchFamily="18" charset="0"/>
                  </a:defRPr>
                </a:lvl6pPr>
                <a:lvl7pPr marL="2971800" indent="-228600" fontAlgn="base">
                  <a:spcBef>
                    <a:spcPct val="0"/>
                  </a:spcBef>
                  <a:spcAft>
                    <a:spcPct val="0"/>
                  </a:spcAft>
                  <a:tabLst>
                    <a:tab pos="1543050" algn="l"/>
                  </a:tabLst>
                  <a:defRPr sz="2400">
                    <a:solidFill>
                      <a:schemeClr val="tx1"/>
                    </a:solidFill>
                    <a:latin typeface="Times New Roman" pitchFamily="18" charset="0"/>
                  </a:defRPr>
                </a:lvl7pPr>
                <a:lvl8pPr marL="3429000" indent="-228600" fontAlgn="base">
                  <a:spcBef>
                    <a:spcPct val="0"/>
                  </a:spcBef>
                  <a:spcAft>
                    <a:spcPct val="0"/>
                  </a:spcAft>
                  <a:tabLst>
                    <a:tab pos="1543050" algn="l"/>
                  </a:tabLst>
                  <a:defRPr sz="2400">
                    <a:solidFill>
                      <a:schemeClr val="tx1"/>
                    </a:solidFill>
                    <a:latin typeface="Times New Roman" pitchFamily="18" charset="0"/>
                  </a:defRPr>
                </a:lvl8pPr>
                <a:lvl9pPr marL="3886200" indent="-228600" fontAlgn="base">
                  <a:spcBef>
                    <a:spcPct val="0"/>
                  </a:spcBef>
                  <a:spcAft>
                    <a:spcPct val="0"/>
                  </a:spcAft>
                  <a:tabLst>
                    <a:tab pos="1543050" algn="l"/>
                  </a:tabLst>
                  <a:defRPr sz="2400">
                    <a:solidFill>
                      <a:schemeClr val="tx1"/>
                    </a:solidFill>
                    <a:latin typeface="Times New Roman" pitchFamily="18" charset="0"/>
                  </a:defRPr>
                </a:lvl9pPr>
              </a:lstStyle>
              <a:p>
                <a:pPr eaLnBrk="0" hangingPunct="0"/>
                <a:r>
                  <a:rPr kumimoji="1" lang="en-US" altLang="nl-NL" sz="2000"/>
                  <a:t>d(     ,    )   </a:t>
                </a:r>
                <a:r>
                  <a:rPr kumimoji="1" lang="en-US" altLang="nl-NL" sz="2000">
                    <a:sym typeface="Symbol" pitchFamily="18" charset="2"/>
                  </a:rPr>
                  <a:t>&lt;&lt;</a:t>
                </a:r>
                <a:r>
                  <a:rPr kumimoji="1" lang="en-US" altLang="nl-NL" sz="2000"/>
                  <a:t>	d(     ,    )</a:t>
                </a:r>
              </a:p>
            </p:txBody>
          </p:sp>
          <p:sp>
            <p:nvSpPr>
              <p:cNvPr id="564249" name="Oval 25"/>
              <p:cNvSpPr>
                <a:spLocks noChangeAspect="1" noChangeArrowheads="1"/>
              </p:cNvSpPr>
              <p:nvPr/>
            </p:nvSpPr>
            <p:spPr bwMode="auto">
              <a:xfrm>
                <a:off x="4259" y="4248"/>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50" name="Oval 26"/>
              <p:cNvSpPr>
                <a:spLocks noChangeAspect="1" noChangeArrowheads="1"/>
              </p:cNvSpPr>
              <p:nvPr/>
            </p:nvSpPr>
            <p:spPr bwMode="auto">
              <a:xfrm>
                <a:off x="4449" y="4248"/>
                <a:ext cx="132" cy="132"/>
              </a:xfrm>
              <a:prstGeom prst="ellipse">
                <a:avLst/>
              </a:prstGeom>
              <a:solidFill>
                <a:srgbClr val="00FF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51" name="Oval 27"/>
              <p:cNvSpPr>
                <a:spLocks noChangeAspect="1" noChangeArrowheads="1"/>
              </p:cNvSpPr>
              <p:nvPr/>
            </p:nvSpPr>
            <p:spPr bwMode="auto">
              <a:xfrm>
                <a:off x="5417" y="4248"/>
                <a:ext cx="132" cy="132"/>
              </a:xfrm>
              <a:prstGeom prst="ellipse">
                <a:avLst/>
              </a:prstGeom>
              <a:solidFill>
                <a:schemeClr val="tx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52" name="Oval 28"/>
              <p:cNvSpPr>
                <a:spLocks noChangeAspect="1" noChangeArrowheads="1"/>
              </p:cNvSpPr>
              <p:nvPr/>
            </p:nvSpPr>
            <p:spPr bwMode="auto">
              <a:xfrm>
                <a:off x="5225" y="4248"/>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grpSp>
      <p:grpSp>
        <p:nvGrpSpPr>
          <p:cNvPr id="564253" name="Group 29"/>
          <p:cNvGrpSpPr>
            <a:grpSpLocks/>
          </p:cNvGrpSpPr>
          <p:nvPr/>
        </p:nvGrpSpPr>
        <p:grpSpPr bwMode="auto">
          <a:xfrm>
            <a:off x="3282950" y="4700588"/>
            <a:ext cx="2657475" cy="1030287"/>
            <a:chOff x="4003" y="3550"/>
            <a:chExt cx="1674" cy="649"/>
          </a:xfrm>
        </p:grpSpPr>
        <p:grpSp>
          <p:nvGrpSpPr>
            <p:cNvPr id="564254" name="Group 30"/>
            <p:cNvGrpSpPr>
              <a:grpSpLocks/>
            </p:cNvGrpSpPr>
            <p:nvPr/>
          </p:nvGrpSpPr>
          <p:grpSpPr bwMode="auto">
            <a:xfrm>
              <a:off x="4003" y="3550"/>
              <a:ext cx="1674" cy="250"/>
              <a:chOff x="3985" y="3692"/>
              <a:chExt cx="1674" cy="250"/>
            </a:xfrm>
          </p:grpSpPr>
          <p:sp>
            <p:nvSpPr>
              <p:cNvPr id="564255" name="Text Box 31"/>
              <p:cNvSpPr txBox="1">
                <a:spLocks noChangeArrowheads="1"/>
              </p:cNvSpPr>
              <p:nvPr/>
            </p:nvSpPr>
            <p:spPr bwMode="auto">
              <a:xfrm>
                <a:off x="3985" y="3692"/>
                <a:ext cx="16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lgn="l">
                  <a:spcBef>
                    <a:spcPct val="0"/>
                  </a:spcBef>
                  <a:tabLst>
                    <a:tab pos="1543050" algn="l"/>
                  </a:tabLst>
                  <a:defRPr sz="2400">
                    <a:solidFill>
                      <a:schemeClr val="tx1"/>
                    </a:solidFill>
                    <a:latin typeface="Times New Roman" pitchFamily="18" charset="0"/>
                  </a:defRPr>
                </a:lvl1pPr>
                <a:lvl2pPr marL="742950" indent="-285750" algn="l">
                  <a:spcBef>
                    <a:spcPct val="0"/>
                  </a:spcBef>
                  <a:tabLst>
                    <a:tab pos="1543050" algn="l"/>
                  </a:tabLst>
                  <a:defRPr sz="2400">
                    <a:solidFill>
                      <a:schemeClr val="tx1"/>
                    </a:solidFill>
                    <a:latin typeface="Times New Roman" pitchFamily="18" charset="0"/>
                  </a:defRPr>
                </a:lvl2pPr>
                <a:lvl3pPr marL="1143000" indent="-228600" algn="l">
                  <a:spcBef>
                    <a:spcPct val="0"/>
                  </a:spcBef>
                  <a:tabLst>
                    <a:tab pos="1543050" algn="l"/>
                  </a:tabLst>
                  <a:defRPr sz="2400">
                    <a:solidFill>
                      <a:schemeClr val="tx1"/>
                    </a:solidFill>
                    <a:latin typeface="Times New Roman" pitchFamily="18" charset="0"/>
                  </a:defRPr>
                </a:lvl3pPr>
                <a:lvl4pPr marL="1600200" indent="-228600" algn="l">
                  <a:spcBef>
                    <a:spcPct val="0"/>
                  </a:spcBef>
                  <a:tabLst>
                    <a:tab pos="1543050" algn="l"/>
                  </a:tabLst>
                  <a:defRPr sz="2400">
                    <a:solidFill>
                      <a:schemeClr val="tx1"/>
                    </a:solidFill>
                    <a:latin typeface="Times New Roman" pitchFamily="18" charset="0"/>
                  </a:defRPr>
                </a:lvl4pPr>
                <a:lvl5pPr marL="2057400" indent="-228600" algn="l">
                  <a:spcBef>
                    <a:spcPct val="0"/>
                  </a:spcBef>
                  <a:tabLst>
                    <a:tab pos="1543050" algn="l"/>
                  </a:tabLst>
                  <a:defRPr sz="2400">
                    <a:solidFill>
                      <a:schemeClr val="tx1"/>
                    </a:solidFill>
                    <a:latin typeface="Times New Roman" pitchFamily="18" charset="0"/>
                  </a:defRPr>
                </a:lvl5pPr>
                <a:lvl6pPr marL="2514600" indent="-228600" fontAlgn="base">
                  <a:spcBef>
                    <a:spcPct val="0"/>
                  </a:spcBef>
                  <a:spcAft>
                    <a:spcPct val="0"/>
                  </a:spcAft>
                  <a:tabLst>
                    <a:tab pos="1543050" algn="l"/>
                  </a:tabLst>
                  <a:defRPr sz="2400">
                    <a:solidFill>
                      <a:schemeClr val="tx1"/>
                    </a:solidFill>
                    <a:latin typeface="Times New Roman" pitchFamily="18" charset="0"/>
                  </a:defRPr>
                </a:lvl6pPr>
                <a:lvl7pPr marL="2971800" indent="-228600" fontAlgn="base">
                  <a:spcBef>
                    <a:spcPct val="0"/>
                  </a:spcBef>
                  <a:spcAft>
                    <a:spcPct val="0"/>
                  </a:spcAft>
                  <a:tabLst>
                    <a:tab pos="1543050" algn="l"/>
                  </a:tabLst>
                  <a:defRPr sz="2400">
                    <a:solidFill>
                      <a:schemeClr val="tx1"/>
                    </a:solidFill>
                    <a:latin typeface="Times New Roman" pitchFamily="18" charset="0"/>
                  </a:defRPr>
                </a:lvl7pPr>
                <a:lvl8pPr marL="3429000" indent="-228600" fontAlgn="base">
                  <a:spcBef>
                    <a:spcPct val="0"/>
                  </a:spcBef>
                  <a:spcAft>
                    <a:spcPct val="0"/>
                  </a:spcAft>
                  <a:tabLst>
                    <a:tab pos="1543050" algn="l"/>
                  </a:tabLst>
                  <a:defRPr sz="2400">
                    <a:solidFill>
                      <a:schemeClr val="tx1"/>
                    </a:solidFill>
                    <a:latin typeface="Times New Roman" pitchFamily="18" charset="0"/>
                  </a:defRPr>
                </a:lvl8pPr>
                <a:lvl9pPr marL="3886200" indent="-228600" fontAlgn="base">
                  <a:spcBef>
                    <a:spcPct val="0"/>
                  </a:spcBef>
                  <a:spcAft>
                    <a:spcPct val="0"/>
                  </a:spcAft>
                  <a:tabLst>
                    <a:tab pos="1543050" algn="l"/>
                  </a:tabLst>
                  <a:defRPr sz="2400">
                    <a:solidFill>
                      <a:schemeClr val="tx1"/>
                    </a:solidFill>
                    <a:latin typeface="Times New Roman" pitchFamily="18" charset="0"/>
                  </a:defRPr>
                </a:lvl9pPr>
              </a:lstStyle>
              <a:p>
                <a:pPr eaLnBrk="0" hangingPunct="0"/>
                <a:r>
                  <a:rPr kumimoji="1" lang="en-US" altLang="nl-NL" sz="2000"/>
                  <a:t>d(    ,     )   </a:t>
                </a:r>
                <a:r>
                  <a:rPr kumimoji="1" lang="en-US" altLang="nl-NL" sz="2000">
                    <a:sym typeface="Symbol" pitchFamily="18" charset="2"/>
                  </a:rPr>
                  <a:t></a:t>
                </a:r>
                <a:r>
                  <a:rPr kumimoji="1" lang="en-US" altLang="nl-NL" sz="2000"/>
                  <a:t>  	d(     ,    )</a:t>
                </a:r>
              </a:p>
            </p:txBody>
          </p:sp>
          <p:sp>
            <p:nvSpPr>
              <p:cNvPr id="564256" name="Oval 32"/>
              <p:cNvSpPr>
                <a:spLocks noChangeAspect="1" noChangeArrowheads="1"/>
              </p:cNvSpPr>
              <p:nvPr/>
            </p:nvSpPr>
            <p:spPr bwMode="auto">
              <a:xfrm>
                <a:off x="4225" y="3762"/>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57" name="Oval 33"/>
              <p:cNvSpPr>
                <a:spLocks noChangeAspect="1" noChangeArrowheads="1"/>
              </p:cNvSpPr>
              <p:nvPr/>
            </p:nvSpPr>
            <p:spPr bwMode="auto">
              <a:xfrm>
                <a:off x="4413" y="3764"/>
                <a:ext cx="132" cy="132"/>
              </a:xfrm>
              <a:prstGeom prst="ellipse">
                <a:avLst/>
              </a:prstGeom>
              <a:solidFill>
                <a:srgbClr val="00FF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58" name="Oval 34"/>
              <p:cNvSpPr>
                <a:spLocks noChangeAspect="1" noChangeArrowheads="1"/>
              </p:cNvSpPr>
              <p:nvPr/>
            </p:nvSpPr>
            <p:spPr bwMode="auto">
              <a:xfrm>
                <a:off x="5193" y="3762"/>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59" name="Oval 35"/>
              <p:cNvSpPr>
                <a:spLocks noChangeAspect="1" noChangeArrowheads="1"/>
              </p:cNvSpPr>
              <p:nvPr/>
            </p:nvSpPr>
            <p:spPr bwMode="auto">
              <a:xfrm>
                <a:off x="5383" y="3764"/>
                <a:ext cx="132" cy="132"/>
              </a:xfrm>
              <a:prstGeom prst="ellipse">
                <a:avLst/>
              </a:prstGeom>
              <a:solidFill>
                <a:srgbClr val="FFCC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grpSp>
          <p:nvGrpSpPr>
            <p:cNvPr id="564260" name="Group 36"/>
            <p:cNvGrpSpPr>
              <a:grpSpLocks/>
            </p:cNvGrpSpPr>
            <p:nvPr/>
          </p:nvGrpSpPr>
          <p:grpSpPr bwMode="auto">
            <a:xfrm>
              <a:off x="4003" y="3752"/>
              <a:ext cx="1674" cy="250"/>
              <a:chOff x="3985" y="3955"/>
              <a:chExt cx="1674" cy="250"/>
            </a:xfrm>
          </p:grpSpPr>
          <p:sp>
            <p:nvSpPr>
              <p:cNvPr id="564261" name="Text Box 37"/>
              <p:cNvSpPr txBox="1">
                <a:spLocks noChangeArrowheads="1"/>
              </p:cNvSpPr>
              <p:nvPr/>
            </p:nvSpPr>
            <p:spPr bwMode="auto">
              <a:xfrm>
                <a:off x="3985" y="3955"/>
                <a:ext cx="16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lgn="l">
                  <a:spcBef>
                    <a:spcPct val="0"/>
                  </a:spcBef>
                  <a:tabLst>
                    <a:tab pos="1543050" algn="l"/>
                  </a:tabLst>
                  <a:defRPr sz="2400">
                    <a:solidFill>
                      <a:schemeClr val="tx1"/>
                    </a:solidFill>
                    <a:latin typeface="Times New Roman" pitchFamily="18" charset="0"/>
                  </a:defRPr>
                </a:lvl1pPr>
                <a:lvl2pPr marL="742950" indent="-285750" algn="l">
                  <a:spcBef>
                    <a:spcPct val="0"/>
                  </a:spcBef>
                  <a:tabLst>
                    <a:tab pos="1543050" algn="l"/>
                  </a:tabLst>
                  <a:defRPr sz="2400">
                    <a:solidFill>
                      <a:schemeClr val="tx1"/>
                    </a:solidFill>
                    <a:latin typeface="Times New Roman" pitchFamily="18" charset="0"/>
                  </a:defRPr>
                </a:lvl2pPr>
                <a:lvl3pPr marL="1143000" indent="-228600" algn="l">
                  <a:spcBef>
                    <a:spcPct val="0"/>
                  </a:spcBef>
                  <a:tabLst>
                    <a:tab pos="1543050" algn="l"/>
                  </a:tabLst>
                  <a:defRPr sz="2400">
                    <a:solidFill>
                      <a:schemeClr val="tx1"/>
                    </a:solidFill>
                    <a:latin typeface="Times New Roman" pitchFamily="18" charset="0"/>
                  </a:defRPr>
                </a:lvl3pPr>
                <a:lvl4pPr marL="1600200" indent="-228600" algn="l">
                  <a:spcBef>
                    <a:spcPct val="0"/>
                  </a:spcBef>
                  <a:tabLst>
                    <a:tab pos="1543050" algn="l"/>
                  </a:tabLst>
                  <a:defRPr sz="2400">
                    <a:solidFill>
                      <a:schemeClr val="tx1"/>
                    </a:solidFill>
                    <a:latin typeface="Times New Roman" pitchFamily="18" charset="0"/>
                  </a:defRPr>
                </a:lvl4pPr>
                <a:lvl5pPr marL="2057400" indent="-228600" algn="l">
                  <a:spcBef>
                    <a:spcPct val="0"/>
                  </a:spcBef>
                  <a:tabLst>
                    <a:tab pos="1543050" algn="l"/>
                  </a:tabLst>
                  <a:defRPr sz="2400">
                    <a:solidFill>
                      <a:schemeClr val="tx1"/>
                    </a:solidFill>
                    <a:latin typeface="Times New Roman" pitchFamily="18" charset="0"/>
                  </a:defRPr>
                </a:lvl5pPr>
                <a:lvl6pPr marL="2514600" indent="-228600" fontAlgn="base">
                  <a:spcBef>
                    <a:spcPct val="0"/>
                  </a:spcBef>
                  <a:spcAft>
                    <a:spcPct val="0"/>
                  </a:spcAft>
                  <a:tabLst>
                    <a:tab pos="1543050" algn="l"/>
                  </a:tabLst>
                  <a:defRPr sz="2400">
                    <a:solidFill>
                      <a:schemeClr val="tx1"/>
                    </a:solidFill>
                    <a:latin typeface="Times New Roman" pitchFamily="18" charset="0"/>
                  </a:defRPr>
                </a:lvl6pPr>
                <a:lvl7pPr marL="2971800" indent="-228600" fontAlgn="base">
                  <a:spcBef>
                    <a:spcPct val="0"/>
                  </a:spcBef>
                  <a:spcAft>
                    <a:spcPct val="0"/>
                  </a:spcAft>
                  <a:tabLst>
                    <a:tab pos="1543050" algn="l"/>
                  </a:tabLst>
                  <a:defRPr sz="2400">
                    <a:solidFill>
                      <a:schemeClr val="tx1"/>
                    </a:solidFill>
                    <a:latin typeface="Times New Roman" pitchFamily="18" charset="0"/>
                  </a:defRPr>
                </a:lvl7pPr>
                <a:lvl8pPr marL="3429000" indent="-228600" fontAlgn="base">
                  <a:spcBef>
                    <a:spcPct val="0"/>
                  </a:spcBef>
                  <a:spcAft>
                    <a:spcPct val="0"/>
                  </a:spcAft>
                  <a:tabLst>
                    <a:tab pos="1543050" algn="l"/>
                  </a:tabLst>
                  <a:defRPr sz="2400">
                    <a:solidFill>
                      <a:schemeClr val="tx1"/>
                    </a:solidFill>
                    <a:latin typeface="Times New Roman" pitchFamily="18" charset="0"/>
                  </a:defRPr>
                </a:lvl8pPr>
                <a:lvl9pPr marL="3886200" indent="-228600" fontAlgn="base">
                  <a:spcBef>
                    <a:spcPct val="0"/>
                  </a:spcBef>
                  <a:spcAft>
                    <a:spcPct val="0"/>
                  </a:spcAft>
                  <a:tabLst>
                    <a:tab pos="1543050" algn="l"/>
                  </a:tabLst>
                  <a:defRPr sz="2400">
                    <a:solidFill>
                      <a:schemeClr val="tx1"/>
                    </a:solidFill>
                    <a:latin typeface="Times New Roman" pitchFamily="18" charset="0"/>
                  </a:defRPr>
                </a:lvl9pPr>
              </a:lstStyle>
              <a:p>
                <a:pPr eaLnBrk="0" hangingPunct="0"/>
                <a:r>
                  <a:rPr kumimoji="1" lang="en-US" altLang="nl-NL" sz="2000"/>
                  <a:t>d(     ,    )  </a:t>
                </a:r>
                <a:r>
                  <a:rPr kumimoji="1" lang="en-US" altLang="nl-NL" sz="2000">
                    <a:sym typeface="Symbol" pitchFamily="18" charset="2"/>
                  </a:rPr>
                  <a:t>&lt;&lt;</a:t>
                </a:r>
                <a:r>
                  <a:rPr kumimoji="1" lang="en-US" altLang="nl-NL" sz="2000"/>
                  <a:t>	d(     ,    )</a:t>
                </a:r>
              </a:p>
            </p:txBody>
          </p:sp>
          <p:sp>
            <p:nvSpPr>
              <p:cNvPr id="564262" name="Oval 38"/>
              <p:cNvSpPr>
                <a:spLocks noChangeAspect="1" noChangeArrowheads="1"/>
              </p:cNvSpPr>
              <p:nvPr/>
            </p:nvSpPr>
            <p:spPr bwMode="auto">
              <a:xfrm>
                <a:off x="4221" y="4026"/>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63" name="Oval 39"/>
              <p:cNvSpPr>
                <a:spLocks noChangeAspect="1" noChangeArrowheads="1"/>
              </p:cNvSpPr>
              <p:nvPr/>
            </p:nvSpPr>
            <p:spPr bwMode="auto">
              <a:xfrm>
                <a:off x="4415" y="4028"/>
                <a:ext cx="132" cy="132"/>
              </a:xfrm>
              <a:prstGeom prst="ellipse">
                <a:avLst/>
              </a:prstGeom>
              <a:solidFill>
                <a:srgbClr val="00FF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64" name="Oval 40"/>
              <p:cNvSpPr>
                <a:spLocks noChangeAspect="1" noChangeArrowheads="1"/>
              </p:cNvSpPr>
              <p:nvPr/>
            </p:nvSpPr>
            <p:spPr bwMode="auto">
              <a:xfrm>
                <a:off x="5195" y="4026"/>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65" name="Oval 41"/>
              <p:cNvSpPr>
                <a:spLocks noChangeAspect="1" noChangeArrowheads="1"/>
              </p:cNvSpPr>
              <p:nvPr/>
            </p:nvSpPr>
            <p:spPr bwMode="auto">
              <a:xfrm>
                <a:off x="5385" y="4028"/>
                <a:ext cx="132" cy="132"/>
              </a:xfrm>
              <a:prstGeom prst="ellipse">
                <a:avLst/>
              </a:prstGeom>
              <a:solidFill>
                <a:srgbClr val="FF00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grpSp>
          <p:nvGrpSpPr>
            <p:cNvPr id="564266" name="Group 42"/>
            <p:cNvGrpSpPr>
              <a:grpSpLocks/>
            </p:cNvGrpSpPr>
            <p:nvPr/>
          </p:nvGrpSpPr>
          <p:grpSpPr bwMode="auto">
            <a:xfrm>
              <a:off x="4003" y="3949"/>
              <a:ext cx="1674" cy="250"/>
              <a:chOff x="4017" y="4191"/>
              <a:chExt cx="1674" cy="250"/>
            </a:xfrm>
          </p:grpSpPr>
          <p:sp>
            <p:nvSpPr>
              <p:cNvPr id="564267" name="Text Box 43"/>
              <p:cNvSpPr txBox="1">
                <a:spLocks noChangeArrowheads="1"/>
              </p:cNvSpPr>
              <p:nvPr/>
            </p:nvSpPr>
            <p:spPr bwMode="auto">
              <a:xfrm>
                <a:off x="4017" y="4191"/>
                <a:ext cx="16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lgn="l">
                  <a:spcBef>
                    <a:spcPct val="0"/>
                  </a:spcBef>
                  <a:tabLst>
                    <a:tab pos="1543050" algn="l"/>
                  </a:tabLst>
                  <a:defRPr sz="2400">
                    <a:solidFill>
                      <a:schemeClr val="tx1"/>
                    </a:solidFill>
                    <a:latin typeface="Times New Roman" pitchFamily="18" charset="0"/>
                  </a:defRPr>
                </a:lvl1pPr>
                <a:lvl2pPr marL="742950" indent="-285750" algn="l">
                  <a:spcBef>
                    <a:spcPct val="0"/>
                  </a:spcBef>
                  <a:tabLst>
                    <a:tab pos="1543050" algn="l"/>
                  </a:tabLst>
                  <a:defRPr sz="2400">
                    <a:solidFill>
                      <a:schemeClr val="tx1"/>
                    </a:solidFill>
                    <a:latin typeface="Times New Roman" pitchFamily="18" charset="0"/>
                  </a:defRPr>
                </a:lvl2pPr>
                <a:lvl3pPr marL="1143000" indent="-228600" algn="l">
                  <a:spcBef>
                    <a:spcPct val="0"/>
                  </a:spcBef>
                  <a:tabLst>
                    <a:tab pos="1543050" algn="l"/>
                  </a:tabLst>
                  <a:defRPr sz="2400">
                    <a:solidFill>
                      <a:schemeClr val="tx1"/>
                    </a:solidFill>
                    <a:latin typeface="Times New Roman" pitchFamily="18" charset="0"/>
                  </a:defRPr>
                </a:lvl3pPr>
                <a:lvl4pPr marL="1600200" indent="-228600" algn="l">
                  <a:spcBef>
                    <a:spcPct val="0"/>
                  </a:spcBef>
                  <a:tabLst>
                    <a:tab pos="1543050" algn="l"/>
                  </a:tabLst>
                  <a:defRPr sz="2400">
                    <a:solidFill>
                      <a:schemeClr val="tx1"/>
                    </a:solidFill>
                    <a:latin typeface="Times New Roman" pitchFamily="18" charset="0"/>
                  </a:defRPr>
                </a:lvl4pPr>
                <a:lvl5pPr marL="2057400" indent="-228600" algn="l">
                  <a:spcBef>
                    <a:spcPct val="0"/>
                  </a:spcBef>
                  <a:tabLst>
                    <a:tab pos="1543050" algn="l"/>
                  </a:tabLst>
                  <a:defRPr sz="2400">
                    <a:solidFill>
                      <a:schemeClr val="tx1"/>
                    </a:solidFill>
                    <a:latin typeface="Times New Roman" pitchFamily="18" charset="0"/>
                  </a:defRPr>
                </a:lvl5pPr>
                <a:lvl6pPr marL="2514600" indent="-228600" fontAlgn="base">
                  <a:spcBef>
                    <a:spcPct val="0"/>
                  </a:spcBef>
                  <a:spcAft>
                    <a:spcPct val="0"/>
                  </a:spcAft>
                  <a:tabLst>
                    <a:tab pos="1543050" algn="l"/>
                  </a:tabLst>
                  <a:defRPr sz="2400">
                    <a:solidFill>
                      <a:schemeClr val="tx1"/>
                    </a:solidFill>
                    <a:latin typeface="Times New Roman" pitchFamily="18" charset="0"/>
                  </a:defRPr>
                </a:lvl6pPr>
                <a:lvl7pPr marL="2971800" indent="-228600" fontAlgn="base">
                  <a:spcBef>
                    <a:spcPct val="0"/>
                  </a:spcBef>
                  <a:spcAft>
                    <a:spcPct val="0"/>
                  </a:spcAft>
                  <a:tabLst>
                    <a:tab pos="1543050" algn="l"/>
                  </a:tabLst>
                  <a:defRPr sz="2400">
                    <a:solidFill>
                      <a:schemeClr val="tx1"/>
                    </a:solidFill>
                    <a:latin typeface="Times New Roman" pitchFamily="18" charset="0"/>
                  </a:defRPr>
                </a:lvl7pPr>
                <a:lvl8pPr marL="3429000" indent="-228600" fontAlgn="base">
                  <a:spcBef>
                    <a:spcPct val="0"/>
                  </a:spcBef>
                  <a:spcAft>
                    <a:spcPct val="0"/>
                  </a:spcAft>
                  <a:tabLst>
                    <a:tab pos="1543050" algn="l"/>
                  </a:tabLst>
                  <a:defRPr sz="2400">
                    <a:solidFill>
                      <a:schemeClr val="tx1"/>
                    </a:solidFill>
                    <a:latin typeface="Times New Roman" pitchFamily="18" charset="0"/>
                  </a:defRPr>
                </a:lvl8pPr>
                <a:lvl9pPr marL="3886200" indent="-228600" fontAlgn="base">
                  <a:spcBef>
                    <a:spcPct val="0"/>
                  </a:spcBef>
                  <a:spcAft>
                    <a:spcPct val="0"/>
                  </a:spcAft>
                  <a:tabLst>
                    <a:tab pos="1543050" algn="l"/>
                  </a:tabLst>
                  <a:defRPr sz="2400">
                    <a:solidFill>
                      <a:schemeClr val="tx1"/>
                    </a:solidFill>
                    <a:latin typeface="Times New Roman" pitchFamily="18" charset="0"/>
                  </a:defRPr>
                </a:lvl9pPr>
              </a:lstStyle>
              <a:p>
                <a:pPr eaLnBrk="0" hangingPunct="0"/>
                <a:r>
                  <a:rPr kumimoji="1" lang="en-US" altLang="nl-NL" sz="2000"/>
                  <a:t>d(     ,    )  </a:t>
                </a:r>
                <a:r>
                  <a:rPr kumimoji="1" lang="en-US" altLang="nl-NL" sz="2000">
                    <a:sym typeface="Symbol" pitchFamily="18" charset="2"/>
                  </a:rPr>
                  <a:t>&lt;&lt;</a:t>
                </a:r>
                <a:r>
                  <a:rPr kumimoji="1" lang="en-US" altLang="nl-NL" sz="2000"/>
                  <a:t>	d(     ,    )</a:t>
                </a:r>
              </a:p>
            </p:txBody>
          </p:sp>
          <p:sp>
            <p:nvSpPr>
              <p:cNvPr id="564268" name="Oval 44"/>
              <p:cNvSpPr>
                <a:spLocks noChangeAspect="1" noChangeArrowheads="1"/>
              </p:cNvSpPr>
              <p:nvPr/>
            </p:nvSpPr>
            <p:spPr bwMode="auto">
              <a:xfrm>
                <a:off x="4259" y="4248"/>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69" name="Oval 45"/>
              <p:cNvSpPr>
                <a:spLocks noChangeAspect="1" noChangeArrowheads="1"/>
              </p:cNvSpPr>
              <p:nvPr/>
            </p:nvSpPr>
            <p:spPr bwMode="auto">
              <a:xfrm>
                <a:off x="4449" y="4248"/>
                <a:ext cx="132" cy="132"/>
              </a:xfrm>
              <a:prstGeom prst="ellipse">
                <a:avLst/>
              </a:prstGeom>
              <a:solidFill>
                <a:srgbClr val="00FF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70" name="Oval 46"/>
              <p:cNvSpPr>
                <a:spLocks noChangeAspect="1" noChangeArrowheads="1"/>
              </p:cNvSpPr>
              <p:nvPr/>
            </p:nvSpPr>
            <p:spPr bwMode="auto">
              <a:xfrm>
                <a:off x="5417" y="4248"/>
                <a:ext cx="132" cy="132"/>
              </a:xfrm>
              <a:prstGeom prst="ellipse">
                <a:avLst/>
              </a:prstGeom>
              <a:solidFill>
                <a:schemeClr val="tx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71" name="Oval 47"/>
              <p:cNvSpPr>
                <a:spLocks noChangeAspect="1" noChangeArrowheads="1"/>
              </p:cNvSpPr>
              <p:nvPr/>
            </p:nvSpPr>
            <p:spPr bwMode="auto">
              <a:xfrm>
                <a:off x="5225" y="4248"/>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grpSp>
      <p:grpSp>
        <p:nvGrpSpPr>
          <p:cNvPr id="564272" name="Group 48"/>
          <p:cNvGrpSpPr>
            <a:grpSpLocks/>
          </p:cNvGrpSpPr>
          <p:nvPr/>
        </p:nvGrpSpPr>
        <p:grpSpPr bwMode="auto">
          <a:xfrm>
            <a:off x="312738" y="4708525"/>
            <a:ext cx="2657475" cy="1022350"/>
            <a:chOff x="4003" y="3555"/>
            <a:chExt cx="1674" cy="644"/>
          </a:xfrm>
        </p:grpSpPr>
        <p:grpSp>
          <p:nvGrpSpPr>
            <p:cNvPr id="564273" name="Group 49"/>
            <p:cNvGrpSpPr>
              <a:grpSpLocks/>
            </p:cNvGrpSpPr>
            <p:nvPr/>
          </p:nvGrpSpPr>
          <p:grpSpPr bwMode="auto">
            <a:xfrm>
              <a:off x="4003" y="3555"/>
              <a:ext cx="1674" cy="250"/>
              <a:chOff x="3985" y="3697"/>
              <a:chExt cx="1674" cy="250"/>
            </a:xfrm>
          </p:grpSpPr>
          <p:sp>
            <p:nvSpPr>
              <p:cNvPr id="564274" name="Text Box 50"/>
              <p:cNvSpPr txBox="1">
                <a:spLocks noChangeArrowheads="1"/>
              </p:cNvSpPr>
              <p:nvPr/>
            </p:nvSpPr>
            <p:spPr bwMode="auto">
              <a:xfrm>
                <a:off x="3985" y="3697"/>
                <a:ext cx="16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lgn="l">
                  <a:spcBef>
                    <a:spcPct val="0"/>
                  </a:spcBef>
                  <a:tabLst>
                    <a:tab pos="1543050" algn="l"/>
                  </a:tabLst>
                  <a:defRPr sz="2400">
                    <a:solidFill>
                      <a:schemeClr val="tx1"/>
                    </a:solidFill>
                    <a:latin typeface="Times New Roman" pitchFamily="18" charset="0"/>
                  </a:defRPr>
                </a:lvl1pPr>
                <a:lvl2pPr marL="742950" indent="-285750" algn="l">
                  <a:spcBef>
                    <a:spcPct val="0"/>
                  </a:spcBef>
                  <a:tabLst>
                    <a:tab pos="1543050" algn="l"/>
                  </a:tabLst>
                  <a:defRPr sz="2400">
                    <a:solidFill>
                      <a:schemeClr val="tx1"/>
                    </a:solidFill>
                    <a:latin typeface="Times New Roman" pitchFamily="18" charset="0"/>
                  </a:defRPr>
                </a:lvl2pPr>
                <a:lvl3pPr marL="1143000" indent="-228600" algn="l">
                  <a:spcBef>
                    <a:spcPct val="0"/>
                  </a:spcBef>
                  <a:tabLst>
                    <a:tab pos="1543050" algn="l"/>
                  </a:tabLst>
                  <a:defRPr sz="2400">
                    <a:solidFill>
                      <a:schemeClr val="tx1"/>
                    </a:solidFill>
                    <a:latin typeface="Times New Roman" pitchFamily="18" charset="0"/>
                  </a:defRPr>
                </a:lvl3pPr>
                <a:lvl4pPr marL="1600200" indent="-228600" algn="l">
                  <a:spcBef>
                    <a:spcPct val="0"/>
                  </a:spcBef>
                  <a:tabLst>
                    <a:tab pos="1543050" algn="l"/>
                  </a:tabLst>
                  <a:defRPr sz="2400">
                    <a:solidFill>
                      <a:schemeClr val="tx1"/>
                    </a:solidFill>
                    <a:latin typeface="Times New Roman" pitchFamily="18" charset="0"/>
                  </a:defRPr>
                </a:lvl4pPr>
                <a:lvl5pPr marL="2057400" indent="-228600" algn="l">
                  <a:spcBef>
                    <a:spcPct val="0"/>
                  </a:spcBef>
                  <a:tabLst>
                    <a:tab pos="1543050" algn="l"/>
                  </a:tabLst>
                  <a:defRPr sz="2400">
                    <a:solidFill>
                      <a:schemeClr val="tx1"/>
                    </a:solidFill>
                    <a:latin typeface="Times New Roman" pitchFamily="18" charset="0"/>
                  </a:defRPr>
                </a:lvl5pPr>
                <a:lvl6pPr marL="2514600" indent="-228600" fontAlgn="base">
                  <a:spcBef>
                    <a:spcPct val="0"/>
                  </a:spcBef>
                  <a:spcAft>
                    <a:spcPct val="0"/>
                  </a:spcAft>
                  <a:tabLst>
                    <a:tab pos="1543050" algn="l"/>
                  </a:tabLst>
                  <a:defRPr sz="2400">
                    <a:solidFill>
                      <a:schemeClr val="tx1"/>
                    </a:solidFill>
                    <a:latin typeface="Times New Roman" pitchFamily="18" charset="0"/>
                  </a:defRPr>
                </a:lvl6pPr>
                <a:lvl7pPr marL="2971800" indent="-228600" fontAlgn="base">
                  <a:spcBef>
                    <a:spcPct val="0"/>
                  </a:spcBef>
                  <a:spcAft>
                    <a:spcPct val="0"/>
                  </a:spcAft>
                  <a:tabLst>
                    <a:tab pos="1543050" algn="l"/>
                  </a:tabLst>
                  <a:defRPr sz="2400">
                    <a:solidFill>
                      <a:schemeClr val="tx1"/>
                    </a:solidFill>
                    <a:latin typeface="Times New Roman" pitchFamily="18" charset="0"/>
                  </a:defRPr>
                </a:lvl7pPr>
                <a:lvl8pPr marL="3429000" indent="-228600" fontAlgn="base">
                  <a:spcBef>
                    <a:spcPct val="0"/>
                  </a:spcBef>
                  <a:spcAft>
                    <a:spcPct val="0"/>
                  </a:spcAft>
                  <a:tabLst>
                    <a:tab pos="1543050" algn="l"/>
                  </a:tabLst>
                  <a:defRPr sz="2400">
                    <a:solidFill>
                      <a:schemeClr val="tx1"/>
                    </a:solidFill>
                    <a:latin typeface="Times New Roman" pitchFamily="18" charset="0"/>
                  </a:defRPr>
                </a:lvl8pPr>
                <a:lvl9pPr marL="3886200" indent="-228600" fontAlgn="base">
                  <a:spcBef>
                    <a:spcPct val="0"/>
                  </a:spcBef>
                  <a:spcAft>
                    <a:spcPct val="0"/>
                  </a:spcAft>
                  <a:tabLst>
                    <a:tab pos="1543050" algn="l"/>
                  </a:tabLst>
                  <a:defRPr sz="2400">
                    <a:solidFill>
                      <a:schemeClr val="tx1"/>
                    </a:solidFill>
                    <a:latin typeface="Times New Roman" pitchFamily="18" charset="0"/>
                  </a:defRPr>
                </a:lvl9pPr>
              </a:lstStyle>
              <a:p>
                <a:pPr eaLnBrk="0" hangingPunct="0"/>
                <a:r>
                  <a:rPr kumimoji="1" lang="en-US" altLang="nl-NL" sz="2000"/>
                  <a:t>d(     ,    )   </a:t>
                </a:r>
                <a:r>
                  <a:rPr kumimoji="1" lang="en-US" altLang="nl-NL" sz="2000">
                    <a:sym typeface="Symbol" pitchFamily="18" charset="2"/>
                  </a:rPr>
                  <a:t>&lt;</a:t>
                </a:r>
                <a:r>
                  <a:rPr kumimoji="1" lang="en-US" altLang="nl-NL" sz="2000"/>
                  <a:t>  	d(     ,    )</a:t>
                </a:r>
              </a:p>
            </p:txBody>
          </p:sp>
          <p:sp>
            <p:nvSpPr>
              <p:cNvPr id="564275" name="Oval 51"/>
              <p:cNvSpPr>
                <a:spLocks noChangeAspect="1" noChangeArrowheads="1"/>
              </p:cNvSpPr>
              <p:nvPr/>
            </p:nvSpPr>
            <p:spPr bwMode="auto">
              <a:xfrm>
                <a:off x="4225" y="3762"/>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76" name="Oval 52"/>
              <p:cNvSpPr>
                <a:spLocks noChangeAspect="1" noChangeArrowheads="1"/>
              </p:cNvSpPr>
              <p:nvPr/>
            </p:nvSpPr>
            <p:spPr bwMode="auto">
              <a:xfrm>
                <a:off x="4413" y="3764"/>
                <a:ext cx="132" cy="132"/>
              </a:xfrm>
              <a:prstGeom prst="ellipse">
                <a:avLst/>
              </a:prstGeom>
              <a:solidFill>
                <a:srgbClr val="00FF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77" name="Oval 53"/>
              <p:cNvSpPr>
                <a:spLocks noChangeAspect="1" noChangeArrowheads="1"/>
              </p:cNvSpPr>
              <p:nvPr/>
            </p:nvSpPr>
            <p:spPr bwMode="auto">
              <a:xfrm>
                <a:off x="5193" y="3762"/>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78" name="Oval 54"/>
              <p:cNvSpPr>
                <a:spLocks noChangeAspect="1" noChangeArrowheads="1"/>
              </p:cNvSpPr>
              <p:nvPr/>
            </p:nvSpPr>
            <p:spPr bwMode="auto">
              <a:xfrm>
                <a:off x="5383" y="3764"/>
                <a:ext cx="132" cy="132"/>
              </a:xfrm>
              <a:prstGeom prst="ellipse">
                <a:avLst/>
              </a:prstGeom>
              <a:solidFill>
                <a:srgbClr val="FFCC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grpSp>
          <p:nvGrpSpPr>
            <p:cNvPr id="564279" name="Group 55"/>
            <p:cNvGrpSpPr>
              <a:grpSpLocks/>
            </p:cNvGrpSpPr>
            <p:nvPr/>
          </p:nvGrpSpPr>
          <p:grpSpPr bwMode="auto">
            <a:xfrm>
              <a:off x="4003" y="3752"/>
              <a:ext cx="1674" cy="250"/>
              <a:chOff x="3985" y="3955"/>
              <a:chExt cx="1674" cy="250"/>
            </a:xfrm>
          </p:grpSpPr>
          <p:sp>
            <p:nvSpPr>
              <p:cNvPr id="564280" name="Text Box 56"/>
              <p:cNvSpPr txBox="1">
                <a:spLocks noChangeArrowheads="1"/>
              </p:cNvSpPr>
              <p:nvPr/>
            </p:nvSpPr>
            <p:spPr bwMode="auto">
              <a:xfrm>
                <a:off x="3985" y="3955"/>
                <a:ext cx="16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lgn="l">
                  <a:spcBef>
                    <a:spcPct val="0"/>
                  </a:spcBef>
                  <a:tabLst>
                    <a:tab pos="1543050" algn="l"/>
                  </a:tabLst>
                  <a:defRPr sz="2400">
                    <a:solidFill>
                      <a:schemeClr val="tx1"/>
                    </a:solidFill>
                    <a:latin typeface="Times New Roman" pitchFamily="18" charset="0"/>
                  </a:defRPr>
                </a:lvl1pPr>
                <a:lvl2pPr marL="742950" indent="-285750" algn="l">
                  <a:spcBef>
                    <a:spcPct val="0"/>
                  </a:spcBef>
                  <a:tabLst>
                    <a:tab pos="1543050" algn="l"/>
                  </a:tabLst>
                  <a:defRPr sz="2400">
                    <a:solidFill>
                      <a:schemeClr val="tx1"/>
                    </a:solidFill>
                    <a:latin typeface="Times New Roman" pitchFamily="18" charset="0"/>
                  </a:defRPr>
                </a:lvl2pPr>
                <a:lvl3pPr marL="1143000" indent="-228600" algn="l">
                  <a:spcBef>
                    <a:spcPct val="0"/>
                  </a:spcBef>
                  <a:tabLst>
                    <a:tab pos="1543050" algn="l"/>
                  </a:tabLst>
                  <a:defRPr sz="2400">
                    <a:solidFill>
                      <a:schemeClr val="tx1"/>
                    </a:solidFill>
                    <a:latin typeface="Times New Roman" pitchFamily="18" charset="0"/>
                  </a:defRPr>
                </a:lvl3pPr>
                <a:lvl4pPr marL="1600200" indent="-228600" algn="l">
                  <a:spcBef>
                    <a:spcPct val="0"/>
                  </a:spcBef>
                  <a:tabLst>
                    <a:tab pos="1543050" algn="l"/>
                  </a:tabLst>
                  <a:defRPr sz="2400">
                    <a:solidFill>
                      <a:schemeClr val="tx1"/>
                    </a:solidFill>
                    <a:latin typeface="Times New Roman" pitchFamily="18" charset="0"/>
                  </a:defRPr>
                </a:lvl4pPr>
                <a:lvl5pPr marL="2057400" indent="-228600" algn="l">
                  <a:spcBef>
                    <a:spcPct val="0"/>
                  </a:spcBef>
                  <a:tabLst>
                    <a:tab pos="1543050" algn="l"/>
                  </a:tabLst>
                  <a:defRPr sz="2400">
                    <a:solidFill>
                      <a:schemeClr val="tx1"/>
                    </a:solidFill>
                    <a:latin typeface="Times New Roman" pitchFamily="18" charset="0"/>
                  </a:defRPr>
                </a:lvl5pPr>
                <a:lvl6pPr marL="2514600" indent="-228600" fontAlgn="base">
                  <a:spcBef>
                    <a:spcPct val="0"/>
                  </a:spcBef>
                  <a:spcAft>
                    <a:spcPct val="0"/>
                  </a:spcAft>
                  <a:tabLst>
                    <a:tab pos="1543050" algn="l"/>
                  </a:tabLst>
                  <a:defRPr sz="2400">
                    <a:solidFill>
                      <a:schemeClr val="tx1"/>
                    </a:solidFill>
                    <a:latin typeface="Times New Roman" pitchFamily="18" charset="0"/>
                  </a:defRPr>
                </a:lvl6pPr>
                <a:lvl7pPr marL="2971800" indent="-228600" fontAlgn="base">
                  <a:spcBef>
                    <a:spcPct val="0"/>
                  </a:spcBef>
                  <a:spcAft>
                    <a:spcPct val="0"/>
                  </a:spcAft>
                  <a:tabLst>
                    <a:tab pos="1543050" algn="l"/>
                  </a:tabLst>
                  <a:defRPr sz="2400">
                    <a:solidFill>
                      <a:schemeClr val="tx1"/>
                    </a:solidFill>
                    <a:latin typeface="Times New Roman" pitchFamily="18" charset="0"/>
                  </a:defRPr>
                </a:lvl7pPr>
                <a:lvl8pPr marL="3429000" indent="-228600" fontAlgn="base">
                  <a:spcBef>
                    <a:spcPct val="0"/>
                  </a:spcBef>
                  <a:spcAft>
                    <a:spcPct val="0"/>
                  </a:spcAft>
                  <a:tabLst>
                    <a:tab pos="1543050" algn="l"/>
                  </a:tabLst>
                  <a:defRPr sz="2400">
                    <a:solidFill>
                      <a:schemeClr val="tx1"/>
                    </a:solidFill>
                    <a:latin typeface="Times New Roman" pitchFamily="18" charset="0"/>
                  </a:defRPr>
                </a:lvl8pPr>
                <a:lvl9pPr marL="3886200" indent="-228600" fontAlgn="base">
                  <a:spcBef>
                    <a:spcPct val="0"/>
                  </a:spcBef>
                  <a:spcAft>
                    <a:spcPct val="0"/>
                  </a:spcAft>
                  <a:tabLst>
                    <a:tab pos="1543050" algn="l"/>
                  </a:tabLst>
                  <a:defRPr sz="2400">
                    <a:solidFill>
                      <a:schemeClr val="tx1"/>
                    </a:solidFill>
                    <a:latin typeface="Times New Roman" pitchFamily="18" charset="0"/>
                  </a:defRPr>
                </a:lvl9pPr>
              </a:lstStyle>
              <a:p>
                <a:pPr eaLnBrk="0" hangingPunct="0"/>
                <a:r>
                  <a:rPr kumimoji="1" lang="en-US" altLang="nl-NL" sz="2000"/>
                  <a:t>d(     ,    )  </a:t>
                </a:r>
                <a:r>
                  <a:rPr kumimoji="1" lang="en-US" altLang="nl-NL" sz="2000">
                    <a:sym typeface="Symbol" pitchFamily="18" charset="2"/>
                  </a:rPr>
                  <a:t>&lt;&lt;</a:t>
                </a:r>
                <a:r>
                  <a:rPr kumimoji="1" lang="en-US" altLang="nl-NL" sz="2000"/>
                  <a:t>	d(     ,    )</a:t>
                </a:r>
              </a:p>
            </p:txBody>
          </p:sp>
          <p:sp>
            <p:nvSpPr>
              <p:cNvPr id="564281" name="Oval 57"/>
              <p:cNvSpPr>
                <a:spLocks noChangeAspect="1" noChangeArrowheads="1"/>
              </p:cNvSpPr>
              <p:nvPr/>
            </p:nvSpPr>
            <p:spPr bwMode="auto">
              <a:xfrm>
                <a:off x="4221" y="4026"/>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82" name="Oval 58"/>
              <p:cNvSpPr>
                <a:spLocks noChangeAspect="1" noChangeArrowheads="1"/>
              </p:cNvSpPr>
              <p:nvPr/>
            </p:nvSpPr>
            <p:spPr bwMode="auto">
              <a:xfrm>
                <a:off x="4415" y="4028"/>
                <a:ext cx="132" cy="132"/>
              </a:xfrm>
              <a:prstGeom prst="ellipse">
                <a:avLst/>
              </a:prstGeom>
              <a:solidFill>
                <a:srgbClr val="00FF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83" name="Oval 59"/>
              <p:cNvSpPr>
                <a:spLocks noChangeAspect="1" noChangeArrowheads="1"/>
              </p:cNvSpPr>
              <p:nvPr/>
            </p:nvSpPr>
            <p:spPr bwMode="auto">
              <a:xfrm>
                <a:off x="5195" y="4026"/>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84" name="Oval 60"/>
              <p:cNvSpPr>
                <a:spLocks noChangeAspect="1" noChangeArrowheads="1"/>
              </p:cNvSpPr>
              <p:nvPr/>
            </p:nvSpPr>
            <p:spPr bwMode="auto">
              <a:xfrm>
                <a:off x="5385" y="4028"/>
                <a:ext cx="132" cy="132"/>
              </a:xfrm>
              <a:prstGeom prst="ellipse">
                <a:avLst/>
              </a:prstGeom>
              <a:solidFill>
                <a:srgbClr val="FF00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grpSp>
          <p:nvGrpSpPr>
            <p:cNvPr id="564285" name="Group 61"/>
            <p:cNvGrpSpPr>
              <a:grpSpLocks/>
            </p:cNvGrpSpPr>
            <p:nvPr/>
          </p:nvGrpSpPr>
          <p:grpSpPr bwMode="auto">
            <a:xfrm>
              <a:off x="4003" y="3949"/>
              <a:ext cx="1674" cy="250"/>
              <a:chOff x="4017" y="4191"/>
              <a:chExt cx="1674" cy="250"/>
            </a:xfrm>
          </p:grpSpPr>
          <p:sp>
            <p:nvSpPr>
              <p:cNvPr id="564286" name="Text Box 62"/>
              <p:cNvSpPr txBox="1">
                <a:spLocks noChangeArrowheads="1"/>
              </p:cNvSpPr>
              <p:nvPr/>
            </p:nvSpPr>
            <p:spPr bwMode="auto">
              <a:xfrm>
                <a:off x="4017" y="4191"/>
                <a:ext cx="16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lgn="l">
                  <a:spcBef>
                    <a:spcPct val="0"/>
                  </a:spcBef>
                  <a:tabLst>
                    <a:tab pos="1543050" algn="l"/>
                  </a:tabLst>
                  <a:defRPr sz="2400">
                    <a:solidFill>
                      <a:schemeClr val="tx1"/>
                    </a:solidFill>
                    <a:latin typeface="Times New Roman" pitchFamily="18" charset="0"/>
                  </a:defRPr>
                </a:lvl1pPr>
                <a:lvl2pPr marL="742950" indent="-285750" algn="l">
                  <a:spcBef>
                    <a:spcPct val="0"/>
                  </a:spcBef>
                  <a:tabLst>
                    <a:tab pos="1543050" algn="l"/>
                  </a:tabLst>
                  <a:defRPr sz="2400">
                    <a:solidFill>
                      <a:schemeClr val="tx1"/>
                    </a:solidFill>
                    <a:latin typeface="Times New Roman" pitchFamily="18" charset="0"/>
                  </a:defRPr>
                </a:lvl2pPr>
                <a:lvl3pPr marL="1143000" indent="-228600" algn="l">
                  <a:spcBef>
                    <a:spcPct val="0"/>
                  </a:spcBef>
                  <a:tabLst>
                    <a:tab pos="1543050" algn="l"/>
                  </a:tabLst>
                  <a:defRPr sz="2400">
                    <a:solidFill>
                      <a:schemeClr val="tx1"/>
                    </a:solidFill>
                    <a:latin typeface="Times New Roman" pitchFamily="18" charset="0"/>
                  </a:defRPr>
                </a:lvl3pPr>
                <a:lvl4pPr marL="1600200" indent="-228600" algn="l">
                  <a:spcBef>
                    <a:spcPct val="0"/>
                  </a:spcBef>
                  <a:tabLst>
                    <a:tab pos="1543050" algn="l"/>
                  </a:tabLst>
                  <a:defRPr sz="2400">
                    <a:solidFill>
                      <a:schemeClr val="tx1"/>
                    </a:solidFill>
                    <a:latin typeface="Times New Roman" pitchFamily="18" charset="0"/>
                  </a:defRPr>
                </a:lvl4pPr>
                <a:lvl5pPr marL="2057400" indent="-228600" algn="l">
                  <a:spcBef>
                    <a:spcPct val="0"/>
                  </a:spcBef>
                  <a:tabLst>
                    <a:tab pos="1543050" algn="l"/>
                  </a:tabLst>
                  <a:defRPr sz="2400">
                    <a:solidFill>
                      <a:schemeClr val="tx1"/>
                    </a:solidFill>
                    <a:latin typeface="Times New Roman" pitchFamily="18" charset="0"/>
                  </a:defRPr>
                </a:lvl5pPr>
                <a:lvl6pPr marL="2514600" indent="-228600" fontAlgn="base">
                  <a:spcBef>
                    <a:spcPct val="0"/>
                  </a:spcBef>
                  <a:spcAft>
                    <a:spcPct val="0"/>
                  </a:spcAft>
                  <a:tabLst>
                    <a:tab pos="1543050" algn="l"/>
                  </a:tabLst>
                  <a:defRPr sz="2400">
                    <a:solidFill>
                      <a:schemeClr val="tx1"/>
                    </a:solidFill>
                    <a:latin typeface="Times New Roman" pitchFamily="18" charset="0"/>
                  </a:defRPr>
                </a:lvl6pPr>
                <a:lvl7pPr marL="2971800" indent="-228600" fontAlgn="base">
                  <a:spcBef>
                    <a:spcPct val="0"/>
                  </a:spcBef>
                  <a:spcAft>
                    <a:spcPct val="0"/>
                  </a:spcAft>
                  <a:tabLst>
                    <a:tab pos="1543050" algn="l"/>
                  </a:tabLst>
                  <a:defRPr sz="2400">
                    <a:solidFill>
                      <a:schemeClr val="tx1"/>
                    </a:solidFill>
                    <a:latin typeface="Times New Roman" pitchFamily="18" charset="0"/>
                  </a:defRPr>
                </a:lvl7pPr>
                <a:lvl8pPr marL="3429000" indent="-228600" fontAlgn="base">
                  <a:spcBef>
                    <a:spcPct val="0"/>
                  </a:spcBef>
                  <a:spcAft>
                    <a:spcPct val="0"/>
                  </a:spcAft>
                  <a:tabLst>
                    <a:tab pos="1543050" algn="l"/>
                  </a:tabLst>
                  <a:defRPr sz="2400">
                    <a:solidFill>
                      <a:schemeClr val="tx1"/>
                    </a:solidFill>
                    <a:latin typeface="Times New Roman" pitchFamily="18" charset="0"/>
                  </a:defRPr>
                </a:lvl8pPr>
                <a:lvl9pPr marL="3886200" indent="-228600" fontAlgn="base">
                  <a:spcBef>
                    <a:spcPct val="0"/>
                  </a:spcBef>
                  <a:spcAft>
                    <a:spcPct val="0"/>
                  </a:spcAft>
                  <a:tabLst>
                    <a:tab pos="1543050" algn="l"/>
                  </a:tabLst>
                  <a:defRPr sz="2400">
                    <a:solidFill>
                      <a:schemeClr val="tx1"/>
                    </a:solidFill>
                    <a:latin typeface="Times New Roman" pitchFamily="18" charset="0"/>
                  </a:defRPr>
                </a:lvl9pPr>
              </a:lstStyle>
              <a:p>
                <a:pPr eaLnBrk="0" hangingPunct="0"/>
                <a:r>
                  <a:rPr kumimoji="1" lang="en-US" altLang="nl-NL" sz="2000"/>
                  <a:t>d(     ,    )  </a:t>
                </a:r>
                <a:r>
                  <a:rPr kumimoji="1" lang="en-US" altLang="nl-NL" sz="2000">
                    <a:sym typeface="Symbol" pitchFamily="18" charset="2"/>
                  </a:rPr>
                  <a:t>&lt;&lt;</a:t>
                </a:r>
                <a:r>
                  <a:rPr kumimoji="1" lang="en-US" altLang="nl-NL" sz="2000"/>
                  <a:t>	d(     ,    )</a:t>
                </a:r>
              </a:p>
            </p:txBody>
          </p:sp>
          <p:sp>
            <p:nvSpPr>
              <p:cNvPr id="564287" name="Oval 63"/>
              <p:cNvSpPr>
                <a:spLocks noChangeAspect="1" noChangeArrowheads="1"/>
              </p:cNvSpPr>
              <p:nvPr/>
            </p:nvSpPr>
            <p:spPr bwMode="auto">
              <a:xfrm>
                <a:off x="4259" y="4248"/>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88" name="Oval 64"/>
              <p:cNvSpPr>
                <a:spLocks noChangeAspect="1" noChangeArrowheads="1"/>
              </p:cNvSpPr>
              <p:nvPr/>
            </p:nvSpPr>
            <p:spPr bwMode="auto">
              <a:xfrm>
                <a:off x="4449" y="4248"/>
                <a:ext cx="132" cy="132"/>
              </a:xfrm>
              <a:prstGeom prst="ellipse">
                <a:avLst/>
              </a:prstGeom>
              <a:solidFill>
                <a:srgbClr val="00FF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89" name="Oval 65"/>
              <p:cNvSpPr>
                <a:spLocks noChangeAspect="1" noChangeArrowheads="1"/>
              </p:cNvSpPr>
              <p:nvPr/>
            </p:nvSpPr>
            <p:spPr bwMode="auto">
              <a:xfrm>
                <a:off x="5417" y="4248"/>
                <a:ext cx="132" cy="132"/>
              </a:xfrm>
              <a:prstGeom prst="ellipse">
                <a:avLst/>
              </a:prstGeom>
              <a:solidFill>
                <a:schemeClr val="tx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290" name="Oval 66"/>
              <p:cNvSpPr>
                <a:spLocks noChangeAspect="1" noChangeArrowheads="1"/>
              </p:cNvSpPr>
              <p:nvPr/>
            </p:nvSpPr>
            <p:spPr bwMode="auto">
              <a:xfrm>
                <a:off x="5225" y="4248"/>
                <a:ext cx="132" cy="132"/>
              </a:xfrm>
              <a:prstGeom prst="ellipse">
                <a:avLst/>
              </a:prstGeom>
              <a:solidFill>
                <a:srgbClr val="0000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grpSp>
      <p:sp>
        <p:nvSpPr>
          <p:cNvPr id="564291" name="Line 67"/>
          <p:cNvSpPr>
            <a:spLocks noChangeShapeType="1"/>
          </p:cNvSpPr>
          <p:nvPr/>
        </p:nvSpPr>
        <p:spPr bwMode="auto">
          <a:xfrm flipV="1">
            <a:off x="5002213" y="1338263"/>
            <a:ext cx="0" cy="17018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nl-NL"/>
          </a:p>
        </p:txBody>
      </p:sp>
      <p:sp>
        <p:nvSpPr>
          <p:cNvPr id="564292" name="Line 68"/>
          <p:cNvSpPr>
            <a:spLocks noChangeShapeType="1"/>
          </p:cNvSpPr>
          <p:nvPr/>
        </p:nvSpPr>
        <p:spPr bwMode="auto">
          <a:xfrm flipV="1">
            <a:off x="5421313" y="1325563"/>
            <a:ext cx="0" cy="17018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nl-NL"/>
          </a:p>
        </p:txBody>
      </p:sp>
      <p:sp>
        <p:nvSpPr>
          <p:cNvPr id="564293" name="Line 69"/>
          <p:cNvSpPr>
            <a:spLocks noChangeShapeType="1"/>
          </p:cNvSpPr>
          <p:nvPr/>
        </p:nvSpPr>
        <p:spPr bwMode="auto">
          <a:xfrm flipV="1">
            <a:off x="5840413" y="1338263"/>
            <a:ext cx="0" cy="17018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nl-NL"/>
          </a:p>
        </p:txBody>
      </p:sp>
      <p:sp>
        <p:nvSpPr>
          <p:cNvPr id="564294" name="Line 70"/>
          <p:cNvSpPr>
            <a:spLocks noChangeShapeType="1"/>
          </p:cNvSpPr>
          <p:nvPr/>
        </p:nvSpPr>
        <p:spPr bwMode="auto">
          <a:xfrm flipV="1">
            <a:off x="6259513" y="1325563"/>
            <a:ext cx="0" cy="17018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nl-NL"/>
          </a:p>
        </p:txBody>
      </p:sp>
      <p:sp>
        <p:nvSpPr>
          <p:cNvPr id="564295" name="Line 71"/>
          <p:cNvSpPr>
            <a:spLocks noChangeShapeType="1"/>
          </p:cNvSpPr>
          <p:nvPr/>
        </p:nvSpPr>
        <p:spPr bwMode="auto">
          <a:xfrm flipV="1">
            <a:off x="6678613" y="1338263"/>
            <a:ext cx="0" cy="17018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nl-NL"/>
          </a:p>
        </p:txBody>
      </p:sp>
      <p:sp>
        <p:nvSpPr>
          <p:cNvPr id="564296" name="Line 72"/>
          <p:cNvSpPr>
            <a:spLocks noChangeShapeType="1"/>
          </p:cNvSpPr>
          <p:nvPr/>
        </p:nvSpPr>
        <p:spPr bwMode="auto">
          <a:xfrm flipV="1">
            <a:off x="7097713" y="1327150"/>
            <a:ext cx="0" cy="17018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nl-NL"/>
          </a:p>
        </p:txBody>
      </p:sp>
      <p:sp>
        <p:nvSpPr>
          <p:cNvPr id="564297" name="Line 73"/>
          <p:cNvSpPr>
            <a:spLocks noChangeShapeType="1"/>
          </p:cNvSpPr>
          <p:nvPr/>
        </p:nvSpPr>
        <p:spPr bwMode="auto">
          <a:xfrm flipV="1">
            <a:off x="7516813" y="1325563"/>
            <a:ext cx="0" cy="17018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nl-NL"/>
          </a:p>
        </p:txBody>
      </p:sp>
      <p:sp>
        <p:nvSpPr>
          <p:cNvPr id="564298" name="Line 74"/>
          <p:cNvSpPr>
            <a:spLocks noChangeShapeType="1"/>
          </p:cNvSpPr>
          <p:nvPr/>
        </p:nvSpPr>
        <p:spPr bwMode="auto">
          <a:xfrm flipV="1">
            <a:off x="7935913" y="1341438"/>
            <a:ext cx="0" cy="17018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nl-NL"/>
          </a:p>
        </p:txBody>
      </p:sp>
      <p:sp>
        <p:nvSpPr>
          <p:cNvPr id="564299" name="Line 75"/>
          <p:cNvSpPr>
            <a:spLocks noChangeShapeType="1"/>
          </p:cNvSpPr>
          <p:nvPr/>
        </p:nvSpPr>
        <p:spPr bwMode="auto">
          <a:xfrm flipV="1">
            <a:off x="8355013" y="1325563"/>
            <a:ext cx="0" cy="17018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nl-NL"/>
          </a:p>
        </p:txBody>
      </p:sp>
      <p:sp>
        <p:nvSpPr>
          <p:cNvPr id="564300" name="Line 76"/>
          <p:cNvSpPr>
            <a:spLocks noChangeShapeType="1"/>
          </p:cNvSpPr>
          <p:nvPr/>
        </p:nvSpPr>
        <p:spPr bwMode="auto">
          <a:xfrm flipV="1">
            <a:off x="8774113" y="1350963"/>
            <a:ext cx="0" cy="17018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nl-NL"/>
          </a:p>
        </p:txBody>
      </p:sp>
      <p:sp>
        <p:nvSpPr>
          <p:cNvPr id="564301" name="Rectangle 77"/>
          <p:cNvSpPr>
            <a:spLocks noChangeArrowheads="1"/>
          </p:cNvSpPr>
          <p:nvPr/>
        </p:nvSpPr>
        <p:spPr bwMode="auto">
          <a:xfrm>
            <a:off x="4773613" y="1338263"/>
            <a:ext cx="4191000" cy="1714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302" name="Line 78"/>
          <p:cNvSpPr>
            <a:spLocks noChangeShapeType="1"/>
          </p:cNvSpPr>
          <p:nvPr/>
        </p:nvSpPr>
        <p:spPr bwMode="auto">
          <a:xfrm>
            <a:off x="5008563" y="2889250"/>
            <a:ext cx="0" cy="317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nl-NL"/>
          </a:p>
        </p:txBody>
      </p:sp>
      <p:sp>
        <p:nvSpPr>
          <p:cNvPr id="564303" name="Text Box 79"/>
          <p:cNvSpPr txBox="1">
            <a:spLocks noChangeArrowheads="1"/>
          </p:cNvSpPr>
          <p:nvPr/>
        </p:nvSpPr>
        <p:spPr bwMode="auto">
          <a:xfrm>
            <a:off x="4870450" y="3136900"/>
            <a:ext cx="327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kumimoji="1" lang="en-US" altLang="nl-NL" sz="1600">
                <a:latin typeface="cmmi10" pitchFamily="34" charset="0"/>
              </a:rPr>
              <a:t>t</a:t>
            </a:r>
            <a:r>
              <a:rPr kumimoji="1" lang="en-US" altLang="nl-NL" sz="1600" baseline="-25000">
                <a:latin typeface="cmr10" pitchFamily="34" charset="0"/>
              </a:rPr>
              <a:t>1</a:t>
            </a:r>
          </a:p>
        </p:txBody>
      </p:sp>
      <p:sp>
        <p:nvSpPr>
          <p:cNvPr id="564304" name="Line 80"/>
          <p:cNvSpPr>
            <a:spLocks noChangeShapeType="1"/>
          </p:cNvSpPr>
          <p:nvPr/>
        </p:nvSpPr>
        <p:spPr bwMode="auto">
          <a:xfrm>
            <a:off x="5424488" y="2889250"/>
            <a:ext cx="0" cy="317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nl-NL"/>
          </a:p>
        </p:txBody>
      </p:sp>
      <p:sp>
        <p:nvSpPr>
          <p:cNvPr id="564305" name="Text Box 81"/>
          <p:cNvSpPr txBox="1">
            <a:spLocks noChangeArrowheads="1"/>
          </p:cNvSpPr>
          <p:nvPr/>
        </p:nvSpPr>
        <p:spPr bwMode="auto">
          <a:xfrm>
            <a:off x="5275263" y="3136900"/>
            <a:ext cx="327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kumimoji="1" lang="en-US" altLang="nl-NL" sz="1600">
                <a:latin typeface="cmmi10" pitchFamily="34" charset="0"/>
              </a:rPr>
              <a:t>t</a:t>
            </a:r>
            <a:r>
              <a:rPr kumimoji="1" lang="en-US" altLang="nl-NL" sz="1600" baseline="-25000">
                <a:latin typeface="cmr10" pitchFamily="34" charset="0"/>
              </a:rPr>
              <a:t>2</a:t>
            </a:r>
          </a:p>
        </p:txBody>
      </p:sp>
      <p:sp>
        <p:nvSpPr>
          <p:cNvPr id="564306" name="Line 82"/>
          <p:cNvSpPr>
            <a:spLocks noChangeShapeType="1"/>
          </p:cNvSpPr>
          <p:nvPr/>
        </p:nvSpPr>
        <p:spPr bwMode="auto">
          <a:xfrm>
            <a:off x="8791575" y="2889250"/>
            <a:ext cx="0" cy="317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nl-NL"/>
          </a:p>
        </p:txBody>
      </p:sp>
      <p:sp>
        <p:nvSpPr>
          <p:cNvPr id="564307" name="Text Box 83"/>
          <p:cNvSpPr txBox="1">
            <a:spLocks noChangeArrowheads="1"/>
          </p:cNvSpPr>
          <p:nvPr/>
        </p:nvSpPr>
        <p:spPr bwMode="auto">
          <a:xfrm>
            <a:off x="8634413" y="3136900"/>
            <a:ext cx="341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kumimoji="1" lang="en-US" altLang="nl-NL" sz="1600">
                <a:latin typeface="cmmi10" pitchFamily="34" charset="0"/>
              </a:rPr>
              <a:t>t</a:t>
            </a:r>
            <a:r>
              <a:rPr kumimoji="1" lang="en-US" altLang="nl-NL" sz="1600" baseline="-25000">
                <a:latin typeface="cmmi10" pitchFamily="34" charset="0"/>
              </a:rPr>
              <a:t>n</a:t>
            </a:r>
          </a:p>
        </p:txBody>
      </p:sp>
      <p:sp>
        <p:nvSpPr>
          <p:cNvPr id="564308" name="Freeform 84"/>
          <p:cNvSpPr>
            <a:spLocks/>
          </p:cNvSpPr>
          <p:nvPr/>
        </p:nvSpPr>
        <p:spPr bwMode="auto">
          <a:xfrm>
            <a:off x="5000625" y="2303463"/>
            <a:ext cx="3771900" cy="657225"/>
          </a:xfrm>
          <a:custGeom>
            <a:avLst/>
            <a:gdLst>
              <a:gd name="T0" fmla="*/ 0 w 2376"/>
              <a:gd name="T1" fmla="*/ 333 h 414"/>
              <a:gd name="T2" fmla="*/ 267 w 2376"/>
              <a:gd name="T3" fmla="*/ 339 h 414"/>
              <a:gd name="T4" fmla="*/ 531 w 2376"/>
              <a:gd name="T5" fmla="*/ 354 h 414"/>
              <a:gd name="T6" fmla="*/ 795 w 2376"/>
              <a:gd name="T7" fmla="*/ 294 h 414"/>
              <a:gd name="T8" fmla="*/ 1062 w 2376"/>
              <a:gd name="T9" fmla="*/ 168 h 414"/>
              <a:gd name="T10" fmla="*/ 1323 w 2376"/>
              <a:gd name="T11" fmla="*/ 0 h 414"/>
              <a:gd name="T12" fmla="*/ 1596 w 2376"/>
              <a:gd name="T13" fmla="*/ 39 h 414"/>
              <a:gd name="T14" fmla="*/ 1848 w 2376"/>
              <a:gd name="T15" fmla="*/ 123 h 414"/>
              <a:gd name="T16" fmla="*/ 2115 w 2376"/>
              <a:gd name="T17" fmla="*/ 402 h 414"/>
              <a:gd name="T18" fmla="*/ 2376 w 2376"/>
              <a:gd name="T19" fmla="*/ 414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76"/>
              <a:gd name="T31" fmla="*/ 0 h 414"/>
              <a:gd name="T32" fmla="*/ 2376 w 2376"/>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76" h="414">
                <a:moveTo>
                  <a:pt x="0" y="333"/>
                </a:moveTo>
                <a:lnTo>
                  <a:pt x="267" y="339"/>
                </a:lnTo>
                <a:lnTo>
                  <a:pt x="531" y="354"/>
                </a:lnTo>
                <a:lnTo>
                  <a:pt x="795" y="294"/>
                </a:lnTo>
                <a:lnTo>
                  <a:pt x="1062" y="168"/>
                </a:lnTo>
                <a:lnTo>
                  <a:pt x="1323" y="0"/>
                </a:lnTo>
                <a:lnTo>
                  <a:pt x="1596" y="39"/>
                </a:lnTo>
                <a:lnTo>
                  <a:pt x="1848" y="123"/>
                </a:lnTo>
                <a:lnTo>
                  <a:pt x="2115" y="402"/>
                </a:lnTo>
                <a:lnTo>
                  <a:pt x="2376" y="414"/>
                </a:lnTo>
              </a:path>
            </a:pathLst>
          </a:custGeom>
          <a:noFill/>
          <a:ln w="28575">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309" name="Freeform 85"/>
          <p:cNvSpPr>
            <a:spLocks/>
          </p:cNvSpPr>
          <p:nvPr/>
        </p:nvSpPr>
        <p:spPr bwMode="auto">
          <a:xfrm>
            <a:off x="4992688" y="1685925"/>
            <a:ext cx="3784600" cy="1228725"/>
          </a:xfrm>
          <a:custGeom>
            <a:avLst/>
            <a:gdLst>
              <a:gd name="T0" fmla="*/ 0 w 2384"/>
              <a:gd name="T1" fmla="*/ 0 h 774"/>
              <a:gd name="T2" fmla="*/ 276 w 2384"/>
              <a:gd name="T3" fmla="*/ 42 h 774"/>
              <a:gd name="T4" fmla="*/ 534 w 2384"/>
              <a:gd name="T5" fmla="*/ 147 h 774"/>
              <a:gd name="T6" fmla="*/ 798 w 2384"/>
              <a:gd name="T7" fmla="*/ 84 h 774"/>
              <a:gd name="T8" fmla="*/ 1059 w 2384"/>
              <a:gd name="T9" fmla="*/ 65 h 774"/>
              <a:gd name="T10" fmla="*/ 1321 w 2384"/>
              <a:gd name="T11" fmla="*/ 741 h 774"/>
              <a:gd name="T12" fmla="*/ 1593 w 2384"/>
              <a:gd name="T13" fmla="*/ 774 h 774"/>
              <a:gd name="T14" fmla="*/ 1871 w 2384"/>
              <a:gd name="T15" fmla="*/ 751 h 774"/>
              <a:gd name="T16" fmla="*/ 2117 w 2384"/>
              <a:gd name="T17" fmla="*/ 55 h 774"/>
              <a:gd name="T18" fmla="*/ 2384 w 2384"/>
              <a:gd name="T19" fmla="*/ 44 h 7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84"/>
              <a:gd name="T31" fmla="*/ 0 h 774"/>
              <a:gd name="T32" fmla="*/ 2384 w 2384"/>
              <a:gd name="T33" fmla="*/ 774 h 7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84" h="774">
                <a:moveTo>
                  <a:pt x="0" y="0"/>
                </a:moveTo>
                <a:lnTo>
                  <a:pt x="276" y="42"/>
                </a:lnTo>
                <a:lnTo>
                  <a:pt x="534" y="147"/>
                </a:lnTo>
                <a:lnTo>
                  <a:pt x="798" y="84"/>
                </a:lnTo>
                <a:lnTo>
                  <a:pt x="1059" y="65"/>
                </a:lnTo>
                <a:lnTo>
                  <a:pt x="1321" y="741"/>
                </a:lnTo>
                <a:lnTo>
                  <a:pt x="1593" y="774"/>
                </a:lnTo>
                <a:lnTo>
                  <a:pt x="1871" y="751"/>
                </a:lnTo>
                <a:lnTo>
                  <a:pt x="2117" y="55"/>
                </a:lnTo>
                <a:lnTo>
                  <a:pt x="2384" y="44"/>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310" name="Freeform 86"/>
          <p:cNvSpPr>
            <a:spLocks/>
          </p:cNvSpPr>
          <p:nvPr/>
        </p:nvSpPr>
        <p:spPr bwMode="auto">
          <a:xfrm>
            <a:off x="5003800" y="1652588"/>
            <a:ext cx="3752850" cy="1219200"/>
          </a:xfrm>
          <a:custGeom>
            <a:avLst/>
            <a:gdLst>
              <a:gd name="T0" fmla="*/ 0 w 2364"/>
              <a:gd name="T1" fmla="*/ 667 h 768"/>
              <a:gd name="T2" fmla="*/ 252 w 2364"/>
              <a:gd name="T3" fmla="*/ 621 h 768"/>
              <a:gd name="T4" fmla="*/ 519 w 2364"/>
              <a:gd name="T5" fmla="*/ 726 h 768"/>
              <a:gd name="T6" fmla="*/ 786 w 2364"/>
              <a:gd name="T7" fmla="*/ 768 h 768"/>
              <a:gd name="T8" fmla="*/ 1053 w 2364"/>
              <a:gd name="T9" fmla="*/ 546 h 768"/>
              <a:gd name="T10" fmla="*/ 1308 w 2364"/>
              <a:gd name="T11" fmla="*/ 186 h 768"/>
              <a:gd name="T12" fmla="*/ 1569 w 2364"/>
              <a:gd name="T13" fmla="*/ 0 h 768"/>
              <a:gd name="T14" fmla="*/ 1836 w 2364"/>
              <a:gd name="T15" fmla="*/ 153 h 768"/>
              <a:gd name="T16" fmla="*/ 2100 w 2364"/>
              <a:gd name="T17" fmla="*/ 567 h 768"/>
              <a:gd name="T18" fmla="*/ 2364 w 2364"/>
              <a:gd name="T19" fmla="*/ 591 h 7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4"/>
              <a:gd name="T31" fmla="*/ 0 h 768"/>
              <a:gd name="T32" fmla="*/ 2364 w 2364"/>
              <a:gd name="T33" fmla="*/ 768 h 7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4" h="768">
                <a:moveTo>
                  <a:pt x="0" y="667"/>
                </a:moveTo>
                <a:lnTo>
                  <a:pt x="252" y="621"/>
                </a:lnTo>
                <a:lnTo>
                  <a:pt x="519" y="726"/>
                </a:lnTo>
                <a:lnTo>
                  <a:pt x="786" y="768"/>
                </a:lnTo>
                <a:lnTo>
                  <a:pt x="1053" y="546"/>
                </a:lnTo>
                <a:lnTo>
                  <a:pt x="1308" y="186"/>
                </a:lnTo>
                <a:lnTo>
                  <a:pt x="1569" y="0"/>
                </a:lnTo>
                <a:lnTo>
                  <a:pt x="1836" y="153"/>
                </a:lnTo>
                <a:lnTo>
                  <a:pt x="2100" y="567"/>
                </a:lnTo>
                <a:lnTo>
                  <a:pt x="2364" y="591"/>
                </a:lnTo>
              </a:path>
            </a:pathLst>
          </a:cu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311" name="Freeform 87"/>
          <p:cNvSpPr>
            <a:spLocks/>
          </p:cNvSpPr>
          <p:nvPr/>
        </p:nvSpPr>
        <p:spPr bwMode="auto">
          <a:xfrm>
            <a:off x="5011738" y="1690688"/>
            <a:ext cx="3768725" cy="1046162"/>
          </a:xfrm>
          <a:custGeom>
            <a:avLst/>
            <a:gdLst>
              <a:gd name="T0" fmla="*/ 0 w 2374"/>
              <a:gd name="T1" fmla="*/ 659 h 659"/>
              <a:gd name="T2" fmla="*/ 265 w 2374"/>
              <a:gd name="T3" fmla="*/ 654 h 659"/>
              <a:gd name="T4" fmla="*/ 526 w 2374"/>
              <a:gd name="T5" fmla="*/ 600 h 659"/>
              <a:gd name="T6" fmla="*/ 796 w 2374"/>
              <a:gd name="T7" fmla="*/ 654 h 659"/>
              <a:gd name="T8" fmla="*/ 1048 w 2374"/>
              <a:gd name="T9" fmla="*/ 339 h 659"/>
              <a:gd name="T10" fmla="*/ 1318 w 2374"/>
              <a:gd name="T11" fmla="*/ 12 h 659"/>
              <a:gd name="T12" fmla="*/ 1585 w 2374"/>
              <a:gd name="T13" fmla="*/ 0 h 659"/>
              <a:gd name="T14" fmla="*/ 1846 w 2374"/>
              <a:gd name="T15" fmla="*/ 15 h 659"/>
              <a:gd name="T16" fmla="*/ 2110 w 2374"/>
              <a:gd name="T17" fmla="*/ 657 h 659"/>
              <a:gd name="T18" fmla="*/ 2374 w 2374"/>
              <a:gd name="T19" fmla="*/ 570 h 6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74"/>
              <a:gd name="T31" fmla="*/ 0 h 659"/>
              <a:gd name="T32" fmla="*/ 2374 w 2374"/>
              <a:gd name="T33" fmla="*/ 659 h 6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74" h="659">
                <a:moveTo>
                  <a:pt x="0" y="659"/>
                </a:moveTo>
                <a:lnTo>
                  <a:pt x="265" y="654"/>
                </a:lnTo>
                <a:lnTo>
                  <a:pt x="526" y="600"/>
                </a:lnTo>
                <a:lnTo>
                  <a:pt x="796" y="654"/>
                </a:lnTo>
                <a:lnTo>
                  <a:pt x="1048" y="339"/>
                </a:lnTo>
                <a:lnTo>
                  <a:pt x="1318" y="12"/>
                </a:lnTo>
                <a:lnTo>
                  <a:pt x="1585" y="0"/>
                </a:lnTo>
                <a:lnTo>
                  <a:pt x="1846" y="15"/>
                </a:lnTo>
                <a:lnTo>
                  <a:pt x="2110" y="657"/>
                </a:lnTo>
                <a:lnTo>
                  <a:pt x="2374" y="570"/>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312" name="Freeform 88"/>
          <p:cNvSpPr>
            <a:spLocks/>
          </p:cNvSpPr>
          <p:nvPr/>
        </p:nvSpPr>
        <p:spPr bwMode="auto">
          <a:xfrm>
            <a:off x="5005388" y="1546225"/>
            <a:ext cx="3767137" cy="1333500"/>
          </a:xfrm>
          <a:custGeom>
            <a:avLst/>
            <a:gdLst>
              <a:gd name="T0" fmla="*/ 0 w 2373"/>
              <a:gd name="T1" fmla="*/ 726 h 840"/>
              <a:gd name="T2" fmla="*/ 261 w 2373"/>
              <a:gd name="T3" fmla="*/ 33 h 840"/>
              <a:gd name="T4" fmla="*/ 534 w 2373"/>
              <a:gd name="T5" fmla="*/ 0 h 840"/>
              <a:gd name="T6" fmla="*/ 783 w 2373"/>
              <a:gd name="T7" fmla="*/ 36 h 840"/>
              <a:gd name="T8" fmla="*/ 1056 w 2373"/>
              <a:gd name="T9" fmla="*/ 807 h 840"/>
              <a:gd name="T10" fmla="*/ 1326 w 2373"/>
              <a:gd name="T11" fmla="*/ 837 h 840"/>
              <a:gd name="T12" fmla="*/ 1593 w 2373"/>
              <a:gd name="T13" fmla="*/ 783 h 840"/>
              <a:gd name="T14" fmla="*/ 1845 w 2373"/>
              <a:gd name="T15" fmla="*/ 840 h 840"/>
              <a:gd name="T16" fmla="*/ 2106 w 2373"/>
              <a:gd name="T17" fmla="*/ 813 h 840"/>
              <a:gd name="T18" fmla="*/ 2373 w 2373"/>
              <a:gd name="T19" fmla="*/ 825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73"/>
              <a:gd name="T31" fmla="*/ 0 h 840"/>
              <a:gd name="T32" fmla="*/ 2373 w 2373"/>
              <a:gd name="T33" fmla="*/ 840 h 8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73" h="840">
                <a:moveTo>
                  <a:pt x="0" y="726"/>
                </a:moveTo>
                <a:lnTo>
                  <a:pt x="261" y="33"/>
                </a:lnTo>
                <a:lnTo>
                  <a:pt x="534" y="0"/>
                </a:lnTo>
                <a:lnTo>
                  <a:pt x="783" y="36"/>
                </a:lnTo>
                <a:lnTo>
                  <a:pt x="1056" y="807"/>
                </a:lnTo>
                <a:lnTo>
                  <a:pt x="1326" y="837"/>
                </a:lnTo>
                <a:lnTo>
                  <a:pt x="1593" y="783"/>
                </a:lnTo>
                <a:lnTo>
                  <a:pt x="1845" y="840"/>
                </a:lnTo>
                <a:lnTo>
                  <a:pt x="2106" y="813"/>
                </a:lnTo>
                <a:lnTo>
                  <a:pt x="2373" y="82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4313" name="Text Box 89"/>
          <p:cNvSpPr txBox="1">
            <a:spLocks noChangeArrowheads="1"/>
          </p:cNvSpPr>
          <p:nvPr/>
        </p:nvSpPr>
        <p:spPr bwMode="auto">
          <a:xfrm>
            <a:off x="4402138" y="1268413"/>
            <a:ext cx="338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kumimoji="1" lang="en-US" altLang="nl-NL" sz="1600">
                <a:latin typeface="cmmi10" pitchFamily="34" charset="0"/>
              </a:rPr>
              <a:t>x</a:t>
            </a:r>
            <a:r>
              <a:rPr kumimoji="1" lang="en-US" altLang="nl-NL" sz="1600" baseline="-25000">
                <a:latin typeface="cmr10" pitchFamily="34" charset="0"/>
              </a:rPr>
              <a:t>i</a:t>
            </a:r>
          </a:p>
        </p:txBody>
      </p:sp>
      <p:sp>
        <p:nvSpPr>
          <p:cNvPr id="564314" name="Text Box 90"/>
          <p:cNvSpPr txBox="1">
            <a:spLocks noChangeArrowheads="1"/>
          </p:cNvSpPr>
          <p:nvPr/>
        </p:nvSpPr>
        <p:spPr bwMode="auto">
          <a:xfrm>
            <a:off x="5892800" y="3429000"/>
            <a:ext cx="3216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kumimoji="1" lang="en-US" altLang="nl-NL" sz="1800">
                <a:latin typeface="Tahoma" pitchFamily="34" charset="0"/>
              </a:rPr>
              <a:t>Absolute correlation</a:t>
            </a:r>
          </a:p>
        </p:txBody>
      </p:sp>
      <p:sp>
        <p:nvSpPr>
          <p:cNvPr id="564315" name="Text Box 92"/>
          <p:cNvSpPr txBox="1">
            <a:spLocks noChangeArrowheads="1"/>
          </p:cNvSpPr>
          <p:nvPr/>
        </p:nvSpPr>
        <p:spPr bwMode="auto">
          <a:xfrm>
            <a:off x="636588" y="3668713"/>
            <a:ext cx="2116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kumimoji="1" lang="en-US" altLang="nl-NL" sz="1600">
                <a:latin typeface="Verdana" pitchFamily="34" charset="0"/>
              </a:rPr>
              <a:t>match exact shape</a:t>
            </a:r>
          </a:p>
        </p:txBody>
      </p:sp>
      <p:sp>
        <p:nvSpPr>
          <p:cNvPr id="564316" name="Text Box 93"/>
          <p:cNvSpPr txBox="1">
            <a:spLocks noChangeArrowheads="1"/>
          </p:cNvSpPr>
          <p:nvPr/>
        </p:nvSpPr>
        <p:spPr bwMode="auto">
          <a:xfrm>
            <a:off x="3708400" y="3668713"/>
            <a:ext cx="1912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kumimoji="1" lang="en-US" altLang="nl-NL" sz="1600">
                <a:latin typeface="Verdana" pitchFamily="34" charset="0"/>
              </a:rPr>
              <a:t>ignore amplitude</a:t>
            </a:r>
          </a:p>
        </p:txBody>
      </p:sp>
      <p:sp>
        <p:nvSpPr>
          <p:cNvPr id="564317" name="Text Box 94"/>
          <p:cNvSpPr txBox="1">
            <a:spLocks noChangeArrowheads="1"/>
          </p:cNvSpPr>
          <p:nvPr/>
        </p:nvSpPr>
        <p:spPr bwMode="auto">
          <a:xfrm>
            <a:off x="6291263" y="3668713"/>
            <a:ext cx="2620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kumimoji="1" lang="en-US" altLang="nl-NL" sz="1600">
                <a:latin typeface="Verdana" pitchFamily="34" charset="0"/>
              </a:rPr>
              <a:t>ignore amplitude &amp; sign</a:t>
            </a:r>
          </a:p>
        </p:txBody>
      </p:sp>
    </p:spTree>
    <p:extLst>
      <p:ext uri="{BB962C8B-B14F-4D97-AF65-F5344CB8AC3E}">
        <p14:creationId xmlns:p14="http://schemas.microsoft.com/office/powerpoint/2010/main" val="2016455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idx="4294967295"/>
          </p:nvPr>
        </p:nvSpPr>
        <p:spPr/>
        <p:txBody>
          <a:bodyPr anchor="t"/>
          <a:lstStyle/>
          <a:p>
            <a:r>
              <a:rPr lang="en-US" altLang="nl-NL" dirty="0"/>
              <a:t>Clustering </a:t>
            </a:r>
            <a:r>
              <a:rPr lang="en-US" altLang="nl-NL" dirty="0" smtClean="0"/>
              <a:t>techniques (I)</a:t>
            </a:r>
            <a:endParaRPr lang="en-US" altLang="nl-NL" dirty="0"/>
          </a:p>
        </p:txBody>
      </p:sp>
      <p:grpSp>
        <p:nvGrpSpPr>
          <p:cNvPr id="582659" name="Group 3"/>
          <p:cNvGrpSpPr>
            <a:grpSpLocks/>
          </p:cNvGrpSpPr>
          <p:nvPr/>
        </p:nvGrpSpPr>
        <p:grpSpPr bwMode="auto">
          <a:xfrm>
            <a:off x="525463" y="1125538"/>
            <a:ext cx="8007350" cy="4510087"/>
            <a:chOff x="192" y="816"/>
            <a:chExt cx="5328" cy="3168"/>
          </a:xfrm>
        </p:grpSpPr>
        <p:sp>
          <p:nvSpPr>
            <p:cNvPr id="582660" name="AutoShape 4"/>
            <p:cNvSpPr>
              <a:spLocks noChangeArrowheads="1"/>
            </p:cNvSpPr>
            <p:nvPr/>
          </p:nvSpPr>
          <p:spPr bwMode="auto">
            <a:xfrm rot="4020443" flipH="1">
              <a:off x="711" y="2397"/>
              <a:ext cx="912" cy="137"/>
            </a:xfrm>
            <a:prstGeom prst="leftArrow">
              <a:avLst>
                <a:gd name="adj1" fmla="val 49028"/>
                <a:gd name="adj2" fmla="val 166793"/>
              </a:avLst>
            </a:prstGeom>
            <a:solidFill>
              <a:schemeClr val="tx1"/>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82661" name="AutoShape 5"/>
            <p:cNvSpPr>
              <a:spLocks noChangeArrowheads="1"/>
            </p:cNvSpPr>
            <p:nvPr/>
          </p:nvSpPr>
          <p:spPr bwMode="auto">
            <a:xfrm rot="-4020443">
              <a:off x="327" y="2403"/>
              <a:ext cx="912" cy="137"/>
            </a:xfrm>
            <a:prstGeom prst="leftArrow">
              <a:avLst>
                <a:gd name="adj1" fmla="val 49028"/>
                <a:gd name="adj2" fmla="val 166793"/>
              </a:avLst>
            </a:prstGeom>
            <a:solidFill>
              <a:schemeClr val="tx1"/>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82662" name="AutoShape 6"/>
            <p:cNvSpPr>
              <a:spLocks noChangeArrowheads="1"/>
            </p:cNvSpPr>
            <p:nvPr/>
          </p:nvSpPr>
          <p:spPr bwMode="auto">
            <a:xfrm rot="5407936" flipH="1">
              <a:off x="4605" y="2355"/>
              <a:ext cx="912" cy="137"/>
            </a:xfrm>
            <a:prstGeom prst="leftArrow">
              <a:avLst>
                <a:gd name="adj1" fmla="val 49028"/>
                <a:gd name="adj2" fmla="val 166793"/>
              </a:avLst>
            </a:prstGeom>
            <a:solidFill>
              <a:schemeClr val="tx1"/>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82663" name="AutoShape 7"/>
            <p:cNvSpPr>
              <a:spLocks noChangeArrowheads="1"/>
            </p:cNvSpPr>
            <p:nvPr/>
          </p:nvSpPr>
          <p:spPr bwMode="auto">
            <a:xfrm rot="2291349" flipH="1">
              <a:off x="2976" y="2532"/>
              <a:ext cx="912" cy="137"/>
            </a:xfrm>
            <a:prstGeom prst="leftArrow">
              <a:avLst>
                <a:gd name="adj1" fmla="val 49028"/>
                <a:gd name="adj2" fmla="val 166793"/>
              </a:avLst>
            </a:prstGeom>
            <a:solidFill>
              <a:schemeClr val="tx1"/>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82664" name="AutoShape 8"/>
            <p:cNvSpPr>
              <a:spLocks noChangeArrowheads="1"/>
            </p:cNvSpPr>
            <p:nvPr/>
          </p:nvSpPr>
          <p:spPr bwMode="auto">
            <a:xfrm rot="-2291349">
              <a:off x="2100" y="2544"/>
              <a:ext cx="912" cy="137"/>
            </a:xfrm>
            <a:prstGeom prst="leftArrow">
              <a:avLst>
                <a:gd name="adj1" fmla="val 49028"/>
                <a:gd name="adj2" fmla="val 166793"/>
              </a:avLst>
            </a:prstGeom>
            <a:solidFill>
              <a:schemeClr val="tx1"/>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82665" name="AutoShape 9"/>
            <p:cNvSpPr>
              <a:spLocks noChangeArrowheads="1"/>
            </p:cNvSpPr>
            <p:nvPr/>
          </p:nvSpPr>
          <p:spPr bwMode="auto">
            <a:xfrm rot="5407936" flipH="1">
              <a:off x="2541" y="2373"/>
              <a:ext cx="912" cy="137"/>
            </a:xfrm>
            <a:prstGeom prst="leftArrow">
              <a:avLst>
                <a:gd name="adj1" fmla="val 49028"/>
                <a:gd name="adj2" fmla="val 166793"/>
              </a:avLst>
            </a:prstGeom>
            <a:solidFill>
              <a:schemeClr val="tx1"/>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82666" name="AutoShape 10"/>
            <p:cNvSpPr>
              <a:spLocks noChangeArrowheads="1"/>
            </p:cNvSpPr>
            <p:nvPr/>
          </p:nvSpPr>
          <p:spPr bwMode="auto">
            <a:xfrm rot="5407936" flipH="1">
              <a:off x="2536" y="1304"/>
              <a:ext cx="912" cy="137"/>
            </a:xfrm>
            <a:prstGeom prst="leftArrow">
              <a:avLst>
                <a:gd name="adj1" fmla="val 49028"/>
                <a:gd name="adj2" fmla="val 166793"/>
              </a:avLst>
            </a:prstGeom>
            <a:solidFill>
              <a:schemeClr val="tx1"/>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82667" name="AutoShape 11"/>
            <p:cNvSpPr>
              <a:spLocks noChangeArrowheads="1"/>
            </p:cNvSpPr>
            <p:nvPr/>
          </p:nvSpPr>
          <p:spPr bwMode="auto">
            <a:xfrm rot="1879299" flipH="1">
              <a:off x="3456" y="1392"/>
              <a:ext cx="1440" cy="137"/>
            </a:xfrm>
            <a:prstGeom prst="leftArrow">
              <a:avLst>
                <a:gd name="adj1" fmla="val 50000"/>
                <a:gd name="adj2" fmla="val 262774"/>
              </a:avLst>
            </a:prstGeom>
            <a:solidFill>
              <a:schemeClr val="tx1"/>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82668" name="AutoShape 12"/>
            <p:cNvSpPr>
              <a:spLocks noChangeArrowheads="1"/>
            </p:cNvSpPr>
            <p:nvPr/>
          </p:nvSpPr>
          <p:spPr bwMode="auto">
            <a:xfrm rot="-1879299">
              <a:off x="1063" y="1381"/>
              <a:ext cx="1440" cy="137"/>
            </a:xfrm>
            <a:prstGeom prst="leftArrow">
              <a:avLst>
                <a:gd name="adj1" fmla="val 50000"/>
                <a:gd name="adj2" fmla="val 262774"/>
              </a:avLst>
            </a:prstGeom>
            <a:solidFill>
              <a:schemeClr val="tx1"/>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82669" name="Text Box 13"/>
            <p:cNvSpPr txBox="1">
              <a:spLocks noChangeArrowheads="1"/>
            </p:cNvSpPr>
            <p:nvPr/>
          </p:nvSpPr>
          <p:spPr bwMode="auto">
            <a:xfrm>
              <a:off x="2304" y="816"/>
              <a:ext cx="1342" cy="624"/>
            </a:xfrm>
            <a:prstGeom prst="rect">
              <a:avLst/>
            </a:prstGeom>
            <a:solidFill>
              <a:srgbClr val="CCECFF"/>
            </a:solidFill>
            <a:ln w="254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b="1">
                  <a:latin typeface="Tahoma" pitchFamily="34" charset="0"/>
                </a:rPr>
                <a:t>Cluster problem</a:t>
              </a:r>
            </a:p>
          </p:txBody>
        </p:sp>
        <p:sp>
          <p:nvSpPr>
            <p:cNvPr id="582670" name="Text Box 14"/>
            <p:cNvSpPr txBox="1">
              <a:spLocks noChangeArrowheads="1"/>
            </p:cNvSpPr>
            <p:nvPr/>
          </p:nvSpPr>
          <p:spPr bwMode="auto">
            <a:xfrm>
              <a:off x="2466" y="1824"/>
              <a:ext cx="1006" cy="626"/>
            </a:xfrm>
            <a:prstGeom prst="rect">
              <a:avLst/>
            </a:prstGeom>
            <a:solidFill>
              <a:srgbClr val="FFFF99"/>
            </a:solidFill>
            <a:ln w="254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b="1">
                  <a:latin typeface="Tahoma" pitchFamily="34" charset="0"/>
                </a:rPr>
                <a:t>Hierarchical Techniques</a:t>
              </a:r>
            </a:p>
          </p:txBody>
        </p:sp>
        <p:sp>
          <p:nvSpPr>
            <p:cNvPr id="582671" name="Text Box 15"/>
            <p:cNvSpPr txBox="1">
              <a:spLocks noChangeArrowheads="1"/>
            </p:cNvSpPr>
            <p:nvPr/>
          </p:nvSpPr>
          <p:spPr bwMode="auto">
            <a:xfrm>
              <a:off x="480" y="1824"/>
              <a:ext cx="1008" cy="624"/>
            </a:xfrm>
            <a:prstGeom prst="rect">
              <a:avLst/>
            </a:prstGeom>
            <a:solidFill>
              <a:srgbClr val="CCFFCC"/>
            </a:solidFill>
            <a:ln w="254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b="1">
                  <a:latin typeface="Tahoma" pitchFamily="34" charset="0"/>
                </a:rPr>
                <a:t>Partitional Techniques</a:t>
              </a:r>
            </a:p>
          </p:txBody>
        </p:sp>
        <p:sp>
          <p:nvSpPr>
            <p:cNvPr id="582672" name="Text Box 16"/>
            <p:cNvSpPr txBox="1">
              <a:spLocks noChangeArrowheads="1"/>
            </p:cNvSpPr>
            <p:nvPr/>
          </p:nvSpPr>
          <p:spPr bwMode="auto">
            <a:xfrm>
              <a:off x="4514" y="1824"/>
              <a:ext cx="1006" cy="626"/>
            </a:xfrm>
            <a:prstGeom prst="rect">
              <a:avLst/>
            </a:prstGeom>
            <a:solidFill>
              <a:srgbClr val="FFCCFF"/>
            </a:solidFill>
            <a:ln w="254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b="1">
                  <a:latin typeface="Tahoma" pitchFamily="34" charset="0"/>
                </a:rPr>
                <a:t>Graph Techniques</a:t>
              </a:r>
            </a:p>
          </p:txBody>
        </p:sp>
        <p:grpSp>
          <p:nvGrpSpPr>
            <p:cNvPr id="582673" name="Group 17"/>
            <p:cNvGrpSpPr>
              <a:grpSpLocks/>
            </p:cNvGrpSpPr>
            <p:nvPr/>
          </p:nvGrpSpPr>
          <p:grpSpPr bwMode="auto">
            <a:xfrm>
              <a:off x="1860" y="2878"/>
              <a:ext cx="2262" cy="626"/>
              <a:chOff x="1968" y="3022"/>
              <a:chExt cx="2262" cy="626"/>
            </a:xfrm>
          </p:grpSpPr>
          <p:sp>
            <p:nvSpPr>
              <p:cNvPr id="582674" name="Text Box 18"/>
              <p:cNvSpPr txBox="1">
                <a:spLocks noChangeArrowheads="1"/>
              </p:cNvSpPr>
              <p:nvPr/>
            </p:nvSpPr>
            <p:spPr bwMode="auto">
              <a:xfrm>
                <a:off x="1968" y="3022"/>
                <a:ext cx="726" cy="626"/>
              </a:xfrm>
              <a:prstGeom prst="rect">
                <a:avLst/>
              </a:prstGeom>
              <a:solidFill>
                <a:srgbClr val="FFFF99"/>
              </a:solidFill>
              <a:ln w="127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a:latin typeface="Tahoma" pitchFamily="34" charset="0"/>
                  </a:rPr>
                  <a:t>Single  linkage</a:t>
                </a:r>
              </a:p>
            </p:txBody>
          </p:sp>
          <p:sp>
            <p:nvSpPr>
              <p:cNvPr id="582675" name="Text Box 19"/>
              <p:cNvSpPr txBox="1">
                <a:spLocks noChangeArrowheads="1"/>
              </p:cNvSpPr>
              <p:nvPr/>
            </p:nvSpPr>
            <p:spPr bwMode="auto">
              <a:xfrm>
                <a:off x="3506" y="3022"/>
                <a:ext cx="724" cy="626"/>
              </a:xfrm>
              <a:prstGeom prst="rect">
                <a:avLst/>
              </a:prstGeom>
              <a:solidFill>
                <a:srgbClr val="FFFF99"/>
              </a:solidFill>
              <a:ln w="127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a:latin typeface="Tahoma" pitchFamily="34" charset="0"/>
                  </a:rPr>
                  <a:t>Complete linkage</a:t>
                </a:r>
              </a:p>
            </p:txBody>
          </p:sp>
          <p:sp>
            <p:nvSpPr>
              <p:cNvPr id="582676" name="Text Box 20"/>
              <p:cNvSpPr txBox="1">
                <a:spLocks noChangeArrowheads="1"/>
              </p:cNvSpPr>
              <p:nvPr/>
            </p:nvSpPr>
            <p:spPr bwMode="auto">
              <a:xfrm>
                <a:off x="2736" y="3022"/>
                <a:ext cx="726" cy="626"/>
              </a:xfrm>
              <a:prstGeom prst="rect">
                <a:avLst/>
              </a:prstGeom>
              <a:solidFill>
                <a:srgbClr val="FFFF99"/>
              </a:solidFill>
              <a:ln w="127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a:latin typeface="Tahoma" pitchFamily="34" charset="0"/>
                  </a:rPr>
                  <a:t>Average linkage</a:t>
                </a:r>
              </a:p>
            </p:txBody>
          </p:sp>
        </p:grpSp>
        <p:sp>
          <p:nvSpPr>
            <p:cNvPr id="582677" name="Text Box 21"/>
            <p:cNvSpPr txBox="1">
              <a:spLocks noChangeArrowheads="1"/>
            </p:cNvSpPr>
            <p:nvPr/>
          </p:nvSpPr>
          <p:spPr bwMode="auto">
            <a:xfrm>
              <a:off x="192" y="2878"/>
              <a:ext cx="720" cy="626"/>
            </a:xfrm>
            <a:prstGeom prst="rect">
              <a:avLst/>
            </a:prstGeom>
            <a:solidFill>
              <a:srgbClr val="CCFFCC"/>
            </a:solidFill>
            <a:ln w="127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a:latin typeface="Tahoma" pitchFamily="34" charset="0"/>
                </a:rPr>
                <a:t>K-means</a:t>
              </a:r>
            </a:p>
          </p:txBody>
        </p:sp>
        <p:sp>
          <p:nvSpPr>
            <p:cNvPr id="582678" name="Text Box 22"/>
            <p:cNvSpPr txBox="1">
              <a:spLocks noChangeArrowheads="1"/>
            </p:cNvSpPr>
            <p:nvPr/>
          </p:nvSpPr>
          <p:spPr bwMode="auto">
            <a:xfrm>
              <a:off x="962" y="2878"/>
              <a:ext cx="766" cy="626"/>
            </a:xfrm>
            <a:prstGeom prst="rect">
              <a:avLst/>
            </a:prstGeom>
            <a:solidFill>
              <a:srgbClr val="CCFFCC"/>
            </a:solidFill>
            <a:ln w="127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a:latin typeface="Tahoma" pitchFamily="34" charset="0"/>
                </a:rPr>
                <a:t>Mixture of Gaussians</a:t>
              </a:r>
            </a:p>
          </p:txBody>
        </p:sp>
        <p:sp>
          <p:nvSpPr>
            <p:cNvPr id="582679" name="Text Box 23"/>
            <p:cNvSpPr txBox="1">
              <a:spLocks noChangeArrowheads="1"/>
            </p:cNvSpPr>
            <p:nvPr/>
          </p:nvSpPr>
          <p:spPr bwMode="auto">
            <a:xfrm>
              <a:off x="4518" y="2878"/>
              <a:ext cx="1002" cy="626"/>
            </a:xfrm>
            <a:prstGeom prst="rect">
              <a:avLst/>
            </a:prstGeom>
            <a:solidFill>
              <a:srgbClr val="FFCCFF"/>
            </a:solidFill>
            <a:ln w="127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a:latin typeface="Tahoma" pitchFamily="34" charset="0"/>
                </a:rPr>
                <a:t>Minimum spanning tree</a:t>
              </a:r>
            </a:p>
          </p:txBody>
        </p:sp>
        <p:sp>
          <p:nvSpPr>
            <p:cNvPr id="582680" name="Text Box 24"/>
            <p:cNvSpPr txBox="1">
              <a:spLocks noChangeArrowheads="1"/>
            </p:cNvSpPr>
            <p:nvPr/>
          </p:nvSpPr>
          <p:spPr bwMode="auto">
            <a:xfrm>
              <a:off x="192" y="3546"/>
              <a:ext cx="720" cy="432"/>
            </a:xfrm>
            <a:prstGeom prst="rect">
              <a:avLst/>
            </a:prstGeom>
            <a:solidFill>
              <a:srgbClr val="CCFFCC"/>
            </a:solidFill>
            <a:ln w="127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a:latin typeface="Tahoma" pitchFamily="34" charset="0"/>
                </a:rPr>
                <a:t>Within scatter</a:t>
              </a:r>
            </a:p>
          </p:txBody>
        </p:sp>
        <p:sp>
          <p:nvSpPr>
            <p:cNvPr id="582681" name="Text Box 25"/>
            <p:cNvSpPr txBox="1">
              <a:spLocks noChangeArrowheads="1"/>
            </p:cNvSpPr>
            <p:nvPr/>
          </p:nvSpPr>
          <p:spPr bwMode="auto">
            <a:xfrm>
              <a:off x="960" y="3546"/>
              <a:ext cx="766" cy="432"/>
            </a:xfrm>
            <a:prstGeom prst="rect">
              <a:avLst/>
            </a:prstGeom>
            <a:solidFill>
              <a:srgbClr val="CCFFCC"/>
            </a:solidFill>
            <a:ln w="127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a:latin typeface="Tahoma" pitchFamily="34" charset="0"/>
                </a:rPr>
                <a:t>Density</a:t>
              </a:r>
            </a:p>
          </p:txBody>
        </p:sp>
        <p:sp>
          <p:nvSpPr>
            <p:cNvPr id="582682" name="Text Box 26"/>
            <p:cNvSpPr txBox="1">
              <a:spLocks noChangeArrowheads="1"/>
            </p:cNvSpPr>
            <p:nvPr/>
          </p:nvSpPr>
          <p:spPr bwMode="auto">
            <a:xfrm>
              <a:off x="1856" y="3552"/>
              <a:ext cx="2266" cy="432"/>
            </a:xfrm>
            <a:prstGeom prst="rect">
              <a:avLst/>
            </a:prstGeom>
            <a:solidFill>
              <a:srgbClr val="FFFF99"/>
            </a:solidFill>
            <a:ln w="127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a:latin typeface="Tahoma" pitchFamily="34" charset="0"/>
                </a:rPr>
                <a:t>Inter-object(cluster) dissimilarity</a:t>
              </a:r>
            </a:p>
          </p:txBody>
        </p:sp>
        <p:sp>
          <p:nvSpPr>
            <p:cNvPr id="582683" name="Text Box 27"/>
            <p:cNvSpPr txBox="1">
              <a:spLocks noChangeArrowheads="1"/>
            </p:cNvSpPr>
            <p:nvPr/>
          </p:nvSpPr>
          <p:spPr bwMode="auto">
            <a:xfrm>
              <a:off x="4518" y="3552"/>
              <a:ext cx="1002" cy="432"/>
            </a:xfrm>
            <a:prstGeom prst="rect">
              <a:avLst/>
            </a:prstGeom>
            <a:solidFill>
              <a:srgbClr val="FFCCFF"/>
            </a:solidFill>
            <a:ln w="127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a:latin typeface="Tahoma" pitchFamily="34" charset="0"/>
                </a:rPr>
                <a:t>Object dissimilarity</a:t>
              </a:r>
            </a:p>
          </p:txBody>
        </p:sp>
      </p:grpSp>
    </p:spTree>
    <p:extLst>
      <p:ext uri="{BB962C8B-B14F-4D97-AF65-F5344CB8AC3E}">
        <p14:creationId xmlns:p14="http://schemas.microsoft.com/office/powerpoint/2010/main" val="317615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idx="4294967295"/>
          </p:nvPr>
        </p:nvSpPr>
        <p:spPr/>
        <p:txBody>
          <a:bodyPr anchor="t"/>
          <a:lstStyle/>
          <a:p>
            <a:r>
              <a:rPr lang="en-US" altLang="nl-NL" dirty="0"/>
              <a:t>Clustering </a:t>
            </a:r>
            <a:r>
              <a:rPr lang="en-US" altLang="nl-NL" dirty="0" smtClean="0"/>
              <a:t>techniques (II)</a:t>
            </a:r>
            <a:endParaRPr lang="en-US" altLang="nl-NL" dirty="0"/>
          </a:p>
        </p:txBody>
      </p:sp>
      <p:sp>
        <p:nvSpPr>
          <p:cNvPr id="568323" name="AutoShape 3"/>
          <p:cNvSpPr>
            <a:spLocks noChangeArrowheads="1"/>
          </p:cNvSpPr>
          <p:nvPr/>
        </p:nvSpPr>
        <p:spPr bwMode="auto">
          <a:xfrm rot="5407936" flipH="1">
            <a:off x="4013994" y="1832769"/>
            <a:ext cx="1328738" cy="209550"/>
          </a:xfrm>
          <a:prstGeom prst="leftArrow">
            <a:avLst>
              <a:gd name="adj1" fmla="val 49028"/>
              <a:gd name="adj2" fmla="val 158875"/>
            </a:avLst>
          </a:prstGeom>
          <a:solidFill>
            <a:schemeClr val="tx1"/>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24" name="AutoShape 4"/>
          <p:cNvSpPr>
            <a:spLocks noChangeArrowheads="1"/>
          </p:cNvSpPr>
          <p:nvPr/>
        </p:nvSpPr>
        <p:spPr bwMode="auto">
          <a:xfrm rot="1879299" flipH="1">
            <a:off x="5389563" y="1965325"/>
            <a:ext cx="2203450" cy="198438"/>
          </a:xfrm>
          <a:prstGeom prst="leftArrow">
            <a:avLst>
              <a:gd name="adj1" fmla="val 50000"/>
              <a:gd name="adj2" fmla="val 277599"/>
            </a:avLst>
          </a:prstGeom>
          <a:solidFill>
            <a:schemeClr val="tx1"/>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25" name="AutoShape 5"/>
          <p:cNvSpPr>
            <a:spLocks noChangeArrowheads="1"/>
          </p:cNvSpPr>
          <p:nvPr/>
        </p:nvSpPr>
        <p:spPr bwMode="auto">
          <a:xfrm rot="-1879299">
            <a:off x="1727200" y="1947863"/>
            <a:ext cx="2203450" cy="200025"/>
          </a:xfrm>
          <a:prstGeom prst="leftArrow">
            <a:avLst>
              <a:gd name="adj1" fmla="val 50000"/>
              <a:gd name="adj2" fmla="val 275397"/>
            </a:avLst>
          </a:prstGeom>
          <a:solidFill>
            <a:schemeClr val="tx1"/>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26" name="Text Box 6"/>
          <p:cNvSpPr txBox="1">
            <a:spLocks noChangeArrowheads="1"/>
          </p:cNvSpPr>
          <p:nvPr/>
        </p:nvSpPr>
        <p:spPr bwMode="auto">
          <a:xfrm>
            <a:off x="3625850" y="1125538"/>
            <a:ext cx="2054225" cy="909637"/>
          </a:xfrm>
          <a:prstGeom prst="rect">
            <a:avLst/>
          </a:prstGeom>
          <a:solidFill>
            <a:srgbClr val="CCECFF"/>
          </a:solidFill>
          <a:ln w="254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b="1">
                <a:latin typeface="Tahoma" pitchFamily="34" charset="0"/>
              </a:rPr>
              <a:t>Cluster problem</a:t>
            </a:r>
          </a:p>
        </p:txBody>
      </p:sp>
      <p:sp>
        <p:nvSpPr>
          <p:cNvPr id="568327" name="Text Box 7"/>
          <p:cNvSpPr txBox="1">
            <a:spLocks noChangeArrowheads="1"/>
          </p:cNvSpPr>
          <p:nvPr/>
        </p:nvSpPr>
        <p:spPr bwMode="auto">
          <a:xfrm>
            <a:off x="3875088" y="2593975"/>
            <a:ext cx="1538287" cy="911225"/>
          </a:xfrm>
          <a:prstGeom prst="rect">
            <a:avLst/>
          </a:prstGeom>
          <a:solidFill>
            <a:srgbClr val="FFFF99"/>
          </a:solidFill>
          <a:ln w="254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b="1">
                <a:latin typeface="Tahoma" pitchFamily="34" charset="0"/>
              </a:rPr>
              <a:t>Hierarchical Techniques</a:t>
            </a:r>
          </a:p>
        </p:txBody>
      </p:sp>
      <p:sp>
        <p:nvSpPr>
          <p:cNvPr id="568328" name="Text Box 8"/>
          <p:cNvSpPr txBox="1">
            <a:spLocks noChangeArrowheads="1"/>
          </p:cNvSpPr>
          <p:nvPr/>
        </p:nvSpPr>
        <p:spPr bwMode="auto">
          <a:xfrm>
            <a:off x="836613" y="2593975"/>
            <a:ext cx="1541462" cy="909638"/>
          </a:xfrm>
          <a:prstGeom prst="rect">
            <a:avLst/>
          </a:prstGeom>
          <a:solidFill>
            <a:srgbClr val="CCFFCC"/>
          </a:solidFill>
          <a:ln w="254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b="1">
                <a:latin typeface="Tahoma" pitchFamily="34" charset="0"/>
              </a:rPr>
              <a:t>Partitional Techniques</a:t>
            </a:r>
          </a:p>
        </p:txBody>
      </p:sp>
      <p:sp>
        <p:nvSpPr>
          <p:cNvPr id="568329" name="Text Box 9"/>
          <p:cNvSpPr txBox="1">
            <a:spLocks noChangeArrowheads="1"/>
          </p:cNvSpPr>
          <p:nvPr/>
        </p:nvSpPr>
        <p:spPr bwMode="auto">
          <a:xfrm>
            <a:off x="7007225" y="2593975"/>
            <a:ext cx="1539875" cy="911225"/>
          </a:xfrm>
          <a:prstGeom prst="rect">
            <a:avLst/>
          </a:prstGeom>
          <a:solidFill>
            <a:srgbClr val="FFCCFF"/>
          </a:solidFill>
          <a:ln w="254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b="1">
                <a:latin typeface="Tahoma" pitchFamily="34" charset="0"/>
              </a:rPr>
              <a:t>Graph Techniques</a:t>
            </a:r>
          </a:p>
        </p:txBody>
      </p:sp>
      <p:sp>
        <p:nvSpPr>
          <p:cNvPr id="568330" name="Rectangle 10"/>
          <p:cNvSpPr>
            <a:spLocks noChangeArrowheads="1"/>
          </p:cNvSpPr>
          <p:nvPr/>
        </p:nvSpPr>
        <p:spPr bwMode="auto">
          <a:xfrm>
            <a:off x="395288" y="4900613"/>
            <a:ext cx="587375" cy="280987"/>
          </a:xfrm>
          <a:prstGeom prst="rect">
            <a:avLst/>
          </a:prstGeom>
          <a:solidFill>
            <a:srgbClr val="9999FF"/>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31" name="Rectangle 11"/>
          <p:cNvSpPr>
            <a:spLocks noChangeArrowheads="1"/>
          </p:cNvSpPr>
          <p:nvPr/>
        </p:nvSpPr>
        <p:spPr bwMode="auto">
          <a:xfrm>
            <a:off x="982663" y="4900613"/>
            <a:ext cx="514350" cy="280987"/>
          </a:xfrm>
          <a:prstGeom prst="rect">
            <a:avLst/>
          </a:prstGeom>
          <a:solidFill>
            <a:srgbClr val="FF9966"/>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32" name="Rectangle 12"/>
          <p:cNvSpPr>
            <a:spLocks noChangeArrowheads="1"/>
          </p:cNvSpPr>
          <p:nvPr/>
        </p:nvSpPr>
        <p:spPr bwMode="auto">
          <a:xfrm>
            <a:off x="1497013" y="4900613"/>
            <a:ext cx="587375" cy="280987"/>
          </a:xfrm>
          <a:prstGeom prst="rect">
            <a:avLst/>
          </a:prstGeom>
          <a:solidFill>
            <a:srgbClr val="99FF66"/>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33" name="Rectangle 13"/>
          <p:cNvSpPr>
            <a:spLocks noChangeArrowheads="1"/>
          </p:cNvSpPr>
          <p:nvPr/>
        </p:nvSpPr>
        <p:spPr bwMode="auto">
          <a:xfrm>
            <a:off x="2084388" y="4900613"/>
            <a:ext cx="808037" cy="280987"/>
          </a:xfrm>
          <a:prstGeom prst="rect">
            <a:avLst/>
          </a:prstGeom>
          <a:solidFill>
            <a:srgbClr val="FFFF99"/>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34" name="Rectangle 14"/>
          <p:cNvSpPr>
            <a:spLocks noChangeArrowheads="1"/>
          </p:cNvSpPr>
          <p:nvPr/>
        </p:nvSpPr>
        <p:spPr bwMode="auto">
          <a:xfrm>
            <a:off x="395288" y="4481513"/>
            <a:ext cx="735012" cy="279400"/>
          </a:xfrm>
          <a:prstGeom prst="rect">
            <a:avLst/>
          </a:prstGeom>
          <a:solidFill>
            <a:srgbClr val="9999FF"/>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35" name="Rectangle 15"/>
          <p:cNvSpPr>
            <a:spLocks noChangeArrowheads="1"/>
          </p:cNvSpPr>
          <p:nvPr/>
        </p:nvSpPr>
        <p:spPr bwMode="auto">
          <a:xfrm>
            <a:off x="1130300" y="4481513"/>
            <a:ext cx="1027113" cy="279400"/>
          </a:xfrm>
          <a:prstGeom prst="rect">
            <a:avLst/>
          </a:prstGeom>
          <a:solidFill>
            <a:srgbClr val="FF9966"/>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36" name="Rectangle 16"/>
          <p:cNvSpPr>
            <a:spLocks noChangeArrowheads="1"/>
          </p:cNvSpPr>
          <p:nvPr/>
        </p:nvSpPr>
        <p:spPr bwMode="auto">
          <a:xfrm>
            <a:off x="2157413" y="4481513"/>
            <a:ext cx="735012" cy="279400"/>
          </a:xfrm>
          <a:prstGeom prst="rect">
            <a:avLst/>
          </a:prstGeom>
          <a:solidFill>
            <a:srgbClr val="FFFF99"/>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37" name="Rectangle 17"/>
          <p:cNvSpPr>
            <a:spLocks noChangeArrowheads="1"/>
          </p:cNvSpPr>
          <p:nvPr/>
        </p:nvSpPr>
        <p:spPr bwMode="auto">
          <a:xfrm>
            <a:off x="395288" y="4062413"/>
            <a:ext cx="1381125" cy="279400"/>
          </a:xfrm>
          <a:prstGeom prst="rect">
            <a:avLst/>
          </a:prstGeom>
          <a:solidFill>
            <a:srgbClr val="9999FF"/>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38" name="Rectangle 18"/>
          <p:cNvSpPr>
            <a:spLocks noChangeArrowheads="1"/>
          </p:cNvSpPr>
          <p:nvPr/>
        </p:nvSpPr>
        <p:spPr bwMode="auto">
          <a:xfrm>
            <a:off x="1781175" y="4062413"/>
            <a:ext cx="1101725" cy="279400"/>
          </a:xfrm>
          <a:prstGeom prst="rect">
            <a:avLst/>
          </a:prstGeom>
          <a:solidFill>
            <a:srgbClr val="FFFF99"/>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39" name="Rectangle 19"/>
          <p:cNvSpPr>
            <a:spLocks noChangeArrowheads="1"/>
          </p:cNvSpPr>
          <p:nvPr/>
        </p:nvSpPr>
        <p:spPr bwMode="auto">
          <a:xfrm>
            <a:off x="395288" y="3643313"/>
            <a:ext cx="2497137" cy="279400"/>
          </a:xfrm>
          <a:prstGeom prst="rect">
            <a:avLst/>
          </a:prstGeom>
          <a:solidFill>
            <a:srgbClr val="9999FF"/>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nvGrpSpPr>
          <p:cNvPr id="568340" name="Group 20"/>
          <p:cNvGrpSpPr>
            <a:grpSpLocks/>
          </p:cNvGrpSpPr>
          <p:nvPr/>
        </p:nvGrpSpPr>
        <p:grpSpPr bwMode="auto">
          <a:xfrm>
            <a:off x="3406775" y="3643313"/>
            <a:ext cx="2497138" cy="1538287"/>
            <a:chOff x="1152" y="2976"/>
            <a:chExt cx="1632" cy="1056"/>
          </a:xfrm>
        </p:grpSpPr>
        <p:sp>
          <p:nvSpPr>
            <p:cNvPr id="568341" name="Rectangle 21"/>
            <p:cNvSpPr>
              <a:spLocks noChangeArrowheads="1"/>
            </p:cNvSpPr>
            <p:nvPr/>
          </p:nvSpPr>
          <p:spPr bwMode="auto">
            <a:xfrm>
              <a:off x="1920" y="3840"/>
              <a:ext cx="192" cy="192"/>
            </a:xfrm>
            <a:prstGeom prst="rect">
              <a:avLst/>
            </a:prstGeom>
            <a:solidFill>
              <a:srgbClr val="99FF66"/>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42" name="Rectangle 22"/>
            <p:cNvSpPr>
              <a:spLocks noChangeArrowheads="1"/>
            </p:cNvSpPr>
            <p:nvPr/>
          </p:nvSpPr>
          <p:spPr bwMode="auto">
            <a:xfrm>
              <a:off x="1584" y="3552"/>
              <a:ext cx="336" cy="192"/>
            </a:xfrm>
            <a:prstGeom prst="rect">
              <a:avLst/>
            </a:prstGeom>
            <a:solidFill>
              <a:srgbClr val="FF9966"/>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43" name="Rectangle 23"/>
            <p:cNvSpPr>
              <a:spLocks noChangeArrowheads="1"/>
            </p:cNvSpPr>
            <p:nvPr/>
          </p:nvSpPr>
          <p:spPr bwMode="auto">
            <a:xfrm>
              <a:off x="2112" y="3264"/>
              <a:ext cx="672" cy="192"/>
            </a:xfrm>
            <a:prstGeom prst="rect">
              <a:avLst/>
            </a:prstGeom>
            <a:solidFill>
              <a:srgbClr val="FFFF99"/>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nvGrpSpPr>
            <p:cNvPr id="568344" name="Group 24"/>
            <p:cNvGrpSpPr>
              <a:grpSpLocks/>
            </p:cNvGrpSpPr>
            <p:nvPr/>
          </p:nvGrpSpPr>
          <p:grpSpPr bwMode="auto">
            <a:xfrm>
              <a:off x="1152" y="2976"/>
              <a:ext cx="960" cy="192"/>
              <a:chOff x="1152" y="2544"/>
              <a:chExt cx="960" cy="192"/>
            </a:xfrm>
          </p:grpSpPr>
          <p:sp>
            <p:nvSpPr>
              <p:cNvPr id="568345" name="Rectangle 25"/>
              <p:cNvSpPr>
                <a:spLocks noChangeArrowheads="1"/>
              </p:cNvSpPr>
              <p:nvPr/>
            </p:nvSpPr>
            <p:spPr bwMode="auto">
              <a:xfrm>
                <a:off x="1920" y="2544"/>
                <a:ext cx="192" cy="192"/>
              </a:xfrm>
              <a:prstGeom prst="rect">
                <a:avLst/>
              </a:prstGeom>
              <a:solidFill>
                <a:srgbClr val="9999FF"/>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46" name="Rectangle 26"/>
              <p:cNvSpPr>
                <a:spLocks noChangeArrowheads="1"/>
              </p:cNvSpPr>
              <p:nvPr/>
            </p:nvSpPr>
            <p:spPr bwMode="auto">
              <a:xfrm>
                <a:off x="1152" y="2544"/>
                <a:ext cx="432" cy="192"/>
              </a:xfrm>
              <a:prstGeom prst="rect">
                <a:avLst/>
              </a:prstGeom>
              <a:solidFill>
                <a:srgbClr val="9999FF"/>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47" name="Rectangle 27"/>
              <p:cNvSpPr>
                <a:spLocks noChangeArrowheads="1"/>
              </p:cNvSpPr>
              <p:nvPr/>
            </p:nvSpPr>
            <p:spPr bwMode="auto">
              <a:xfrm>
                <a:off x="1584" y="2544"/>
                <a:ext cx="336" cy="192"/>
              </a:xfrm>
              <a:prstGeom prst="rect">
                <a:avLst/>
              </a:prstGeom>
              <a:solidFill>
                <a:srgbClr val="9999FF"/>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sp>
          <p:nvSpPr>
            <p:cNvPr id="568348" name="Rectangle 28"/>
            <p:cNvSpPr>
              <a:spLocks noChangeArrowheads="1"/>
            </p:cNvSpPr>
            <p:nvPr/>
          </p:nvSpPr>
          <p:spPr bwMode="auto">
            <a:xfrm>
              <a:off x="2112" y="2976"/>
              <a:ext cx="672" cy="192"/>
            </a:xfrm>
            <a:prstGeom prst="rect">
              <a:avLst/>
            </a:prstGeom>
            <a:solidFill>
              <a:srgbClr val="9999FF"/>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49" name="Rectangle 29"/>
            <p:cNvSpPr>
              <a:spLocks noChangeArrowheads="1"/>
            </p:cNvSpPr>
            <p:nvPr/>
          </p:nvSpPr>
          <p:spPr bwMode="auto">
            <a:xfrm>
              <a:off x="1920" y="3264"/>
              <a:ext cx="192" cy="192"/>
            </a:xfrm>
            <a:prstGeom prst="rect">
              <a:avLst/>
            </a:prstGeom>
            <a:solidFill>
              <a:srgbClr val="9999FF"/>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50" name="Rectangle 30"/>
            <p:cNvSpPr>
              <a:spLocks noChangeArrowheads="1"/>
            </p:cNvSpPr>
            <p:nvPr/>
          </p:nvSpPr>
          <p:spPr bwMode="auto">
            <a:xfrm>
              <a:off x="1152" y="3264"/>
              <a:ext cx="432" cy="192"/>
            </a:xfrm>
            <a:prstGeom prst="rect">
              <a:avLst/>
            </a:prstGeom>
            <a:solidFill>
              <a:srgbClr val="9999FF"/>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51" name="Rectangle 31"/>
            <p:cNvSpPr>
              <a:spLocks noChangeArrowheads="1"/>
            </p:cNvSpPr>
            <p:nvPr/>
          </p:nvSpPr>
          <p:spPr bwMode="auto">
            <a:xfrm>
              <a:off x="1584" y="3264"/>
              <a:ext cx="336" cy="192"/>
            </a:xfrm>
            <a:prstGeom prst="rect">
              <a:avLst/>
            </a:prstGeom>
            <a:solidFill>
              <a:srgbClr val="9999FF"/>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52" name="Rectangle 32"/>
            <p:cNvSpPr>
              <a:spLocks noChangeArrowheads="1"/>
            </p:cNvSpPr>
            <p:nvPr/>
          </p:nvSpPr>
          <p:spPr bwMode="auto">
            <a:xfrm>
              <a:off x="2112" y="3552"/>
              <a:ext cx="672" cy="192"/>
            </a:xfrm>
            <a:prstGeom prst="rect">
              <a:avLst/>
            </a:prstGeom>
            <a:solidFill>
              <a:srgbClr val="FFFF99"/>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53" name="Rectangle 33"/>
            <p:cNvSpPr>
              <a:spLocks noChangeArrowheads="1"/>
            </p:cNvSpPr>
            <p:nvPr/>
          </p:nvSpPr>
          <p:spPr bwMode="auto">
            <a:xfrm>
              <a:off x="2112" y="3840"/>
              <a:ext cx="672" cy="192"/>
            </a:xfrm>
            <a:prstGeom prst="rect">
              <a:avLst/>
            </a:prstGeom>
            <a:solidFill>
              <a:srgbClr val="FFFF99"/>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54" name="Rectangle 34"/>
            <p:cNvSpPr>
              <a:spLocks noChangeArrowheads="1"/>
            </p:cNvSpPr>
            <p:nvPr/>
          </p:nvSpPr>
          <p:spPr bwMode="auto">
            <a:xfrm>
              <a:off x="1152" y="3552"/>
              <a:ext cx="432" cy="192"/>
            </a:xfrm>
            <a:prstGeom prst="rect">
              <a:avLst/>
            </a:prstGeom>
            <a:solidFill>
              <a:srgbClr val="9999FF"/>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55" name="Rectangle 35"/>
            <p:cNvSpPr>
              <a:spLocks noChangeArrowheads="1"/>
            </p:cNvSpPr>
            <p:nvPr/>
          </p:nvSpPr>
          <p:spPr bwMode="auto">
            <a:xfrm>
              <a:off x="1152" y="3840"/>
              <a:ext cx="432" cy="192"/>
            </a:xfrm>
            <a:prstGeom prst="rect">
              <a:avLst/>
            </a:prstGeom>
            <a:solidFill>
              <a:srgbClr val="9999FF"/>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56" name="Rectangle 36"/>
            <p:cNvSpPr>
              <a:spLocks noChangeArrowheads="1"/>
            </p:cNvSpPr>
            <p:nvPr/>
          </p:nvSpPr>
          <p:spPr bwMode="auto">
            <a:xfrm>
              <a:off x="1920" y="3552"/>
              <a:ext cx="192" cy="192"/>
            </a:xfrm>
            <a:prstGeom prst="rect">
              <a:avLst/>
            </a:prstGeom>
            <a:solidFill>
              <a:srgbClr val="FF9966"/>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57" name="Rectangle 37"/>
            <p:cNvSpPr>
              <a:spLocks noChangeArrowheads="1"/>
            </p:cNvSpPr>
            <p:nvPr/>
          </p:nvSpPr>
          <p:spPr bwMode="auto">
            <a:xfrm>
              <a:off x="1584" y="3840"/>
              <a:ext cx="336" cy="192"/>
            </a:xfrm>
            <a:prstGeom prst="rect">
              <a:avLst/>
            </a:prstGeom>
            <a:solidFill>
              <a:srgbClr val="FF9966"/>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sp>
        <p:nvSpPr>
          <p:cNvPr id="568358" name="Line 38"/>
          <p:cNvSpPr>
            <a:spLocks noChangeShapeType="1"/>
          </p:cNvSpPr>
          <p:nvPr/>
        </p:nvSpPr>
        <p:spPr bwMode="auto">
          <a:xfrm>
            <a:off x="7005638" y="2593975"/>
            <a:ext cx="1541462" cy="909638"/>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nl-NL"/>
          </a:p>
        </p:txBody>
      </p:sp>
      <p:sp>
        <p:nvSpPr>
          <p:cNvPr id="568359" name="Line 39"/>
          <p:cNvSpPr>
            <a:spLocks noChangeShapeType="1"/>
          </p:cNvSpPr>
          <p:nvPr/>
        </p:nvSpPr>
        <p:spPr bwMode="auto">
          <a:xfrm flipH="1">
            <a:off x="7005638" y="2593975"/>
            <a:ext cx="1541462" cy="909638"/>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nl-NL"/>
          </a:p>
        </p:txBody>
      </p:sp>
      <p:sp>
        <p:nvSpPr>
          <p:cNvPr id="568360" name="Text Box 40"/>
          <p:cNvSpPr txBox="1">
            <a:spLocks noChangeArrowheads="1"/>
          </p:cNvSpPr>
          <p:nvPr/>
        </p:nvSpPr>
        <p:spPr bwMode="auto">
          <a:xfrm>
            <a:off x="6264275" y="3589338"/>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800">
                <a:latin typeface="Tahoma" pitchFamily="34" charset="0"/>
              </a:rPr>
              <a:t>1 cluster</a:t>
            </a:r>
          </a:p>
        </p:txBody>
      </p:sp>
      <p:sp>
        <p:nvSpPr>
          <p:cNvPr id="568361" name="Text Box 41"/>
          <p:cNvSpPr txBox="1">
            <a:spLocks noChangeArrowheads="1"/>
          </p:cNvSpPr>
          <p:nvPr/>
        </p:nvSpPr>
        <p:spPr bwMode="auto">
          <a:xfrm>
            <a:off x="6267450" y="4008438"/>
            <a:ext cx="1147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800">
                <a:latin typeface="Tahoma" pitchFamily="34" charset="0"/>
              </a:rPr>
              <a:t>2 clusters</a:t>
            </a:r>
          </a:p>
        </p:txBody>
      </p:sp>
      <p:sp>
        <p:nvSpPr>
          <p:cNvPr id="568362" name="Text Box 42"/>
          <p:cNvSpPr txBox="1">
            <a:spLocks noChangeArrowheads="1"/>
          </p:cNvSpPr>
          <p:nvPr/>
        </p:nvSpPr>
        <p:spPr bwMode="auto">
          <a:xfrm>
            <a:off x="6278563" y="4427538"/>
            <a:ext cx="1147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800">
                <a:latin typeface="Tahoma" pitchFamily="34" charset="0"/>
              </a:rPr>
              <a:t>3 clusters</a:t>
            </a:r>
          </a:p>
        </p:txBody>
      </p:sp>
      <p:sp>
        <p:nvSpPr>
          <p:cNvPr id="568363" name="Text Box 43"/>
          <p:cNvSpPr txBox="1">
            <a:spLocks noChangeArrowheads="1"/>
          </p:cNvSpPr>
          <p:nvPr/>
        </p:nvSpPr>
        <p:spPr bwMode="auto">
          <a:xfrm>
            <a:off x="6281738" y="4848225"/>
            <a:ext cx="1147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800">
                <a:latin typeface="Tahoma" pitchFamily="34" charset="0"/>
              </a:rPr>
              <a:t>4 clusters</a:t>
            </a:r>
          </a:p>
        </p:txBody>
      </p:sp>
      <p:sp>
        <p:nvSpPr>
          <p:cNvPr id="568364" name="AutoShape 44"/>
          <p:cNvSpPr>
            <a:spLocks noChangeArrowheads="1"/>
          </p:cNvSpPr>
          <p:nvPr/>
        </p:nvSpPr>
        <p:spPr bwMode="auto">
          <a:xfrm>
            <a:off x="5976938" y="3713163"/>
            <a:ext cx="293687" cy="139700"/>
          </a:xfrm>
          <a:prstGeom prst="leftArrow">
            <a:avLst>
              <a:gd name="adj1" fmla="val 50000"/>
              <a:gd name="adj2" fmla="val 52557"/>
            </a:avLst>
          </a:prstGeom>
          <a:solidFill>
            <a:schemeClr val="tx1"/>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65" name="AutoShape 45"/>
          <p:cNvSpPr>
            <a:spLocks noChangeArrowheads="1"/>
          </p:cNvSpPr>
          <p:nvPr/>
        </p:nvSpPr>
        <p:spPr bwMode="auto">
          <a:xfrm>
            <a:off x="5976938" y="4132263"/>
            <a:ext cx="293687" cy="139700"/>
          </a:xfrm>
          <a:prstGeom prst="leftArrow">
            <a:avLst>
              <a:gd name="adj1" fmla="val 50000"/>
              <a:gd name="adj2" fmla="val 52557"/>
            </a:avLst>
          </a:prstGeom>
          <a:solidFill>
            <a:schemeClr val="tx1"/>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66" name="AutoShape 46"/>
          <p:cNvSpPr>
            <a:spLocks noChangeArrowheads="1"/>
          </p:cNvSpPr>
          <p:nvPr/>
        </p:nvSpPr>
        <p:spPr bwMode="auto">
          <a:xfrm>
            <a:off x="5976938" y="4551363"/>
            <a:ext cx="293687" cy="139700"/>
          </a:xfrm>
          <a:prstGeom prst="leftArrow">
            <a:avLst>
              <a:gd name="adj1" fmla="val 50000"/>
              <a:gd name="adj2" fmla="val 52557"/>
            </a:avLst>
          </a:prstGeom>
          <a:solidFill>
            <a:schemeClr val="tx1"/>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67" name="AutoShape 47"/>
          <p:cNvSpPr>
            <a:spLocks noChangeArrowheads="1"/>
          </p:cNvSpPr>
          <p:nvPr/>
        </p:nvSpPr>
        <p:spPr bwMode="auto">
          <a:xfrm>
            <a:off x="5976938" y="4970463"/>
            <a:ext cx="293687" cy="141287"/>
          </a:xfrm>
          <a:prstGeom prst="leftArrow">
            <a:avLst>
              <a:gd name="adj1" fmla="val 50000"/>
              <a:gd name="adj2" fmla="val 51966"/>
            </a:avLst>
          </a:prstGeom>
          <a:solidFill>
            <a:schemeClr val="tx1"/>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nvGrpSpPr>
          <p:cNvPr id="568368" name="Group 48"/>
          <p:cNvGrpSpPr>
            <a:grpSpLocks/>
          </p:cNvGrpSpPr>
          <p:nvPr/>
        </p:nvGrpSpPr>
        <p:grpSpPr bwMode="auto">
          <a:xfrm>
            <a:off x="3406775" y="5351463"/>
            <a:ext cx="2643188" cy="82550"/>
            <a:chOff x="2160" y="3861"/>
            <a:chExt cx="1728" cy="57"/>
          </a:xfrm>
        </p:grpSpPr>
        <p:sp>
          <p:nvSpPr>
            <p:cNvPr id="568369" name="Line 49"/>
            <p:cNvSpPr>
              <a:spLocks noChangeShapeType="1"/>
            </p:cNvSpPr>
            <p:nvPr/>
          </p:nvSpPr>
          <p:spPr bwMode="auto">
            <a:xfrm>
              <a:off x="2160" y="3891"/>
              <a:ext cx="1728" cy="0"/>
            </a:xfrm>
            <a:prstGeom prst="line">
              <a:avLst/>
            </a:prstGeom>
            <a:noFill/>
            <a:ln w="19050">
              <a:solidFill>
                <a:schemeClr val="tx1"/>
              </a:solidFill>
              <a:round/>
              <a:headEnd/>
              <a:tailEnd type="stealth"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568370" name="Oval 50"/>
            <p:cNvSpPr>
              <a:spLocks noChangeArrowheads="1"/>
            </p:cNvSpPr>
            <p:nvPr/>
          </p:nvSpPr>
          <p:spPr bwMode="auto">
            <a:xfrm>
              <a:off x="2688" y="3861"/>
              <a:ext cx="57" cy="57"/>
            </a:xfrm>
            <a:prstGeom prst="ellipse">
              <a:avLst/>
            </a:prstGeom>
            <a:solidFill>
              <a:srgbClr val="FF3300"/>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71" name="Oval 51"/>
            <p:cNvSpPr>
              <a:spLocks noChangeArrowheads="1"/>
            </p:cNvSpPr>
            <p:nvPr/>
          </p:nvSpPr>
          <p:spPr bwMode="auto">
            <a:xfrm>
              <a:off x="2256" y="3861"/>
              <a:ext cx="57" cy="57"/>
            </a:xfrm>
            <a:prstGeom prst="ellipse">
              <a:avLst/>
            </a:prstGeom>
            <a:solidFill>
              <a:srgbClr val="FF3300"/>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72" name="Oval 52"/>
            <p:cNvSpPr>
              <a:spLocks noChangeArrowheads="1"/>
            </p:cNvSpPr>
            <p:nvPr/>
          </p:nvSpPr>
          <p:spPr bwMode="auto">
            <a:xfrm>
              <a:off x="2352" y="3861"/>
              <a:ext cx="57" cy="57"/>
            </a:xfrm>
            <a:prstGeom prst="ellipse">
              <a:avLst/>
            </a:prstGeom>
            <a:solidFill>
              <a:srgbClr val="FF3300"/>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73" name="Oval 53"/>
            <p:cNvSpPr>
              <a:spLocks noChangeArrowheads="1"/>
            </p:cNvSpPr>
            <p:nvPr/>
          </p:nvSpPr>
          <p:spPr bwMode="auto">
            <a:xfrm>
              <a:off x="2967" y="3861"/>
              <a:ext cx="57" cy="57"/>
            </a:xfrm>
            <a:prstGeom prst="ellipse">
              <a:avLst/>
            </a:prstGeom>
            <a:solidFill>
              <a:srgbClr val="FF3300"/>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74" name="Oval 54"/>
            <p:cNvSpPr>
              <a:spLocks noChangeArrowheads="1"/>
            </p:cNvSpPr>
            <p:nvPr/>
          </p:nvSpPr>
          <p:spPr bwMode="auto">
            <a:xfrm>
              <a:off x="3045" y="3861"/>
              <a:ext cx="57" cy="57"/>
            </a:xfrm>
            <a:prstGeom prst="ellipse">
              <a:avLst/>
            </a:prstGeom>
            <a:solidFill>
              <a:srgbClr val="FF3300"/>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75" name="Oval 55"/>
            <p:cNvSpPr>
              <a:spLocks noChangeArrowheads="1"/>
            </p:cNvSpPr>
            <p:nvPr/>
          </p:nvSpPr>
          <p:spPr bwMode="auto">
            <a:xfrm>
              <a:off x="3591" y="3861"/>
              <a:ext cx="57" cy="57"/>
            </a:xfrm>
            <a:prstGeom prst="ellipse">
              <a:avLst/>
            </a:prstGeom>
            <a:solidFill>
              <a:srgbClr val="FF3300"/>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76" name="Oval 56"/>
            <p:cNvSpPr>
              <a:spLocks noChangeArrowheads="1"/>
            </p:cNvSpPr>
            <p:nvPr/>
          </p:nvSpPr>
          <p:spPr bwMode="auto">
            <a:xfrm>
              <a:off x="3393" y="3861"/>
              <a:ext cx="57" cy="57"/>
            </a:xfrm>
            <a:prstGeom prst="ellipse">
              <a:avLst/>
            </a:prstGeom>
            <a:solidFill>
              <a:srgbClr val="FF3300"/>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sp>
        <p:nvSpPr>
          <p:cNvPr id="568377" name="Line 57"/>
          <p:cNvSpPr>
            <a:spLocks noChangeShapeType="1"/>
          </p:cNvSpPr>
          <p:nvPr/>
        </p:nvSpPr>
        <p:spPr bwMode="auto">
          <a:xfrm>
            <a:off x="395288" y="5391150"/>
            <a:ext cx="2643187" cy="0"/>
          </a:xfrm>
          <a:prstGeom prst="line">
            <a:avLst/>
          </a:prstGeom>
          <a:noFill/>
          <a:ln w="19050">
            <a:solidFill>
              <a:schemeClr val="tx1"/>
            </a:solidFill>
            <a:round/>
            <a:headEnd/>
            <a:tailEnd type="stealth"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568378" name="Oval 58"/>
          <p:cNvSpPr>
            <a:spLocks noChangeArrowheads="1"/>
          </p:cNvSpPr>
          <p:nvPr/>
        </p:nvSpPr>
        <p:spPr bwMode="auto">
          <a:xfrm>
            <a:off x="1203325" y="5346700"/>
            <a:ext cx="87313" cy="84138"/>
          </a:xfrm>
          <a:prstGeom prst="ellipse">
            <a:avLst/>
          </a:prstGeom>
          <a:solidFill>
            <a:srgbClr val="FF3300"/>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79" name="Oval 59"/>
          <p:cNvSpPr>
            <a:spLocks noChangeArrowheads="1"/>
          </p:cNvSpPr>
          <p:nvPr/>
        </p:nvSpPr>
        <p:spPr bwMode="auto">
          <a:xfrm>
            <a:off x="542925" y="5346700"/>
            <a:ext cx="85725" cy="84138"/>
          </a:xfrm>
          <a:prstGeom prst="ellipse">
            <a:avLst/>
          </a:prstGeom>
          <a:solidFill>
            <a:srgbClr val="FF3300"/>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80" name="Oval 60"/>
          <p:cNvSpPr>
            <a:spLocks noChangeArrowheads="1"/>
          </p:cNvSpPr>
          <p:nvPr/>
        </p:nvSpPr>
        <p:spPr bwMode="auto">
          <a:xfrm>
            <a:off x="688975" y="5346700"/>
            <a:ext cx="87313" cy="84138"/>
          </a:xfrm>
          <a:prstGeom prst="ellipse">
            <a:avLst/>
          </a:prstGeom>
          <a:solidFill>
            <a:srgbClr val="FF3300"/>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81" name="Oval 61"/>
          <p:cNvSpPr>
            <a:spLocks noChangeArrowheads="1"/>
          </p:cNvSpPr>
          <p:nvPr/>
        </p:nvSpPr>
        <p:spPr bwMode="auto">
          <a:xfrm>
            <a:off x="1630363" y="5346700"/>
            <a:ext cx="87312" cy="84138"/>
          </a:xfrm>
          <a:prstGeom prst="ellipse">
            <a:avLst/>
          </a:prstGeom>
          <a:solidFill>
            <a:srgbClr val="FF3300"/>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82" name="Oval 62"/>
          <p:cNvSpPr>
            <a:spLocks noChangeArrowheads="1"/>
          </p:cNvSpPr>
          <p:nvPr/>
        </p:nvSpPr>
        <p:spPr bwMode="auto">
          <a:xfrm>
            <a:off x="1749425" y="5346700"/>
            <a:ext cx="87313" cy="84138"/>
          </a:xfrm>
          <a:prstGeom prst="ellipse">
            <a:avLst/>
          </a:prstGeom>
          <a:solidFill>
            <a:srgbClr val="FF3300"/>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83" name="Oval 63"/>
          <p:cNvSpPr>
            <a:spLocks noChangeArrowheads="1"/>
          </p:cNvSpPr>
          <p:nvPr/>
        </p:nvSpPr>
        <p:spPr bwMode="auto">
          <a:xfrm>
            <a:off x="2584450" y="5346700"/>
            <a:ext cx="87313" cy="84138"/>
          </a:xfrm>
          <a:prstGeom prst="ellipse">
            <a:avLst/>
          </a:prstGeom>
          <a:solidFill>
            <a:srgbClr val="FF3300"/>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84" name="Oval 64"/>
          <p:cNvSpPr>
            <a:spLocks noChangeArrowheads="1"/>
          </p:cNvSpPr>
          <p:nvPr/>
        </p:nvSpPr>
        <p:spPr bwMode="auto">
          <a:xfrm>
            <a:off x="2281238" y="5346700"/>
            <a:ext cx="87312" cy="84138"/>
          </a:xfrm>
          <a:prstGeom prst="ellipse">
            <a:avLst/>
          </a:prstGeom>
          <a:solidFill>
            <a:srgbClr val="FF3300"/>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68385" name="Line 65"/>
          <p:cNvSpPr>
            <a:spLocks noChangeShapeType="1"/>
          </p:cNvSpPr>
          <p:nvPr/>
        </p:nvSpPr>
        <p:spPr bwMode="auto">
          <a:xfrm>
            <a:off x="395288" y="5276850"/>
            <a:ext cx="3175" cy="25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nl-NL"/>
          </a:p>
        </p:txBody>
      </p:sp>
      <p:sp>
        <p:nvSpPr>
          <p:cNvPr id="568386" name="Line 66"/>
          <p:cNvSpPr>
            <a:spLocks noChangeShapeType="1"/>
          </p:cNvSpPr>
          <p:nvPr/>
        </p:nvSpPr>
        <p:spPr bwMode="auto">
          <a:xfrm>
            <a:off x="3403600" y="5276850"/>
            <a:ext cx="3175" cy="25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nl-NL"/>
          </a:p>
        </p:txBody>
      </p:sp>
      <p:sp>
        <p:nvSpPr>
          <p:cNvPr id="568387" name="Text Box 67"/>
          <p:cNvSpPr txBox="1">
            <a:spLocks noChangeArrowheads="1"/>
          </p:cNvSpPr>
          <p:nvPr/>
        </p:nvSpPr>
        <p:spPr bwMode="auto">
          <a:xfrm>
            <a:off x="2935288" y="5297488"/>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i="1">
                <a:latin typeface="Arial" charset="0"/>
              </a:rPr>
              <a:t>x</a:t>
            </a:r>
            <a:endParaRPr lang="en-US" altLang="nl-NL" sz="1600">
              <a:latin typeface="Arial" charset="0"/>
            </a:endParaRPr>
          </a:p>
        </p:txBody>
      </p:sp>
      <p:sp>
        <p:nvSpPr>
          <p:cNvPr id="568388" name="Text Box 68"/>
          <p:cNvSpPr txBox="1">
            <a:spLocks noChangeArrowheads="1"/>
          </p:cNvSpPr>
          <p:nvPr/>
        </p:nvSpPr>
        <p:spPr bwMode="auto">
          <a:xfrm>
            <a:off x="5973763" y="528955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1600" i="1">
                <a:latin typeface="Tahoma" pitchFamily="34" charset="0"/>
              </a:rPr>
              <a:t>x</a:t>
            </a:r>
            <a:endParaRPr lang="en-US" altLang="nl-NL" sz="1600">
              <a:latin typeface="Tahoma" pitchFamily="34" charset="0"/>
            </a:endParaRPr>
          </a:p>
        </p:txBody>
      </p:sp>
    </p:spTree>
    <p:extLst>
      <p:ext uri="{BB962C8B-B14F-4D97-AF65-F5344CB8AC3E}">
        <p14:creationId xmlns:p14="http://schemas.microsoft.com/office/powerpoint/2010/main" val="2294785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0370" name="Group 2"/>
          <p:cNvGrpSpPr>
            <a:grpSpLocks/>
          </p:cNvGrpSpPr>
          <p:nvPr/>
        </p:nvGrpSpPr>
        <p:grpSpPr bwMode="auto">
          <a:xfrm>
            <a:off x="5472113" y="3117850"/>
            <a:ext cx="3290887" cy="2647950"/>
            <a:chOff x="3219" y="2274"/>
            <a:chExt cx="2073" cy="1668"/>
          </a:xfrm>
        </p:grpSpPr>
        <p:pic>
          <p:nvPicPr>
            <p:cNvPr id="570371" name="Picture 3" descr="five_example_dend"/>
            <p:cNvPicPr>
              <a:picLocks noChangeAspect="1" noChangeArrowheads="1"/>
            </p:cNvPicPr>
            <p:nvPr/>
          </p:nvPicPr>
          <p:blipFill>
            <a:blip r:embed="rId3">
              <a:extLst>
                <a:ext uri="{28A0092B-C50C-407E-A947-70E740481C1C}">
                  <a14:useLocalDpi xmlns:a14="http://schemas.microsoft.com/office/drawing/2010/main" val="0"/>
                </a:ext>
              </a:extLst>
            </a:blip>
            <a:srcRect l="5716" t="11040" r="21503" b="8633"/>
            <a:stretch>
              <a:fillRect/>
            </a:stretch>
          </p:blipFill>
          <p:spPr bwMode="auto">
            <a:xfrm>
              <a:off x="3219" y="2274"/>
              <a:ext cx="1821"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0372" name="Group 4"/>
            <p:cNvGrpSpPr>
              <a:grpSpLocks/>
            </p:cNvGrpSpPr>
            <p:nvPr/>
          </p:nvGrpSpPr>
          <p:grpSpPr bwMode="auto">
            <a:xfrm>
              <a:off x="3600" y="3615"/>
              <a:ext cx="1692" cy="327"/>
              <a:chOff x="3612" y="3699"/>
              <a:chExt cx="1692" cy="327"/>
            </a:xfrm>
          </p:grpSpPr>
          <p:sp>
            <p:nvSpPr>
              <p:cNvPr id="570373" name="Text Box 5"/>
              <p:cNvSpPr txBox="1">
                <a:spLocks noChangeArrowheads="1"/>
              </p:cNvSpPr>
              <p:nvPr/>
            </p:nvSpPr>
            <p:spPr bwMode="auto">
              <a:xfrm>
                <a:off x="4910" y="3699"/>
                <a:ext cx="39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5</a:t>
                </a:r>
                <a:endParaRPr lang="en-US" altLang="nl-NL"/>
              </a:p>
            </p:txBody>
          </p:sp>
          <p:sp>
            <p:nvSpPr>
              <p:cNvPr id="570374" name="Text Box 6"/>
              <p:cNvSpPr txBox="1">
                <a:spLocks noChangeArrowheads="1"/>
              </p:cNvSpPr>
              <p:nvPr/>
            </p:nvSpPr>
            <p:spPr bwMode="auto">
              <a:xfrm>
                <a:off x="4582" y="3699"/>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4</a:t>
                </a:r>
                <a:endParaRPr lang="en-US" altLang="nl-NL"/>
              </a:p>
            </p:txBody>
          </p:sp>
          <p:sp>
            <p:nvSpPr>
              <p:cNvPr id="570375" name="Text Box 7"/>
              <p:cNvSpPr txBox="1">
                <a:spLocks noChangeArrowheads="1"/>
              </p:cNvSpPr>
              <p:nvPr/>
            </p:nvSpPr>
            <p:spPr bwMode="auto">
              <a:xfrm>
                <a:off x="4258" y="3699"/>
                <a:ext cx="3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p>
            </p:txBody>
          </p:sp>
          <p:sp>
            <p:nvSpPr>
              <p:cNvPr id="570376" name="Text Box 8"/>
              <p:cNvSpPr txBox="1">
                <a:spLocks noChangeArrowheads="1"/>
              </p:cNvSpPr>
              <p:nvPr/>
            </p:nvSpPr>
            <p:spPr bwMode="auto">
              <a:xfrm>
                <a:off x="3929" y="3699"/>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p>
            </p:txBody>
          </p:sp>
          <p:sp>
            <p:nvSpPr>
              <p:cNvPr id="570377" name="Text Box 9"/>
              <p:cNvSpPr txBox="1">
                <a:spLocks noChangeArrowheads="1"/>
              </p:cNvSpPr>
              <p:nvPr/>
            </p:nvSpPr>
            <p:spPr bwMode="auto">
              <a:xfrm>
                <a:off x="3612" y="3699"/>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p>
            </p:txBody>
          </p:sp>
        </p:grpSp>
      </p:grpSp>
      <p:grpSp>
        <p:nvGrpSpPr>
          <p:cNvPr id="570378" name="Group 11"/>
          <p:cNvGrpSpPr>
            <a:grpSpLocks/>
          </p:cNvGrpSpPr>
          <p:nvPr/>
        </p:nvGrpSpPr>
        <p:grpSpPr bwMode="auto">
          <a:xfrm>
            <a:off x="838200" y="3052763"/>
            <a:ext cx="3200400" cy="2713037"/>
            <a:chOff x="480" y="2328"/>
            <a:chExt cx="2016" cy="1709"/>
          </a:xfrm>
        </p:grpSpPr>
        <p:pic>
          <p:nvPicPr>
            <p:cNvPr id="570379" name="Picture 12" descr="five_samples"/>
            <p:cNvPicPr>
              <a:picLocks noChangeAspect="1" noChangeArrowheads="1"/>
            </p:cNvPicPr>
            <p:nvPr/>
          </p:nvPicPr>
          <p:blipFill>
            <a:blip r:embed="rId4">
              <a:extLst>
                <a:ext uri="{28A0092B-C50C-407E-A947-70E740481C1C}">
                  <a14:useLocalDpi xmlns:a14="http://schemas.microsoft.com/office/drawing/2010/main" val="0"/>
                </a:ext>
              </a:extLst>
            </a:blip>
            <a:srcRect l="4712" t="5618" r="8284" b="2052"/>
            <a:stretch>
              <a:fillRect/>
            </a:stretch>
          </p:blipFill>
          <p:spPr bwMode="auto">
            <a:xfrm>
              <a:off x="480" y="2328"/>
              <a:ext cx="2016" cy="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0380" name="Text Box 13"/>
            <p:cNvSpPr txBox="1">
              <a:spLocks noChangeArrowheads="1"/>
            </p:cNvSpPr>
            <p:nvPr/>
          </p:nvSpPr>
          <p:spPr bwMode="auto">
            <a:xfrm>
              <a:off x="720" y="2928"/>
              <a:ext cx="3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p>
          </p:txBody>
        </p:sp>
        <p:sp>
          <p:nvSpPr>
            <p:cNvPr id="570381" name="Text Box 14"/>
            <p:cNvSpPr txBox="1">
              <a:spLocks noChangeArrowheads="1"/>
            </p:cNvSpPr>
            <p:nvPr/>
          </p:nvSpPr>
          <p:spPr bwMode="auto">
            <a:xfrm>
              <a:off x="1068" y="3243"/>
              <a:ext cx="32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p>
          </p:txBody>
        </p:sp>
        <p:sp>
          <p:nvSpPr>
            <p:cNvPr id="570382" name="Text Box 15"/>
            <p:cNvSpPr txBox="1">
              <a:spLocks noChangeArrowheads="1"/>
            </p:cNvSpPr>
            <p:nvPr/>
          </p:nvSpPr>
          <p:spPr bwMode="auto">
            <a:xfrm>
              <a:off x="2043" y="3183"/>
              <a:ext cx="3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4</a:t>
              </a:r>
              <a:endParaRPr lang="en-US" altLang="nl-NL"/>
            </a:p>
          </p:txBody>
        </p:sp>
        <p:sp>
          <p:nvSpPr>
            <p:cNvPr id="570383" name="Text Box 16"/>
            <p:cNvSpPr txBox="1">
              <a:spLocks noChangeArrowheads="1"/>
            </p:cNvSpPr>
            <p:nvPr/>
          </p:nvSpPr>
          <p:spPr bwMode="auto">
            <a:xfrm>
              <a:off x="1884" y="2631"/>
              <a:ext cx="32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5</a:t>
              </a:r>
              <a:endParaRPr lang="en-US" altLang="nl-NL"/>
            </a:p>
          </p:txBody>
        </p:sp>
        <p:sp>
          <p:nvSpPr>
            <p:cNvPr id="570384" name="Text Box 17"/>
            <p:cNvSpPr txBox="1">
              <a:spLocks noChangeArrowheads="1"/>
            </p:cNvSpPr>
            <p:nvPr/>
          </p:nvSpPr>
          <p:spPr bwMode="auto">
            <a:xfrm>
              <a:off x="987" y="2505"/>
              <a:ext cx="3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p>
          </p:txBody>
        </p:sp>
      </p:grpSp>
      <p:sp>
        <p:nvSpPr>
          <p:cNvPr id="570385" name="Rectangle 18"/>
          <p:cNvSpPr>
            <a:spLocks noChangeArrowheads="1"/>
          </p:cNvSpPr>
          <p:nvPr/>
        </p:nvSpPr>
        <p:spPr bwMode="auto">
          <a:xfrm>
            <a:off x="304800" y="3543300"/>
            <a:ext cx="439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Tahoma" pitchFamily="34" charset="0"/>
            </a:endParaRPr>
          </a:p>
        </p:txBody>
      </p:sp>
      <p:sp>
        <p:nvSpPr>
          <p:cNvPr id="570386" name="Rectangle 19"/>
          <p:cNvSpPr>
            <a:spLocks noChangeArrowheads="1"/>
          </p:cNvSpPr>
          <p:nvPr/>
        </p:nvSpPr>
        <p:spPr bwMode="auto">
          <a:xfrm>
            <a:off x="5305425" y="35433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Tahoma" pitchFamily="34" charset="0"/>
            </a:endParaRPr>
          </a:p>
        </p:txBody>
      </p:sp>
      <p:sp>
        <p:nvSpPr>
          <p:cNvPr id="570387" name="AutoShape 20"/>
          <p:cNvSpPr>
            <a:spLocks noChangeArrowheads="1"/>
          </p:cNvSpPr>
          <p:nvPr/>
        </p:nvSpPr>
        <p:spPr bwMode="auto">
          <a:xfrm>
            <a:off x="4572000" y="3821113"/>
            <a:ext cx="609600" cy="835025"/>
          </a:xfrm>
          <a:prstGeom prst="rightArrow">
            <a:avLst>
              <a:gd name="adj1" fmla="val 50000"/>
              <a:gd name="adj2" fmla="val 55727"/>
            </a:avLst>
          </a:prstGeom>
          <a:solidFill>
            <a:srgbClr val="FF3300"/>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Tahoma" pitchFamily="34" charset="0"/>
            </a:endParaRPr>
          </a:p>
        </p:txBody>
      </p:sp>
      <p:sp>
        <p:nvSpPr>
          <p:cNvPr id="570388" name="Text Box 21"/>
          <p:cNvSpPr txBox="1">
            <a:spLocks noChangeArrowheads="1"/>
          </p:cNvSpPr>
          <p:nvPr/>
        </p:nvSpPr>
        <p:spPr bwMode="auto">
          <a:xfrm>
            <a:off x="755650" y="1036638"/>
            <a:ext cx="684847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lnSpc>
                <a:spcPct val="120000"/>
              </a:lnSpc>
            </a:pPr>
            <a:r>
              <a:rPr lang="en-US" altLang="nl-NL">
                <a:latin typeface="Tahoma" pitchFamily="34" charset="0"/>
              </a:rPr>
              <a:t>Input: </a:t>
            </a:r>
          </a:p>
          <a:p>
            <a:pPr eaLnBrk="0" hangingPunct="0">
              <a:buFontTx/>
              <a:buChar char="•"/>
            </a:pPr>
            <a:r>
              <a:rPr lang="en-US" altLang="nl-NL">
                <a:latin typeface="Tahoma" pitchFamily="34" charset="0"/>
              </a:rPr>
              <a:t> dataset, </a:t>
            </a:r>
            <a:r>
              <a:rPr lang="en-US" altLang="nl-NL" b="1" i="1">
                <a:latin typeface="Tahoma" pitchFamily="34" charset="0"/>
              </a:rPr>
              <a:t>X</a:t>
            </a:r>
            <a:r>
              <a:rPr lang="en-US" altLang="nl-NL">
                <a:latin typeface="Tahoma" pitchFamily="34" charset="0"/>
              </a:rPr>
              <a:t>: [</a:t>
            </a:r>
            <a:r>
              <a:rPr lang="en-US" altLang="nl-NL" i="1">
                <a:latin typeface="Tahoma" pitchFamily="34" charset="0"/>
              </a:rPr>
              <a:t>n</a:t>
            </a:r>
            <a:r>
              <a:rPr lang="en-US" altLang="nl-NL">
                <a:latin typeface="Tahoma" pitchFamily="34" charset="0"/>
              </a:rPr>
              <a:t> x </a:t>
            </a:r>
            <a:r>
              <a:rPr lang="en-US" altLang="nl-NL" i="1">
                <a:latin typeface="Tahoma" pitchFamily="34" charset="0"/>
              </a:rPr>
              <a:t>p</a:t>
            </a:r>
            <a:r>
              <a:rPr lang="en-US" altLang="nl-NL">
                <a:latin typeface="Tahoma" pitchFamily="34" charset="0"/>
              </a:rPr>
              <a:t>], or directly:</a:t>
            </a:r>
          </a:p>
          <a:p>
            <a:pPr eaLnBrk="0" hangingPunct="0">
              <a:buFontTx/>
              <a:buChar char="•"/>
            </a:pPr>
            <a:r>
              <a:rPr lang="en-US" altLang="nl-NL">
                <a:latin typeface="Tahoma" pitchFamily="34" charset="0"/>
              </a:rPr>
              <a:t> dissimilarity matrix, </a:t>
            </a:r>
            <a:r>
              <a:rPr lang="en-US" altLang="nl-NL" b="1" i="1">
                <a:latin typeface="Tahoma" pitchFamily="34" charset="0"/>
              </a:rPr>
              <a:t>D</a:t>
            </a:r>
            <a:r>
              <a:rPr lang="en-US" altLang="nl-NL">
                <a:latin typeface="Tahoma" pitchFamily="34" charset="0"/>
              </a:rPr>
              <a:t>: [</a:t>
            </a:r>
            <a:r>
              <a:rPr lang="en-US" altLang="nl-NL" i="1">
                <a:latin typeface="Tahoma" pitchFamily="34" charset="0"/>
              </a:rPr>
              <a:t>n</a:t>
            </a:r>
            <a:r>
              <a:rPr lang="en-US" altLang="nl-NL">
                <a:latin typeface="Tahoma" pitchFamily="34" charset="0"/>
              </a:rPr>
              <a:t> x </a:t>
            </a:r>
            <a:r>
              <a:rPr lang="en-US" altLang="nl-NL" i="1">
                <a:latin typeface="Tahoma" pitchFamily="34" charset="0"/>
              </a:rPr>
              <a:t>n</a:t>
            </a:r>
            <a:r>
              <a:rPr lang="en-US" altLang="nl-NL">
                <a:latin typeface="Tahoma" pitchFamily="34" charset="0"/>
              </a:rPr>
              <a:t>]                         </a:t>
            </a:r>
          </a:p>
          <a:p>
            <a:pPr eaLnBrk="0" hangingPunct="0">
              <a:buFontTx/>
              <a:buChar char="•"/>
            </a:pPr>
            <a:r>
              <a:rPr lang="en-US" altLang="nl-NL">
                <a:latin typeface="Tahoma" pitchFamily="34" charset="0"/>
              </a:rPr>
              <a:t> linkage type</a:t>
            </a:r>
          </a:p>
          <a:p>
            <a:pPr eaLnBrk="0" hangingPunct="0">
              <a:lnSpc>
                <a:spcPct val="120000"/>
              </a:lnSpc>
            </a:pPr>
            <a:endParaRPr lang="en-US" altLang="nl-NL">
              <a:latin typeface="Tahoma" pitchFamily="34" charset="0"/>
            </a:endParaRPr>
          </a:p>
        </p:txBody>
      </p:sp>
      <p:sp>
        <p:nvSpPr>
          <p:cNvPr id="570389" name="Text Box 22"/>
          <p:cNvSpPr txBox="1">
            <a:spLocks noChangeArrowheads="1"/>
          </p:cNvSpPr>
          <p:nvPr/>
        </p:nvSpPr>
        <p:spPr bwMode="auto">
          <a:xfrm>
            <a:off x="5651500" y="1089025"/>
            <a:ext cx="2052638"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lnSpc>
                <a:spcPct val="120000"/>
              </a:lnSpc>
            </a:pPr>
            <a:r>
              <a:rPr lang="en-US" altLang="nl-NL">
                <a:latin typeface="Tahoma" pitchFamily="34" charset="0"/>
              </a:rPr>
              <a:t>Output: </a:t>
            </a:r>
          </a:p>
          <a:p>
            <a:pPr eaLnBrk="0" hangingPunct="0">
              <a:lnSpc>
                <a:spcPct val="90000"/>
              </a:lnSpc>
              <a:buFontTx/>
              <a:buChar char="•"/>
            </a:pPr>
            <a:r>
              <a:rPr lang="en-US" altLang="nl-NL">
                <a:latin typeface="Tahoma" pitchFamily="34" charset="0"/>
              </a:rPr>
              <a:t> dendrogram</a:t>
            </a:r>
          </a:p>
        </p:txBody>
      </p:sp>
      <p:sp>
        <p:nvSpPr>
          <p:cNvPr id="570390" name="Line 23"/>
          <p:cNvSpPr>
            <a:spLocks noChangeShapeType="1"/>
          </p:cNvSpPr>
          <p:nvPr/>
        </p:nvSpPr>
        <p:spPr bwMode="auto">
          <a:xfrm flipV="1">
            <a:off x="1143000" y="2841625"/>
            <a:ext cx="1588" cy="2667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nl-NL"/>
          </a:p>
        </p:txBody>
      </p:sp>
      <p:sp>
        <p:nvSpPr>
          <p:cNvPr id="570391" name="Line 24"/>
          <p:cNvSpPr>
            <a:spLocks noChangeShapeType="1"/>
          </p:cNvSpPr>
          <p:nvPr/>
        </p:nvSpPr>
        <p:spPr bwMode="auto">
          <a:xfrm rot="5400000" flipV="1">
            <a:off x="2661444" y="3971131"/>
            <a:ext cx="1588" cy="30575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570392" name="Line 25"/>
          <p:cNvSpPr>
            <a:spLocks noChangeShapeType="1"/>
          </p:cNvSpPr>
          <p:nvPr/>
        </p:nvSpPr>
        <p:spPr bwMode="auto">
          <a:xfrm flipV="1">
            <a:off x="5762625" y="2860675"/>
            <a:ext cx="1588" cy="25590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570393" name="Rectangle 26"/>
          <p:cNvSpPr>
            <a:spLocks noChangeArrowheads="1"/>
          </p:cNvSpPr>
          <p:nvPr/>
        </p:nvSpPr>
        <p:spPr bwMode="auto">
          <a:xfrm>
            <a:off x="762000" y="358775"/>
            <a:ext cx="7772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endParaRPr lang="nl-NL" altLang="nl-NL" sz="2800" b="1" noProof="1">
              <a:solidFill>
                <a:schemeClr val="tx2"/>
              </a:solidFill>
              <a:latin typeface="Tahoma" pitchFamily="34" charset="0"/>
            </a:endParaRPr>
          </a:p>
        </p:txBody>
      </p:sp>
      <p:sp>
        <p:nvSpPr>
          <p:cNvPr id="570394" name="Rectangle 27"/>
          <p:cNvSpPr>
            <a:spLocks noGrp="1" noChangeArrowheads="1"/>
          </p:cNvSpPr>
          <p:nvPr>
            <p:ph type="title" idx="4294967295"/>
          </p:nvPr>
        </p:nvSpPr>
        <p:spPr/>
        <p:txBody>
          <a:bodyPr anchor="t">
            <a:noAutofit/>
          </a:bodyPr>
          <a:lstStyle/>
          <a:p>
            <a:r>
              <a:rPr lang="en-US" altLang="nl-NL" dirty="0"/>
              <a:t>Hierarchical </a:t>
            </a:r>
            <a:r>
              <a:rPr lang="en-US" altLang="nl-NL" dirty="0" smtClean="0"/>
              <a:t>clustering (I)</a:t>
            </a:r>
            <a:r>
              <a:rPr lang="en-US" altLang="nl-NL" dirty="0"/>
              <a:t/>
            </a:r>
            <a:br>
              <a:rPr lang="en-US" altLang="nl-NL" dirty="0"/>
            </a:br>
            <a:endParaRPr lang="en-US" altLang="nl-NL" dirty="0"/>
          </a:p>
        </p:txBody>
      </p:sp>
    </p:spTree>
    <p:extLst>
      <p:ext uri="{BB962C8B-B14F-4D97-AF65-F5344CB8AC3E}">
        <p14:creationId xmlns:p14="http://schemas.microsoft.com/office/powerpoint/2010/main" val="3403079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304800" y="1335088"/>
            <a:ext cx="8731250" cy="3925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50000"/>
              </a:lnSpc>
              <a:spcBef>
                <a:spcPct val="0"/>
              </a:spcBef>
            </a:pPr>
            <a:r>
              <a:rPr lang="en-US" altLang="nl-NL" sz="2400" b="1" dirty="0">
                <a:cs typeface="Times New Roman" pitchFamily="18" charset="0"/>
              </a:rPr>
              <a:t>Algorithm </a:t>
            </a:r>
            <a:r>
              <a:rPr lang="en-US" altLang="nl-NL" sz="2400" dirty="0">
                <a:cs typeface="Times New Roman" pitchFamily="18" charset="0"/>
              </a:rPr>
              <a:t>(agglomerative clustering)</a:t>
            </a:r>
            <a:endParaRPr lang="en-US" altLang="nl-NL" sz="2400" b="1" dirty="0">
              <a:cs typeface="Times New Roman" pitchFamily="18" charset="0"/>
            </a:endParaRPr>
          </a:p>
          <a:p>
            <a:pPr algn="l" eaLnBrk="0" hangingPunct="0">
              <a:lnSpc>
                <a:spcPct val="150000"/>
              </a:lnSpc>
              <a:spcBef>
                <a:spcPct val="0"/>
              </a:spcBef>
            </a:pPr>
            <a:r>
              <a:rPr lang="en-US" altLang="nl-NL" sz="2400" dirty="0">
                <a:cs typeface="Times New Roman" pitchFamily="18" charset="0"/>
              </a:rPr>
              <a:t>- Start: all objects of </a:t>
            </a:r>
            <a:r>
              <a:rPr lang="en-US" altLang="nl-NL" sz="2400" b="1" i="1" dirty="0">
                <a:cs typeface="Times New Roman" pitchFamily="18" charset="0"/>
              </a:rPr>
              <a:t>X</a:t>
            </a:r>
            <a:r>
              <a:rPr lang="en-US" altLang="nl-NL" sz="2400" i="1" dirty="0">
                <a:cs typeface="Times New Roman" pitchFamily="18" charset="0"/>
              </a:rPr>
              <a:t> </a:t>
            </a:r>
            <a:r>
              <a:rPr lang="en-US" altLang="nl-NL" sz="2400" dirty="0">
                <a:cs typeface="Times New Roman" pitchFamily="18" charset="0"/>
              </a:rPr>
              <a:t>in a separate cluster</a:t>
            </a:r>
          </a:p>
          <a:p>
            <a:pPr algn="l" eaLnBrk="0" hangingPunct="0">
              <a:lnSpc>
                <a:spcPct val="150000"/>
              </a:lnSpc>
              <a:spcBef>
                <a:spcPct val="0"/>
              </a:spcBef>
            </a:pPr>
            <a:r>
              <a:rPr lang="en-US" altLang="nl-NL" sz="2400" dirty="0">
                <a:cs typeface="Times New Roman" pitchFamily="18" charset="0"/>
              </a:rPr>
              <a:t>- Clustering: combine the 2 clusters with the shortest distance</a:t>
            </a:r>
          </a:p>
          <a:p>
            <a:pPr algn="l" eaLnBrk="0" hangingPunct="0">
              <a:lnSpc>
                <a:spcPct val="150000"/>
              </a:lnSpc>
              <a:spcBef>
                <a:spcPct val="0"/>
              </a:spcBef>
            </a:pPr>
            <a:r>
              <a:rPr lang="en-US" altLang="nl-NL" sz="2400" dirty="0">
                <a:cs typeface="Times New Roman" pitchFamily="18" charset="0"/>
              </a:rPr>
              <a:t>in dissimilarity matrix, </a:t>
            </a:r>
            <a:r>
              <a:rPr lang="en-US" altLang="nl-NL" sz="2400" b="1" i="1" dirty="0">
                <a:cs typeface="Times New Roman" pitchFamily="18" charset="0"/>
              </a:rPr>
              <a:t>D</a:t>
            </a:r>
            <a:endParaRPr lang="en-US" altLang="nl-NL" sz="2400" b="1" dirty="0">
              <a:cs typeface="Times New Roman" pitchFamily="18" charset="0"/>
            </a:endParaRPr>
          </a:p>
          <a:p>
            <a:pPr algn="l" eaLnBrk="0" hangingPunct="0">
              <a:lnSpc>
                <a:spcPct val="150000"/>
              </a:lnSpc>
              <a:spcBef>
                <a:spcPct val="0"/>
              </a:spcBef>
            </a:pPr>
            <a:endParaRPr lang="en-US" altLang="nl-NL" sz="2400" dirty="0">
              <a:cs typeface="Times New Roman" pitchFamily="18" charset="0"/>
            </a:endParaRPr>
          </a:p>
          <a:p>
            <a:pPr algn="l" eaLnBrk="0" hangingPunct="0">
              <a:lnSpc>
                <a:spcPct val="150000"/>
              </a:lnSpc>
              <a:spcBef>
                <a:spcPct val="0"/>
              </a:spcBef>
            </a:pPr>
            <a:endParaRPr lang="en-US" altLang="nl-NL" sz="2400" dirty="0">
              <a:cs typeface="Times New Roman" pitchFamily="18" charset="0"/>
            </a:endParaRPr>
          </a:p>
          <a:p>
            <a:pPr algn="l" eaLnBrk="0" hangingPunct="0">
              <a:lnSpc>
                <a:spcPct val="150000"/>
              </a:lnSpc>
              <a:spcBef>
                <a:spcPct val="0"/>
              </a:spcBef>
            </a:pPr>
            <a:r>
              <a:rPr lang="en-US" altLang="nl-NL" sz="2400" dirty="0">
                <a:cs typeface="Times New Roman" pitchFamily="18" charset="0"/>
              </a:rPr>
              <a:t>- Repeat till only 1 cluster is left</a:t>
            </a:r>
          </a:p>
        </p:txBody>
      </p:sp>
      <p:sp>
        <p:nvSpPr>
          <p:cNvPr id="8" name="Rectangle 27"/>
          <p:cNvSpPr>
            <a:spLocks noGrp="1" noChangeArrowheads="1"/>
          </p:cNvSpPr>
          <p:nvPr>
            <p:ph type="title" idx="4294967295"/>
          </p:nvPr>
        </p:nvSpPr>
        <p:spPr>
          <a:xfrm>
            <a:off x="457200" y="540296"/>
            <a:ext cx="8229600" cy="720080"/>
          </a:xfrm>
        </p:spPr>
        <p:txBody>
          <a:bodyPr anchor="t">
            <a:noAutofit/>
          </a:bodyPr>
          <a:lstStyle/>
          <a:p>
            <a:r>
              <a:rPr lang="en-US" altLang="nl-NL" dirty="0"/>
              <a:t>Hierarchical </a:t>
            </a:r>
            <a:r>
              <a:rPr lang="en-US" altLang="nl-NL" dirty="0" smtClean="0"/>
              <a:t>clustering (II)</a:t>
            </a:r>
            <a:r>
              <a:rPr lang="en-US" altLang="nl-NL" dirty="0"/>
              <a:t/>
            </a:r>
            <a:br>
              <a:rPr lang="en-US" altLang="nl-NL" dirty="0"/>
            </a:br>
            <a:endParaRPr lang="en-US" altLang="nl-NL" dirty="0"/>
          </a:p>
        </p:txBody>
      </p:sp>
    </p:spTree>
    <p:extLst>
      <p:ext uri="{BB962C8B-B14F-4D97-AF65-F5344CB8AC3E}">
        <p14:creationId xmlns:p14="http://schemas.microsoft.com/office/powerpoint/2010/main" val="1961325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5154" name="Text Box 2"/>
          <p:cNvSpPr txBox="1">
            <a:spLocks noChangeArrowheads="1"/>
          </p:cNvSpPr>
          <p:nvPr/>
        </p:nvSpPr>
        <p:spPr bwMode="auto">
          <a:xfrm>
            <a:off x="579438" y="1524000"/>
            <a:ext cx="3444875" cy="5318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800"/>
              <a:t>Human (healthy - ill)</a:t>
            </a:r>
            <a:endParaRPr lang="en-GB" altLang="nl-NL" sz="2800"/>
          </a:p>
        </p:txBody>
      </p:sp>
      <p:sp>
        <p:nvSpPr>
          <p:cNvPr id="305155" name="Text Box 3"/>
          <p:cNvSpPr txBox="1">
            <a:spLocks noChangeArrowheads="1"/>
          </p:cNvSpPr>
          <p:nvPr/>
        </p:nvSpPr>
        <p:spPr bwMode="auto">
          <a:xfrm>
            <a:off x="6505575" y="1524000"/>
            <a:ext cx="1498600" cy="5318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800"/>
              <a:t>Genome</a:t>
            </a:r>
            <a:endParaRPr lang="en-GB" altLang="nl-NL" sz="2800"/>
          </a:p>
        </p:txBody>
      </p:sp>
      <p:sp>
        <p:nvSpPr>
          <p:cNvPr id="305156" name="Text Box 4"/>
          <p:cNvSpPr txBox="1">
            <a:spLocks noChangeArrowheads="1"/>
          </p:cNvSpPr>
          <p:nvPr/>
        </p:nvSpPr>
        <p:spPr bwMode="auto">
          <a:xfrm>
            <a:off x="2124075" y="2701925"/>
            <a:ext cx="2570163" cy="5318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800"/>
              <a:t>mRNA isolation</a:t>
            </a:r>
            <a:endParaRPr lang="en-GB" altLang="nl-NL" sz="2800"/>
          </a:p>
        </p:txBody>
      </p:sp>
      <p:sp>
        <p:nvSpPr>
          <p:cNvPr id="305157" name="Text Box 5"/>
          <p:cNvSpPr txBox="1">
            <a:spLocks noChangeArrowheads="1"/>
          </p:cNvSpPr>
          <p:nvPr/>
        </p:nvSpPr>
        <p:spPr bwMode="auto">
          <a:xfrm>
            <a:off x="3716338" y="3890963"/>
            <a:ext cx="4638675" cy="531812"/>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800" dirty="0"/>
              <a:t>Information on gene activity</a:t>
            </a:r>
            <a:endParaRPr lang="en-GB" altLang="nl-NL" sz="2800" dirty="0"/>
          </a:p>
        </p:txBody>
      </p:sp>
      <p:cxnSp>
        <p:nvCxnSpPr>
          <p:cNvPr id="305158" name="AutoShape 6"/>
          <p:cNvCxnSpPr>
            <a:cxnSpLocks noChangeShapeType="1"/>
            <a:stCxn id="305154" idx="2"/>
            <a:endCxn id="305156" idx="0"/>
          </p:cNvCxnSpPr>
          <p:nvPr/>
        </p:nvCxnSpPr>
        <p:spPr bwMode="auto">
          <a:xfrm rot="16200000" flipH="1">
            <a:off x="2532857" y="1824831"/>
            <a:ext cx="646112" cy="1108075"/>
          </a:xfrm>
          <a:prstGeom prst="curvedConnector3">
            <a:avLst>
              <a:gd name="adj1" fmla="val 49875"/>
            </a:avLst>
          </a:prstGeom>
          <a:noFill/>
          <a:ln w="2857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5159" name="AutoShape 7"/>
          <p:cNvCxnSpPr>
            <a:cxnSpLocks noChangeShapeType="1"/>
            <a:stCxn id="305156" idx="3"/>
            <a:endCxn id="305157" idx="0"/>
          </p:cNvCxnSpPr>
          <p:nvPr/>
        </p:nvCxnSpPr>
        <p:spPr bwMode="auto">
          <a:xfrm>
            <a:off x="4694238" y="2968625"/>
            <a:ext cx="1341437" cy="922338"/>
          </a:xfrm>
          <a:prstGeom prst="curvedConnector2">
            <a:avLst/>
          </a:prstGeom>
          <a:noFill/>
          <a:ln w="2857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5160" name="AutoShape 8"/>
          <p:cNvCxnSpPr>
            <a:cxnSpLocks noChangeShapeType="1"/>
            <a:stCxn id="305155" idx="2"/>
            <a:endCxn id="305157" idx="0"/>
          </p:cNvCxnSpPr>
          <p:nvPr/>
        </p:nvCxnSpPr>
        <p:spPr bwMode="auto">
          <a:xfrm rot="5400000">
            <a:off x="5727700" y="2363788"/>
            <a:ext cx="1835150" cy="1219200"/>
          </a:xfrm>
          <a:prstGeom prst="curvedConnector3">
            <a:avLst>
              <a:gd name="adj1" fmla="val 50000"/>
            </a:avLst>
          </a:prstGeom>
          <a:noFill/>
          <a:ln w="2857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5161" name="Group 9"/>
          <p:cNvGrpSpPr>
            <a:grpSpLocks/>
          </p:cNvGrpSpPr>
          <p:nvPr/>
        </p:nvGrpSpPr>
        <p:grpSpPr bwMode="auto">
          <a:xfrm>
            <a:off x="579438" y="1720852"/>
            <a:ext cx="8147050" cy="4838701"/>
            <a:chOff x="365" y="862"/>
            <a:chExt cx="5132" cy="3048"/>
          </a:xfrm>
        </p:grpSpPr>
        <p:sp>
          <p:nvSpPr>
            <p:cNvPr id="305162" name="Text Box 10"/>
            <p:cNvSpPr txBox="1">
              <a:spLocks noChangeArrowheads="1"/>
            </p:cNvSpPr>
            <p:nvPr/>
          </p:nvSpPr>
          <p:spPr bwMode="auto">
            <a:xfrm>
              <a:off x="365" y="2902"/>
              <a:ext cx="2267" cy="33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800"/>
                <a:t>Information on illness</a:t>
              </a:r>
              <a:endParaRPr lang="en-GB" altLang="nl-NL" sz="2800"/>
            </a:p>
          </p:txBody>
        </p:sp>
        <p:sp>
          <p:nvSpPr>
            <p:cNvPr id="305163" name="Text Box 11"/>
            <p:cNvSpPr txBox="1">
              <a:spLocks noChangeArrowheads="1"/>
            </p:cNvSpPr>
            <p:nvPr/>
          </p:nvSpPr>
          <p:spPr bwMode="auto">
            <a:xfrm>
              <a:off x="2981" y="3575"/>
              <a:ext cx="2516" cy="33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800"/>
                <a:t>Role of genes in disease</a:t>
              </a:r>
              <a:endParaRPr lang="en-GB" altLang="nl-NL" sz="2800"/>
            </a:p>
          </p:txBody>
        </p:sp>
        <p:cxnSp>
          <p:nvCxnSpPr>
            <p:cNvPr id="305164" name="AutoShape 12"/>
            <p:cNvCxnSpPr>
              <a:cxnSpLocks noChangeShapeType="1"/>
              <a:stCxn id="305154" idx="1"/>
              <a:endCxn id="305162" idx="0"/>
            </p:cNvCxnSpPr>
            <p:nvPr/>
          </p:nvCxnSpPr>
          <p:spPr bwMode="auto">
            <a:xfrm rot="10800000" flipH="1" flipV="1">
              <a:off x="365" y="862"/>
              <a:ext cx="1134" cy="2040"/>
            </a:xfrm>
            <a:prstGeom prst="curvedConnector4">
              <a:avLst>
                <a:gd name="adj1" fmla="val -12704"/>
                <a:gd name="adj2" fmla="val 54104"/>
              </a:avLst>
            </a:prstGeom>
            <a:noFill/>
            <a:ln w="2857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5165" name="AutoShape 13"/>
            <p:cNvCxnSpPr>
              <a:cxnSpLocks noChangeShapeType="1"/>
              <a:stCxn id="305157" idx="2"/>
              <a:endCxn id="305163" idx="0"/>
            </p:cNvCxnSpPr>
            <p:nvPr/>
          </p:nvCxnSpPr>
          <p:spPr bwMode="auto">
            <a:xfrm rot="16200000" flipH="1">
              <a:off x="3493" y="2829"/>
              <a:ext cx="1055" cy="437"/>
            </a:xfrm>
            <a:prstGeom prst="curvedConnector3">
              <a:avLst>
                <a:gd name="adj1" fmla="val 50000"/>
              </a:avLst>
            </a:prstGeom>
            <a:noFill/>
            <a:ln w="2857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5166" name="AutoShape 14"/>
            <p:cNvCxnSpPr>
              <a:cxnSpLocks noChangeShapeType="1"/>
              <a:stCxn id="305162" idx="3"/>
            </p:cNvCxnSpPr>
            <p:nvPr/>
          </p:nvCxnSpPr>
          <p:spPr bwMode="auto">
            <a:xfrm flipV="1">
              <a:off x="2659" y="3072"/>
              <a:ext cx="1359" cy="3"/>
            </a:xfrm>
            <a:prstGeom prst="curvedConnector3">
              <a:avLst>
                <a:gd name="adj1" fmla="val 49963"/>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Title 1"/>
          <p:cNvSpPr txBox="1">
            <a:spLocks/>
          </p:cNvSpPr>
          <p:nvPr/>
        </p:nvSpPr>
        <p:spPr>
          <a:xfrm>
            <a:off x="457200" y="540296"/>
            <a:ext cx="8229600" cy="7200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US" dirty="0" smtClean="0"/>
              <a:t>Context</a:t>
            </a:r>
            <a:endParaRPr lang="nl-NL" dirty="0"/>
          </a:p>
        </p:txBody>
      </p:sp>
    </p:spTree>
    <p:extLst>
      <p:ext uri="{BB962C8B-B14F-4D97-AF65-F5344CB8AC3E}">
        <p14:creationId xmlns:p14="http://schemas.microsoft.com/office/powerpoint/2010/main" val="21310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304800" y="1335088"/>
            <a:ext cx="8659813" cy="3925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50000"/>
              </a:lnSpc>
              <a:spcBef>
                <a:spcPct val="0"/>
              </a:spcBef>
            </a:pPr>
            <a:r>
              <a:rPr lang="en-US" altLang="nl-NL" sz="2400" b="1" dirty="0">
                <a:cs typeface="Times New Roman" pitchFamily="18" charset="0"/>
              </a:rPr>
              <a:t>Algorithm </a:t>
            </a:r>
            <a:r>
              <a:rPr lang="en-US" altLang="nl-NL" sz="2400" dirty="0">
                <a:cs typeface="Times New Roman" pitchFamily="18" charset="0"/>
              </a:rPr>
              <a:t>(agglomerative clustering)</a:t>
            </a:r>
            <a:endParaRPr lang="en-US" altLang="nl-NL" sz="2400" b="1" dirty="0">
              <a:cs typeface="Times New Roman" pitchFamily="18" charset="0"/>
            </a:endParaRPr>
          </a:p>
          <a:p>
            <a:pPr algn="l" eaLnBrk="0" hangingPunct="0">
              <a:lnSpc>
                <a:spcPct val="150000"/>
              </a:lnSpc>
              <a:spcBef>
                <a:spcPct val="0"/>
              </a:spcBef>
            </a:pPr>
            <a:r>
              <a:rPr lang="en-US" altLang="nl-NL" sz="2400" dirty="0">
                <a:cs typeface="Times New Roman" pitchFamily="18" charset="0"/>
              </a:rPr>
              <a:t>- Start: all objects of </a:t>
            </a:r>
            <a:r>
              <a:rPr lang="en-US" altLang="nl-NL" sz="2400" b="1" i="1" dirty="0"/>
              <a:t>X</a:t>
            </a:r>
            <a:r>
              <a:rPr lang="en-US" altLang="nl-NL" sz="2400" dirty="0"/>
              <a:t> </a:t>
            </a:r>
            <a:r>
              <a:rPr lang="en-US" altLang="nl-NL" sz="2400" dirty="0">
                <a:cs typeface="Times New Roman" pitchFamily="18" charset="0"/>
              </a:rPr>
              <a:t>in a separate cluster</a:t>
            </a:r>
          </a:p>
          <a:p>
            <a:pPr algn="l" eaLnBrk="0" hangingPunct="0">
              <a:lnSpc>
                <a:spcPct val="150000"/>
              </a:lnSpc>
              <a:spcBef>
                <a:spcPct val="0"/>
              </a:spcBef>
            </a:pPr>
            <a:r>
              <a:rPr lang="en-US" altLang="nl-NL" sz="2400" dirty="0">
                <a:cs typeface="Times New Roman" pitchFamily="18" charset="0"/>
              </a:rPr>
              <a:t>- Clustering: combine the 2 clusters with the shortest distance</a:t>
            </a:r>
          </a:p>
          <a:p>
            <a:pPr algn="l" eaLnBrk="0" hangingPunct="0">
              <a:lnSpc>
                <a:spcPct val="150000"/>
              </a:lnSpc>
              <a:spcBef>
                <a:spcPct val="0"/>
              </a:spcBef>
            </a:pPr>
            <a:r>
              <a:rPr lang="en-US" altLang="nl-NL" sz="2400" dirty="0"/>
              <a:t>in dissimilarity matrix, </a:t>
            </a:r>
            <a:r>
              <a:rPr lang="en-US" altLang="nl-NL" sz="2400" b="1" i="1" dirty="0"/>
              <a:t>D</a:t>
            </a:r>
            <a:endParaRPr lang="en-US" altLang="nl-NL" sz="2400" dirty="0">
              <a:solidFill>
                <a:srgbClr val="FF3300"/>
              </a:solidFill>
              <a:cs typeface="Times New Roman" pitchFamily="18" charset="0"/>
            </a:endParaRPr>
          </a:p>
          <a:p>
            <a:pPr algn="l" eaLnBrk="0" hangingPunct="0">
              <a:lnSpc>
                <a:spcPct val="150000"/>
              </a:lnSpc>
              <a:spcBef>
                <a:spcPct val="0"/>
              </a:spcBef>
            </a:pPr>
            <a:r>
              <a:rPr lang="en-US" altLang="nl-NL" sz="2400" dirty="0">
                <a:solidFill>
                  <a:srgbClr val="FF3300"/>
                </a:solidFill>
                <a:cs typeface="Times New Roman" pitchFamily="18" charset="0"/>
              </a:rPr>
              <a:t>Distance between clusters is based on linkage type:</a:t>
            </a:r>
          </a:p>
          <a:p>
            <a:pPr lvl="1" algn="l" eaLnBrk="0" hangingPunct="0">
              <a:lnSpc>
                <a:spcPct val="150000"/>
              </a:lnSpc>
              <a:spcBef>
                <a:spcPct val="0"/>
              </a:spcBef>
            </a:pPr>
            <a:r>
              <a:rPr lang="en-US" altLang="nl-NL" sz="2400" dirty="0">
                <a:solidFill>
                  <a:srgbClr val="FF3300"/>
                </a:solidFill>
                <a:cs typeface="Times New Roman" pitchFamily="18" charset="0"/>
              </a:rPr>
              <a:t>single, average, complete, …</a:t>
            </a:r>
            <a:endParaRPr lang="en-US" altLang="nl-NL" sz="2400" dirty="0">
              <a:cs typeface="Times New Roman" pitchFamily="18" charset="0"/>
            </a:endParaRPr>
          </a:p>
          <a:p>
            <a:pPr algn="l" eaLnBrk="0" hangingPunct="0">
              <a:lnSpc>
                <a:spcPct val="150000"/>
              </a:lnSpc>
              <a:spcBef>
                <a:spcPct val="0"/>
              </a:spcBef>
            </a:pPr>
            <a:r>
              <a:rPr lang="en-US" altLang="nl-NL" sz="2400" dirty="0">
                <a:cs typeface="Times New Roman" pitchFamily="18" charset="0"/>
              </a:rPr>
              <a:t>- Repeat till only 1 cluster is left</a:t>
            </a:r>
          </a:p>
        </p:txBody>
      </p:sp>
      <p:sp>
        <p:nvSpPr>
          <p:cNvPr id="7" name="Rectangle 27"/>
          <p:cNvSpPr>
            <a:spLocks noGrp="1" noChangeArrowheads="1"/>
          </p:cNvSpPr>
          <p:nvPr>
            <p:ph type="title" idx="4294967295"/>
          </p:nvPr>
        </p:nvSpPr>
        <p:spPr>
          <a:xfrm>
            <a:off x="457200" y="540296"/>
            <a:ext cx="8229600" cy="720080"/>
          </a:xfrm>
        </p:spPr>
        <p:txBody>
          <a:bodyPr anchor="t">
            <a:noAutofit/>
          </a:bodyPr>
          <a:lstStyle/>
          <a:p>
            <a:r>
              <a:rPr lang="en-US" altLang="nl-NL" dirty="0"/>
              <a:t>Hierarchical </a:t>
            </a:r>
            <a:r>
              <a:rPr lang="en-US" altLang="nl-NL" dirty="0" smtClean="0"/>
              <a:t>clustering (II)</a:t>
            </a:r>
            <a:r>
              <a:rPr lang="en-US" altLang="nl-NL" dirty="0"/>
              <a:t/>
            </a:r>
            <a:br>
              <a:rPr lang="en-US" altLang="nl-NL" dirty="0"/>
            </a:br>
            <a:endParaRPr lang="en-US" altLang="nl-NL" dirty="0"/>
          </a:p>
        </p:txBody>
      </p:sp>
    </p:spTree>
    <p:extLst>
      <p:ext uri="{BB962C8B-B14F-4D97-AF65-F5344CB8AC3E}">
        <p14:creationId xmlns:p14="http://schemas.microsoft.com/office/powerpoint/2010/main" val="273389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idx="4294967295"/>
          </p:nvPr>
        </p:nvSpPr>
        <p:spPr/>
        <p:txBody>
          <a:bodyPr anchor="t"/>
          <a:lstStyle/>
          <a:p>
            <a:r>
              <a:rPr lang="en-US" altLang="nl-NL" dirty="0"/>
              <a:t>Hierarchical </a:t>
            </a:r>
            <a:r>
              <a:rPr lang="en-US" altLang="nl-NL" dirty="0" smtClean="0"/>
              <a:t>clustering (III)</a:t>
            </a:r>
            <a:endParaRPr lang="en-US" altLang="nl-NL" dirty="0"/>
          </a:p>
        </p:txBody>
      </p:sp>
      <p:graphicFrame>
        <p:nvGraphicFramePr>
          <p:cNvPr id="584707" name="Object 3"/>
          <p:cNvGraphicFramePr>
            <a:graphicFrameLocks noChangeAspect="1"/>
          </p:cNvGraphicFramePr>
          <p:nvPr/>
        </p:nvGraphicFramePr>
        <p:xfrm>
          <a:off x="3465513" y="2335213"/>
          <a:ext cx="5715000" cy="3298825"/>
        </p:xfrm>
        <a:graphic>
          <a:graphicData uri="http://schemas.openxmlformats.org/presentationml/2006/ole">
            <mc:AlternateContent xmlns:mc="http://schemas.openxmlformats.org/markup-compatibility/2006">
              <mc:Choice xmlns:v="urn:schemas-microsoft-com:vml" Requires="v">
                <p:oleObj spid="_x0000_s10289" name="Document" r:id="rId4" imgW="6303332" imgH="4026949" progId="Word.Document.8">
                  <p:embed/>
                </p:oleObj>
              </mc:Choice>
              <mc:Fallback>
                <p:oleObj name="Document" r:id="rId4" imgW="6303332" imgH="402694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5513" y="2335213"/>
                        <a:ext cx="5715000" cy="329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4708" name="Text Box 4"/>
          <p:cNvSpPr txBox="1">
            <a:spLocks noChangeArrowheads="1"/>
          </p:cNvSpPr>
          <p:nvPr/>
        </p:nvSpPr>
        <p:spPr bwMode="auto">
          <a:xfrm>
            <a:off x="1120775" y="1658938"/>
            <a:ext cx="696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a:latin typeface="Tahoma" pitchFamily="34" charset="0"/>
              </a:rPr>
              <a:t>Dataset                   Euclidean distance matrix, </a:t>
            </a:r>
            <a:r>
              <a:rPr lang="en-US" altLang="nl-NL" b="1" i="1">
                <a:latin typeface="Tahoma" pitchFamily="34" charset="0"/>
              </a:rPr>
              <a:t>D</a:t>
            </a:r>
            <a:r>
              <a:rPr lang="en-US" altLang="nl-NL">
                <a:latin typeface="Tahoma" pitchFamily="34" charset="0"/>
              </a:rPr>
              <a:t> </a:t>
            </a:r>
          </a:p>
        </p:txBody>
      </p:sp>
      <p:pic>
        <p:nvPicPr>
          <p:cNvPr id="584709" name="Picture 5" descr="five_samples"/>
          <p:cNvPicPr>
            <a:picLocks noChangeAspect="1" noChangeArrowheads="1"/>
          </p:cNvPicPr>
          <p:nvPr/>
        </p:nvPicPr>
        <p:blipFill>
          <a:blip r:embed="rId6" cstate="print">
            <a:extLst>
              <a:ext uri="{28A0092B-C50C-407E-A947-70E740481C1C}">
                <a14:useLocalDpi xmlns:a14="http://schemas.microsoft.com/office/drawing/2010/main" val="0"/>
              </a:ext>
            </a:extLst>
          </a:blip>
          <a:srcRect l="4948" r="8810"/>
          <a:stretch>
            <a:fillRect/>
          </a:stretch>
        </p:blipFill>
        <p:spPr bwMode="auto">
          <a:xfrm>
            <a:off x="112713" y="2047875"/>
            <a:ext cx="32845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710" name="Text Box 6"/>
          <p:cNvSpPr txBox="1">
            <a:spLocks noChangeArrowheads="1"/>
          </p:cNvSpPr>
          <p:nvPr/>
        </p:nvSpPr>
        <p:spPr bwMode="auto">
          <a:xfrm>
            <a:off x="569913" y="3921125"/>
            <a:ext cx="647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latin typeface="Tahoma" pitchFamily="34" charset="0"/>
            </a:endParaRPr>
          </a:p>
        </p:txBody>
      </p:sp>
      <p:sp>
        <p:nvSpPr>
          <p:cNvPr id="584711" name="Text Box 7"/>
          <p:cNvSpPr txBox="1">
            <a:spLocks noChangeArrowheads="1"/>
          </p:cNvSpPr>
          <p:nvPr/>
        </p:nvSpPr>
        <p:spPr bwMode="auto">
          <a:xfrm>
            <a:off x="1125538" y="4105275"/>
            <a:ext cx="587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latin typeface="Tahoma" pitchFamily="34" charset="0"/>
            </a:endParaRPr>
          </a:p>
        </p:txBody>
      </p:sp>
      <p:sp>
        <p:nvSpPr>
          <p:cNvPr id="584712" name="Text Box 8"/>
          <p:cNvSpPr txBox="1">
            <a:spLocks noChangeArrowheads="1"/>
          </p:cNvSpPr>
          <p:nvPr/>
        </p:nvSpPr>
        <p:spPr bwMode="auto">
          <a:xfrm>
            <a:off x="2779713" y="3997325"/>
            <a:ext cx="647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4</a:t>
            </a:r>
            <a:endParaRPr lang="en-US" altLang="nl-NL">
              <a:latin typeface="Tahoma" pitchFamily="34" charset="0"/>
            </a:endParaRPr>
          </a:p>
        </p:txBody>
      </p:sp>
      <p:sp>
        <p:nvSpPr>
          <p:cNvPr id="584713" name="Text Box 9"/>
          <p:cNvSpPr txBox="1">
            <a:spLocks noChangeArrowheads="1"/>
          </p:cNvSpPr>
          <p:nvPr/>
        </p:nvSpPr>
        <p:spPr bwMode="auto">
          <a:xfrm>
            <a:off x="2551113" y="3006725"/>
            <a:ext cx="587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5</a:t>
            </a:r>
            <a:endParaRPr lang="en-US" altLang="nl-NL">
              <a:latin typeface="Tahoma" pitchFamily="34" charset="0"/>
            </a:endParaRPr>
          </a:p>
        </p:txBody>
      </p:sp>
      <p:sp>
        <p:nvSpPr>
          <p:cNvPr id="584714" name="Text Box 10"/>
          <p:cNvSpPr txBox="1">
            <a:spLocks noChangeArrowheads="1"/>
          </p:cNvSpPr>
          <p:nvPr/>
        </p:nvSpPr>
        <p:spPr bwMode="auto">
          <a:xfrm>
            <a:off x="950913" y="2711450"/>
            <a:ext cx="647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latin typeface="Tahoma" pitchFamily="34" charset="0"/>
            </a:endParaRPr>
          </a:p>
        </p:txBody>
      </p:sp>
      <p:sp>
        <p:nvSpPr>
          <p:cNvPr id="584715" name="Line 12"/>
          <p:cNvSpPr>
            <a:spLocks noChangeShapeType="1"/>
          </p:cNvSpPr>
          <p:nvPr/>
        </p:nvSpPr>
        <p:spPr bwMode="auto">
          <a:xfrm flipH="1">
            <a:off x="936625" y="3297238"/>
            <a:ext cx="158750" cy="750887"/>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584716" name="Line 13"/>
          <p:cNvSpPr>
            <a:spLocks noChangeShapeType="1"/>
          </p:cNvSpPr>
          <p:nvPr/>
        </p:nvSpPr>
        <p:spPr bwMode="auto">
          <a:xfrm>
            <a:off x="1138238" y="3313113"/>
            <a:ext cx="42862" cy="887412"/>
          </a:xfrm>
          <a:prstGeom prst="line">
            <a:avLst/>
          </a:prstGeom>
          <a:noFill/>
          <a:ln w="19050">
            <a:solidFill>
              <a:srgbClr val="FF00FF"/>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584717" name="Line 14"/>
          <p:cNvSpPr>
            <a:spLocks noChangeShapeType="1"/>
          </p:cNvSpPr>
          <p:nvPr/>
        </p:nvSpPr>
        <p:spPr bwMode="auto">
          <a:xfrm>
            <a:off x="1181100" y="3311525"/>
            <a:ext cx="1604963" cy="779463"/>
          </a:xfrm>
          <a:prstGeom prst="line">
            <a:avLst/>
          </a:prstGeom>
          <a:noFill/>
          <a:ln w="19050">
            <a:solidFill>
              <a:srgbClr val="00FF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584718" name="Line 15"/>
          <p:cNvSpPr>
            <a:spLocks noChangeShapeType="1"/>
          </p:cNvSpPr>
          <p:nvPr/>
        </p:nvSpPr>
        <p:spPr bwMode="auto">
          <a:xfrm>
            <a:off x="1211263" y="3246438"/>
            <a:ext cx="1400175" cy="288925"/>
          </a:xfrm>
          <a:prstGeom prst="line">
            <a:avLst/>
          </a:prstGeom>
          <a:noFill/>
          <a:ln w="190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584719" name="Rectangle 16"/>
          <p:cNvSpPr>
            <a:spLocks noChangeArrowheads="1"/>
          </p:cNvSpPr>
          <p:nvPr/>
        </p:nvSpPr>
        <p:spPr bwMode="auto">
          <a:xfrm>
            <a:off x="8123238" y="2916238"/>
            <a:ext cx="762000" cy="304800"/>
          </a:xfrm>
          <a:prstGeom prst="rect">
            <a:avLst/>
          </a:prstGeom>
          <a:noFill/>
          <a:ln w="254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84720" name="Rectangle 17"/>
          <p:cNvSpPr>
            <a:spLocks noChangeArrowheads="1"/>
          </p:cNvSpPr>
          <p:nvPr/>
        </p:nvSpPr>
        <p:spPr bwMode="auto">
          <a:xfrm>
            <a:off x="7142163" y="2916238"/>
            <a:ext cx="762000" cy="304800"/>
          </a:xfrm>
          <a:prstGeom prst="rect">
            <a:avLst/>
          </a:prstGeom>
          <a:noFill/>
          <a:ln w="254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84721" name="Rectangle 18"/>
          <p:cNvSpPr>
            <a:spLocks noChangeArrowheads="1"/>
          </p:cNvSpPr>
          <p:nvPr/>
        </p:nvSpPr>
        <p:spPr bwMode="auto">
          <a:xfrm>
            <a:off x="6094413" y="2916238"/>
            <a:ext cx="762000" cy="304800"/>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84722" name="Rectangle 19"/>
          <p:cNvSpPr>
            <a:spLocks noChangeArrowheads="1"/>
          </p:cNvSpPr>
          <p:nvPr/>
        </p:nvSpPr>
        <p:spPr bwMode="auto">
          <a:xfrm>
            <a:off x="5018088" y="2916238"/>
            <a:ext cx="762000" cy="304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Tree>
    <p:extLst>
      <p:ext uri="{BB962C8B-B14F-4D97-AF65-F5344CB8AC3E}">
        <p14:creationId xmlns:p14="http://schemas.microsoft.com/office/powerpoint/2010/main" val="2425256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6754" name="Object 2"/>
          <p:cNvGraphicFramePr>
            <a:graphicFrameLocks noChangeAspect="1"/>
          </p:cNvGraphicFramePr>
          <p:nvPr/>
        </p:nvGraphicFramePr>
        <p:xfrm>
          <a:off x="3201988" y="2441575"/>
          <a:ext cx="5768975" cy="3148013"/>
        </p:xfrm>
        <a:graphic>
          <a:graphicData uri="http://schemas.openxmlformats.org/presentationml/2006/ole">
            <mc:AlternateContent xmlns:mc="http://schemas.openxmlformats.org/markup-compatibility/2006">
              <mc:Choice xmlns:v="urn:schemas-microsoft-com:vml" Requires="v">
                <p:oleObj spid="_x0000_s11312" name="Document" r:id="rId4" imgW="6099840" imgH="3719880" progId="Word.Document.8">
                  <p:embed/>
                </p:oleObj>
              </mc:Choice>
              <mc:Fallback>
                <p:oleObj name="Document" r:id="rId4" imgW="6099840" imgH="37198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1988" y="2441575"/>
                        <a:ext cx="5768975" cy="314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6755" name="Rectangle 3"/>
          <p:cNvSpPr>
            <a:spLocks noGrp="1" noChangeArrowheads="1"/>
          </p:cNvSpPr>
          <p:nvPr>
            <p:ph type="title" idx="4294967295"/>
          </p:nvPr>
        </p:nvSpPr>
        <p:spPr/>
        <p:txBody>
          <a:bodyPr anchor="t"/>
          <a:lstStyle/>
          <a:p>
            <a:r>
              <a:rPr lang="en-US" altLang="nl-NL" dirty="0"/>
              <a:t>Hierarchical </a:t>
            </a:r>
            <a:r>
              <a:rPr lang="en-US" altLang="nl-NL" dirty="0" smtClean="0"/>
              <a:t>clustering (IV)</a:t>
            </a:r>
            <a:endParaRPr lang="en-US" altLang="nl-NL" dirty="0"/>
          </a:p>
        </p:txBody>
      </p:sp>
      <p:sp>
        <p:nvSpPr>
          <p:cNvPr id="586756" name="Rectangle 4"/>
          <p:cNvSpPr>
            <a:spLocks noGrp="1" noChangeArrowheads="1"/>
          </p:cNvSpPr>
          <p:nvPr>
            <p:ph type="body" idx="4294967295"/>
          </p:nvPr>
        </p:nvSpPr>
        <p:spPr>
          <a:xfrm>
            <a:off x="250825" y="1219200"/>
            <a:ext cx="8640763" cy="4387850"/>
          </a:xfrm>
        </p:spPr>
        <p:txBody>
          <a:bodyPr/>
          <a:lstStyle/>
          <a:p>
            <a:r>
              <a:rPr lang="en-US" altLang="nl-NL" sz="2400" b="1"/>
              <a:t>Step 1:</a:t>
            </a:r>
            <a:r>
              <a:rPr lang="en-US" altLang="nl-NL" sz="2400"/>
              <a:t> </a:t>
            </a:r>
            <a:br>
              <a:rPr lang="en-US" altLang="nl-NL" sz="2400"/>
            </a:br>
            <a:r>
              <a:rPr lang="en-US" altLang="nl-NL" sz="2400"/>
              <a:t>Find the most similar pair of objects: min</a:t>
            </a:r>
            <a:r>
              <a:rPr lang="en-US" altLang="nl-NL" sz="2400" baseline="-25000"/>
              <a:t>(</a:t>
            </a:r>
            <a:r>
              <a:rPr lang="en-US" altLang="nl-NL" sz="2400" i="1" baseline="-25000"/>
              <a:t>i,j</a:t>
            </a:r>
            <a:r>
              <a:rPr lang="en-US" altLang="nl-NL" sz="2400" baseline="-25000"/>
              <a:t>)</a:t>
            </a:r>
            <a:r>
              <a:rPr lang="en-US" altLang="nl-NL" sz="2400"/>
              <a:t>{</a:t>
            </a:r>
            <a:r>
              <a:rPr lang="en-US" altLang="nl-NL" sz="2400" i="1"/>
              <a:t>d</a:t>
            </a:r>
            <a:r>
              <a:rPr lang="en-US" altLang="nl-NL" sz="2400"/>
              <a:t>(</a:t>
            </a:r>
            <a:r>
              <a:rPr lang="en-US" altLang="nl-NL" sz="2400" i="1"/>
              <a:t>i,j</a:t>
            </a:r>
            <a:r>
              <a:rPr lang="en-US" altLang="nl-NL" sz="2400"/>
              <a:t>)}</a:t>
            </a:r>
            <a:r>
              <a:rPr lang="en-US" altLang="nl-NL" sz="2400" i="1"/>
              <a:t> = d</a:t>
            </a:r>
            <a:r>
              <a:rPr lang="en-US" altLang="nl-NL" sz="2400"/>
              <a:t>(2,3)</a:t>
            </a:r>
          </a:p>
        </p:txBody>
      </p:sp>
      <p:pic>
        <p:nvPicPr>
          <p:cNvPr id="586757" name="Picture 5" descr="five_samples"/>
          <p:cNvPicPr>
            <a:picLocks noChangeAspect="1" noChangeArrowheads="1"/>
          </p:cNvPicPr>
          <p:nvPr/>
        </p:nvPicPr>
        <p:blipFill>
          <a:blip r:embed="rId6" cstate="print">
            <a:extLst>
              <a:ext uri="{28A0092B-C50C-407E-A947-70E740481C1C}">
                <a14:useLocalDpi xmlns:a14="http://schemas.microsoft.com/office/drawing/2010/main" val="0"/>
              </a:ext>
            </a:extLst>
          </a:blip>
          <a:srcRect l="3996" r="2126"/>
          <a:stretch>
            <a:fillRect/>
          </a:stretch>
        </p:blipFill>
        <p:spPr bwMode="auto">
          <a:xfrm>
            <a:off x="73025" y="2205038"/>
            <a:ext cx="3505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6758" name="Rectangle 6"/>
          <p:cNvSpPr>
            <a:spLocks noChangeArrowheads="1"/>
          </p:cNvSpPr>
          <p:nvPr/>
        </p:nvSpPr>
        <p:spPr bwMode="auto">
          <a:xfrm>
            <a:off x="6096000" y="3449638"/>
            <a:ext cx="914400" cy="457200"/>
          </a:xfrm>
          <a:prstGeom prst="rect">
            <a:avLst/>
          </a:prstGeom>
          <a:noFill/>
          <a:ln w="476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nvGrpSpPr>
          <p:cNvPr id="586759" name="Group 7"/>
          <p:cNvGrpSpPr>
            <a:grpSpLocks/>
          </p:cNvGrpSpPr>
          <p:nvPr/>
        </p:nvGrpSpPr>
        <p:grpSpPr bwMode="auto">
          <a:xfrm>
            <a:off x="457200" y="2754313"/>
            <a:ext cx="2608263" cy="1971675"/>
            <a:chOff x="288" y="2214"/>
            <a:chExt cx="1643" cy="1242"/>
          </a:xfrm>
        </p:grpSpPr>
        <p:sp>
          <p:nvSpPr>
            <p:cNvPr id="586760" name="Text Box 8"/>
            <p:cNvSpPr txBox="1">
              <a:spLocks noChangeArrowheads="1"/>
            </p:cNvSpPr>
            <p:nvPr/>
          </p:nvSpPr>
          <p:spPr bwMode="auto">
            <a:xfrm>
              <a:off x="288" y="2946"/>
              <a:ext cx="32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latin typeface="Tahoma" pitchFamily="34" charset="0"/>
              </a:endParaRPr>
            </a:p>
          </p:txBody>
        </p:sp>
        <p:sp>
          <p:nvSpPr>
            <p:cNvPr id="586761" name="Text Box 9"/>
            <p:cNvSpPr txBox="1">
              <a:spLocks noChangeArrowheads="1"/>
            </p:cNvSpPr>
            <p:nvPr/>
          </p:nvSpPr>
          <p:spPr bwMode="auto">
            <a:xfrm>
              <a:off x="574" y="3129"/>
              <a:ext cx="38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latin typeface="Tahoma" pitchFamily="34" charset="0"/>
              </a:endParaRPr>
            </a:p>
          </p:txBody>
        </p:sp>
        <p:sp>
          <p:nvSpPr>
            <p:cNvPr id="586762" name="Text Box 10"/>
            <p:cNvSpPr txBox="1">
              <a:spLocks noChangeArrowheads="1"/>
            </p:cNvSpPr>
            <p:nvPr/>
          </p:nvSpPr>
          <p:spPr bwMode="auto">
            <a:xfrm>
              <a:off x="1602" y="3058"/>
              <a:ext cx="32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4</a:t>
              </a:r>
              <a:endParaRPr lang="en-US" altLang="nl-NL">
                <a:latin typeface="Tahoma" pitchFamily="34" charset="0"/>
              </a:endParaRPr>
            </a:p>
          </p:txBody>
        </p:sp>
        <p:sp>
          <p:nvSpPr>
            <p:cNvPr id="586763" name="Text Box 11"/>
            <p:cNvSpPr txBox="1">
              <a:spLocks noChangeArrowheads="1"/>
            </p:cNvSpPr>
            <p:nvPr/>
          </p:nvSpPr>
          <p:spPr bwMode="auto">
            <a:xfrm>
              <a:off x="1530" y="2380"/>
              <a:ext cx="3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5</a:t>
              </a:r>
              <a:endParaRPr lang="en-US" altLang="nl-NL">
                <a:latin typeface="Tahoma" pitchFamily="34" charset="0"/>
              </a:endParaRPr>
            </a:p>
          </p:txBody>
        </p:sp>
        <p:sp>
          <p:nvSpPr>
            <p:cNvPr id="586764" name="Text Box 12"/>
            <p:cNvSpPr txBox="1">
              <a:spLocks noChangeArrowheads="1"/>
            </p:cNvSpPr>
            <p:nvPr/>
          </p:nvSpPr>
          <p:spPr bwMode="auto">
            <a:xfrm>
              <a:off x="545" y="2214"/>
              <a:ext cx="32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latin typeface="Tahoma" pitchFamily="34" charset="0"/>
              </a:endParaRPr>
            </a:p>
          </p:txBody>
        </p:sp>
      </p:grpSp>
      <p:sp>
        <p:nvSpPr>
          <p:cNvPr id="586765" name="Oval 14"/>
          <p:cNvSpPr>
            <a:spLocks noChangeArrowheads="1"/>
          </p:cNvSpPr>
          <p:nvPr/>
        </p:nvSpPr>
        <p:spPr bwMode="auto">
          <a:xfrm rot="1909647">
            <a:off x="733425" y="4092575"/>
            <a:ext cx="609600" cy="247650"/>
          </a:xfrm>
          <a:prstGeom prst="ellipse">
            <a:avLst/>
          </a:prstGeom>
          <a:noFill/>
          <a:ln w="254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Tree>
    <p:extLst>
      <p:ext uri="{BB962C8B-B14F-4D97-AF65-F5344CB8AC3E}">
        <p14:creationId xmlns:p14="http://schemas.microsoft.com/office/powerpoint/2010/main" val="3537480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idx="4294967295"/>
          </p:nvPr>
        </p:nvSpPr>
        <p:spPr/>
        <p:txBody>
          <a:bodyPr anchor="t"/>
          <a:lstStyle/>
          <a:p>
            <a:r>
              <a:rPr lang="en-US" altLang="nl-NL" dirty="0"/>
              <a:t>Hierarchical </a:t>
            </a:r>
            <a:r>
              <a:rPr lang="en-US" altLang="nl-NL" dirty="0" smtClean="0"/>
              <a:t>clustering (V)</a:t>
            </a:r>
            <a:endParaRPr lang="en-US" altLang="nl-NL" dirty="0"/>
          </a:p>
        </p:txBody>
      </p:sp>
      <p:sp>
        <p:nvSpPr>
          <p:cNvPr id="588803" name="Rectangle 3"/>
          <p:cNvSpPr>
            <a:spLocks noGrp="1" noChangeArrowheads="1"/>
          </p:cNvSpPr>
          <p:nvPr>
            <p:ph type="body" idx="4294967295"/>
          </p:nvPr>
        </p:nvSpPr>
        <p:spPr>
          <a:xfrm>
            <a:off x="685800" y="1125538"/>
            <a:ext cx="7772400" cy="1644650"/>
          </a:xfrm>
        </p:spPr>
        <p:txBody>
          <a:bodyPr/>
          <a:lstStyle/>
          <a:p>
            <a:r>
              <a:rPr lang="en-US" altLang="nl-NL" sz="2400" b="1"/>
              <a:t>Step 2: </a:t>
            </a:r>
            <a:br>
              <a:rPr lang="en-US" altLang="nl-NL" sz="2400" b="1"/>
            </a:br>
            <a:r>
              <a:rPr lang="en-US" altLang="nl-NL" sz="2400"/>
              <a:t>Merge </a:t>
            </a:r>
            <a:r>
              <a:rPr lang="en-US" altLang="nl-NL" sz="2400" b="1" i="1">
                <a:latin typeface="Times New Roman" pitchFamily="18" charset="0"/>
              </a:rPr>
              <a:t>x</a:t>
            </a:r>
            <a:r>
              <a:rPr lang="en-US" altLang="nl-NL" sz="2400" baseline="-25000">
                <a:latin typeface="Times New Roman" pitchFamily="18" charset="0"/>
              </a:rPr>
              <a:t>2</a:t>
            </a:r>
            <a:r>
              <a:rPr lang="en-US" altLang="nl-NL" sz="2400"/>
              <a:t> and </a:t>
            </a:r>
            <a:r>
              <a:rPr lang="en-US" altLang="nl-NL" sz="2400" b="1" i="1">
                <a:latin typeface="Times New Roman" pitchFamily="18" charset="0"/>
              </a:rPr>
              <a:t>x</a:t>
            </a:r>
            <a:r>
              <a:rPr lang="en-US" altLang="nl-NL" sz="2400" baseline="-25000">
                <a:latin typeface="Times New Roman" pitchFamily="18" charset="0"/>
              </a:rPr>
              <a:t>3</a:t>
            </a:r>
            <a:r>
              <a:rPr lang="en-US" altLang="nl-NL" sz="2400"/>
              <a:t> into a single object, </a:t>
            </a:r>
            <a:r>
              <a:rPr lang="en-US" altLang="nl-NL" sz="2400">
                <a:latin typeface="Times New Roman" pitchFamily="18" charset="0"/>
              </a:rPr>
              <a:t>[</a:t>
            </a:r>
            <a:r>
              <a:rPr lang="en-US" altLang="nl-NL" sz="2400" b="1" i="1">
                <a:latin typeface="Times New Roman" pitchFamily="18" charset="0"/>
              </a:rPr>
              <a:t>x</a:t>
            </a:r>
            <a:r>
              <a:rPr lang="en-US" altLang="nl-NL" sz="2400" baseline="-25000">
                <a:latin typeface="Times New Roman" pitchFamily="18" charset="0"/>
              </a:rPr>
              <a:t>2</a:t>
            </a:r>
            <a:r>
              <a:rPr lang="en-US" altLang="nl-NL" sz="2400">
                <a:latin typeface="Times New Roman" pitchFamily="18" charset="0"/>
              </a:rPr>
              <a:t>,</a:t>
            </a:r>
            <a:r>
              <a:rPr lang="en-US" altLang="nl-NL" sz="2400"/>
              <a:t> </a:t>
            </a:r>
            <a:r>
              <a:rPr lang="en-US" altLang="nl-NL" sz="2400" b="1" i="1">
                <a:latin typeface="Times New Roman" pitchFamily="18" charset="0"/>
              </a:rPr>
              <a:t>x</a:t>
            </a:r>
            <a:r>
              <a:rPr lang="en-US" altLang="nl-NL" sz="2400" baseline="-25000">
                <a:latin typeface="Times New Roman" pitchFamily="18" charset="0"/>
              </a:rPr>
              <a:t>3</a:t>
            </a:r>
            <a:r>
              <a:rPr lang="en-US" altLang="nl-NL" sz="2400">
                <a:latin typeface="Times New Roman" pitchFamily="18" charset="0"/>
              </a:rPr>
              <a:t>]</a:t>
            </a:r>
            <a:r>
              <a:rPr lang="en-US" altLang="nl-NL" sz="2400"/>
              <a:t>;</a:t>
            </a:r>
          </a:p>
          <a:p>
            <a:endParaRPr lang="en-US" altLang="nl-NL" sz="2400"/>
          </a:p>
          <a:p>
            <a:endParaRPr lang="en-US" altLang="nl-NL"/>
          </a:p>
          <a:p>
            <a:endParaRPr lang="en-US" altLang="nl-NL"/>
          </a:p>
        </p:txBody>
      </p:sp>
      <p:pic>
        <p:nvPicPr>
          <p:cNvPr id="588804" name="Picture 4" descr="five_example_dend"/>
          <p:cNvPicPr>
            <a:picLocks noChangeAspect="1" noChangeArrowheads="1"/>
          </p:cNvPicPr>
          <p:nvPr/>
        </p:nvPicPr>
        <p:blipFill>
          <a:blip r:embed="rId3" cstate="print">
            <a:extLst>
              <a:ext uri="{28A0092B-C50C-407E-A947-70E740481C1C}">
                <a14:useLocalDpi xmlns:a14="http://schemas.microsoft.com/office/drawing/2010/main" val="0"/>
              </a:ext>
            </a:extLst>
          </a:blip>
          <a:srcRect b="9087"/>
          <a:stretch>
            <a:fillRect/>
          </a:stretch>
        </p:blipFill>
        <p:spPr bwMode="auto">
          <a:xfrm>
            <a:off x="2257425" y="2266950"/>
            <a:ext cx="4537075"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05" name="Line 5"/>
          <p:cNvSpPr>
            <a:spLocks noChangeShapeType="1"/>
          </p:cNvSpPr>
          <p:nvPr/>
        </p:nvSpPr>
        <p:spPr bwMode="auto">
          <a:xfrm>
            <a:off x="4029075" y="5262563"/>
            <a:ext cx="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nl-NL"/>
          </a:p>
        </p:txBody>
      </p:sp>
      <p:sp>
        <p:nvSpPr>
          <p:cNvPr id="588806" name="Rectangle 7"/>
          <p:cNvSpPr>
            <a:spLocks noChangeArrowheads="1"/>
          </p:cNvSpPr>
          <p:nvPr/>
        </p:nvSpPr>
        <p:spPr bwMode="auto">
          <a:xfrm>
            <a:off x="3343275" y="2143125"/>
            <a:ext cx="3089275" cy="311943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nvGrpSpPr>
          <p:cNvPr id="588807" name="Group 8"/>
          <p:cNvGrpSpPr>
            <a:grpSpLocks/>
          </p:cNvGrpSpPr>
          <p:nvPr/>
        </p:nvGrpSpPr>
        <p:grpSpPr bwMode="auto">
          <a:xfrm>
            <a:off x="2867025" y="4400550"/>
            <a:ext cx="3205163" cy="1257300"/>
            <a:chOff x="1806" y="2772"/>
            <a:chExt cx="2019" cy="792"/>
          </a:xfrm>
        </p:grpSpPr>
        <p:sp>
          <p:nvSpPr>
            <p:cNvPr id="588808" name="Freeform 9"/>
            <p:cNvSpPr>
              <a:spLocks/>
            </p:cNvSpPr>
            <p:nvPr/>
          </p:nvSpPr>
          <p:spPr bwMode="auto">
            <a:xfrm>
              <a:off x="2528" y="3020"/>
              <a:ext cx="379" cy="300"/>
            </a:xfrm>
            <a:custGeom>
              <a:avLst/>
              <a:gdLst>
                <a:gd name="T0" fmla="*/ 0 w 379"/>
                <a:gd name="T1" fmla="*/ 300 h 300"/>
                <a:gd name="T2" fmla="*/ 0 w 379"/>
                <a:gd name="T3" fmla="*/ 0 h 300"/>
                <a:gd name="T4" fmla="*/ 379 w 379"/>
                <a:gd name="T5" fmla="*/ 0 h 300"/>
                <a:gd name="T6" fmla="*/ 378 w 379"/>
                <a:gd name="T7" fmla="*/ 298 h 300"/>
                <a:gd name="T8" fmla="*/ 0 60000 65536"/>
                <a:gd name="T9" fmla="*/ 0 60000 65536"/>
                <a:gd name="T10" fmla="*/ 0 60000 65536"/>
                <a:gd name="T11" fmla="*/ 0 60000 65536"/>
                <a:gd name="T12" fmla="*/ 0 w 379"/>
                <a:gd name="T13" fmla="*/ 0 h 300"/>
                <a:gd name="T14" fmla="*/ 379 w 379"/>
                <a:gd name="T15" fmla="*/ 300 h 300"/>
              </a:gdLst>
              <a:ahLst/>
              <a:cxnLst>
                <a:cxn ang="T8">
                  <a:pos x="T0" y="T1"/>
                </a:cxn>
                <a:cxn ang="T9">
                  <a:pos x="T2" y="T3"/>
                </a:cxn>
                <a:cxn ang="T10">
                  <a:pos x="T4" y="T5"/>
                </a:cxn>
                <a:cxn ang="T11">
                  <a:pos x="T6" y="T7"/>
                </a:cxn>
              </a:cxnLst>
              <a:rect l="T12" t="T13" r="T14" b="T15"/>
              <a:pathLst>
                <a:path w="379" h="300">
                  <a:moveTo>
                    <a:pt x="0" y="300"/>
                  </a:moveTo>
                  <a:lnTo>
                    <a:pt x="0" y="0"/>
                  </a:lnTo>
                  <a:lnTo>
                    <a:pt x="379" y="0"/>
                  </a:lnTo>
                  <a:lnTo>
                    <a:pt x="378" y="298"/>
                  </a:lnTo>
                </a:path>
              </a:pathLst>
            </a:cu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88809" name="Line 10"/>
            <p:cNvSpPr>
              <a:spLocks noChangeShapeType="1"/>
            </p:cNvSpPr>
            <p:nvPr/>
          </p:nvSpPr>
          <p:spPr bwMode="auto">
            <a:xfrm flipH="1">
              <a:off x="1806" y="3012"/>
              <a:ext cx="104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588810" name="Text Box 11"/>
            <p:cNvSpPr txBox="1">
              <a:spLocks noChangeArrowheads="1"/>
            </p:cNvSpPr>
            <p:nvPr/>
          </p:nvSpPr>
          <p:spPr bwMode="auto">
            <a:xfrm>
              <a:off x="1935" y="2772"/>
              <a:ext cx="4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a:latin typeface="Tahoma" pitchFamily="34" charset="0"/>
                </a:rPr>
                <a:t>0.74</a:t>
              </a:r>
            </a:p>
          </p:txBody>
        </p:sp>
        <p:grpSp>
          <p:nvGrpSpPr>
            <p:cNvPr id="588811" name="Group 12"/>
            <p:cNvGrpSpPr>
              <a:grpSpLocks/>
            </p:cNvGrpSpPr>
            <p:nvPr/>
          </p:nvGrpSpPr>
          <p:grpSpPr bwMode="auto">
            <a:xfrm>
              <a:off x="2044" y="3231"/>
              <a:ext cx="1781" cy="333"/>
              <a:chOff x="3426" y="3330"/>
              <a:chExt cx="1666" cy="333"/>
            </a:xfrm>
          </p:grpSpPr>
          <p:sp>
            <p:nvSpPr>
              <p:cNvPr id="588812" name="Text Box 13"/>
              <p:cNvSpPr txBox="1">
                <a:spLocks noChangeArrowheads="1"/>
              </p:cNvSpPr>
              <p:nvPr/>
            </p:nvSpPr>
            <p:spPr bwMode="auto">
              <a:xfrm>
                <a:off x="4788" y="3330"/>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5</a:t>
                </a:r>
                <a:endParaRPr lang="en-US" altLang="nl-NL">
                  <a:latin typeface="Tahoma" pitchFamily="34" charset="0"/>
                </a:endParaRPr>
              </a:p>
            </p:txBody>
          </p:sp>
          <p:sp>
            <p:nvSpPr>
              <p:cNvPr id="588813" name="Text Box 14"/>
              <p:cNvSpPr txBox="1">
                <a:spLocks noChangeArrowheads="1"/>
              </p:cNvSpPr>
              <p:nvPr/>
            </p:nvSpPr>
            <p:spPr bwMode="auto">
              <a:xfrm>
                <a:off x="4428" y="3330"/>
                <a:ext cx="2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4</a:t>
                </a:r>
                <a:endParaRPr lang="en-US" altLang="nl-NL">
                  <a:latin typeface="Tahoma" pitchFamily="34" charset="0"/>
                </a:endParaRPr>
              </a:p>
            </p:txBody>
          </p:sp>
          <p:sp>
            <p:nvSpPr>
              <p:cNvPr id="588814" name="Text Box 15"/>
              <p:cNvSpPr txBox="1">
                <a:spLocks noChangeArrowheads="1"/>
              </p:cNvSpPr>
              <p:nvPr/>
            </p:nvSpPr>
            <p:spPr bwMode="auto">
              <a:xfrm>
                <a:off x="4098" y="3336"/>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latin typeface="Tahoma" pitchFamily="34" charset="0"/>
                </a:endParaRPr>
              </a:p>
            </p:txBody>
          </p:sp>
          <p:sp>
            <p:nvSpPr>
              <p:cNvPr id="588815" name="Text Box 16"/>
              <p:cNvSpPr txBox="1">
                <a:spLocks noChangeArrowheads="1"/>
              </p:cNvSpPr>
              <p:nvPr/>
            </p:nvSpPr>
            <p:spPr bwMode="auto">
              <a:xfrm>
                <a:off x="3762" y="3336"/>
                <a:ext cx="2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latin typeface="Tahoma" pitchFamily="34" charset="0"/>
                </a:endParaRPr>
              </a:p>
            </p:txBody>
          </p:sp>
          <p:sp>
            <p:nvSpPr>
              <p:cNvPr id="588816" name="Text Box 17"/>
              <p:cNvSpPr txBox="1">
                <a:spLocks noChangeArrowheads="1"/>
              </p:cNvSpPr>
              <p:nvPr/>
            </p:nvSpPr>
            <p:spPr bwMode="auto">
              <a:xfrm>
                <a:off x="3426" y="3330"/>
                <a:ext cx="2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latin typeface="Tahoma" pitchFamily="34" charset="0"/>
                </a:endParaRPr>
              </a:p>
            </p:txBody>
          </p:sp>
        </p:grpSp>
      </p:grpSp>
    </p:spTree>
    <p:extLst>
      <p:ext uri="{BB962C8B-B14F-4D97-AF65-F5344CB8AC3E}">
        <p14:creationId xmlns:p14="http://schemas.microsoft.com/office/powerpoint/2010/main" val="8378586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0850" name="Picture 2" descr="five_samp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050" y="2133600"/>
            <a:ext cx="4953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0851" name="Rectangle 3"/>
          <p:cNvSpPr>
            <a:spLocks noGrp="1" noChangeArrowheads="1"/>
          </p:cNvSpPr>
          <p:nvPr>
            <p:ph type="title" idx="4294967295"/>
          </p:nvPr>
        </p:nvSpPr>
        <p:spPr/>
        <p:txBody>
          <a:bodyPr anchor="t"/>
          <a:lstStyle/>
          <a:p>
            <a:r>
              <a:rPr lang="en-US" altLang="nl-NL" dirty="0"/>
              <a:t>Hierarchical </a:t>
            </a:r>
            <a:r>
              <a:rPr lang="en-US" altLang="nl-NL" dirty="0" smtClean="0"/>
              <a:t>clustering (VI)</a:t>
            </a:r>
            <a:endParaRPr lang="en-US" altLang="nl-NL" dirty="0"/>
          </a:p>
        </p:txBody>
      </p:sp>
      <p:sp>
        <p:nvSpPr>
          <p:cNvPr id="590852" name="Rectangle 4"/>
          <p:cNvSpPr>
            <a:spLocks noGrp="1" noChangeArrowheads="1"/>
          </p:cNvSpPr>
          <p:nvPr>
            <p:ph type="body" idx="4294967295"/>
          </p:nvPr>
        </p:nvSpPr>
        <p:spPr>
          <a:xfrm>
            <a:off x="685800" y="1052513"/>
            <a:ext cx="7772400" cy="1644650"/>
          </a:xfrm>
        </p:spPr>
        <p:txBody>
          <a:bodyPr/>
          <a:lstStyle/>
          <a:p>
            <a:r>
              <a:rPr lang="en-US" altLang="nl-NL" sz="2400" b="1"/>
              <a:t>Step 3: </a:t>
            </a:r>
            <a:br>
              <a:rPr lang="en-US" altLang="nl-NL" sz="2400" b="1"/>
            </a:br>
            <a:r>
              <a:rPr lang="en-US" altLang="nl-NL" sz="2400"/>
              <a:t>Recompute </a:t>
            </a:r>
            <a:r>
              <a:rPr lang="en-US" altLang="nl-NL" sz="2400" b="1" i="1"/>
              <a:t>D</a:t>
            </a:r>
            <a:r>
              <a:rPr lang="en-US" altLang="nl-NL" sz="2400" i="1"/>
              <a:t> – </a:t>
            </a:r>
            <a:br>
              <a:rPr lang="en-US" altLang="nl-NL" sz="2400" i="1"/>
            </a:br>
            <a:r>
              <a:rPr lang="en-US" altLang="nl-NL" sz="2400" i="1"/>
              <a:t>what is the distance between [</a:t>
            </a:r>
            <a:r>
              <a:rPr lang="en-US" altLang="nl-NL" sz="2400" b="1" i="1"/>
              <a:t>x</a:t>
            </a:r>
            <a:r>
              <a:rPr lang="en-US" altLang="nl-NL" sz="2400" i="1" baseline="-25000"/>
              <a:t>2</a:t>
            </a:r>
            <a:r>
              <a:rPr lang="en-US" altLang="nl-NL" sz="2400" i="1"/>
              <a:t>, </a:t>
            </a:r>
            <a:r>
              <a:rPr lang="en-US" altLang="nl-NL" sz="2400" b="1" i="1"/>
              <a:t>x</a:t>
            </a:r>
            <a:r>
              <a:rPr lang="en-US" altLang="nl-NL" sz="2400" i="1" baseline="-25000"/>
              <a:t>3</a:t>
            </a:r>
            <a:r>
              <a:rPr lang="en-US" altLang="nl-NL" sz="2400" i="1"/>
              <a:t>] and the rest?</a:t>
            </a:r>
          </a:p>
          <a:p>
            <a:endParaRPr lang="en-US" altLang="nl-NL" sz="2400" i="1"/>
          </a:p>
          <a:p>
            <a:endParaRPr lang="en-US" altLang="nl-NL" sz="2400"/>
          </a:p>
        </p:txBody>
      </p:sp>
      <p:sp>
        <p:nvSpPr>
          <p:cNvPr id="590853" name="Oval 5"/>
          <p:cNvSpPr>
            <a:spLocks noChangeArrowheads="1"/>
          </p:cNvSpPr>
          <p:nvPr/>
        </p:nvSpPr>
        <p:spPr bwMode="auto">
          <a:xfrm rot="1532345">
            <a:off x="3146425" y="4114800"/>
            <a:ext cx="762000" cy="304800"/>
          </a:xfrm>
          <a:prstGeom prst="ellipse">
            <a:avLst/>
          </a:pr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90854" name="Text Box 6"/>
          <p:cNvSpPr txBox="1">
            <a:spLocks noChangeArrowheads="1"/>
          </p:cNvSpPr>
          <p:nvPr/>
        </p:nvSpPr>
        <p:spPr bwMode="auto">
          <a:xfrm>
            <a:off x="3603625" y="4403725"/>
            <a:ext cx="1571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a:t>[</a:t>
            </a:r>
            <a:r>
              <a:rPr lang="en-US" altLang="nl-NL" sz="3200" b="1" i="1"/>
              <a:t>x</a:t>
            </a:r>
            <a:r>
              <a:rPr lang="en-US" altLang="nl-NL" sz="3200" baseline="-25000"/>
              <a:t>2</a:t>
            </a:r>
            <a:r>
              <a:rPr lang="en-US" altLang="nl-NL" sz="2800"/>
              <a:t>, </a:t>
            </a:r>
            <a:r>
              <a:rPr lang="en-US" altLang="nl-NL" sz="3200" b="1" i="1"/>
              <a:t>x</a:t>
            </a:r>
            <a:r>
              <a:rPr lang="en-US" altLang="nl-NL" sz="3200" baseline="-25000"/>
              <a:t>3</a:t>
            </a:r>
            <a:r>
              <a:rPr lang="en-US" altLang="nl-NL" sz="2800"/>
              <a:t>]</a:t>
            </a:r>
          </a:p>
        </p:txBody>
      </p:sp>
      <p:sp>
        <p:nvSpPr>
          <p:cNvPr id="590855" name="Text Box 7"/>
          <p:cNvSpPr txBox="1">
            <a:spLocks noChangeArrowheads="1"/>
          </p:cNvSpPr>
          <p:nvPr/>
        </p:nvSpPr>
        <p:spPr bwMode="auto">
          <a:xfrm>
            <a:off x="5783263" y="4114800"/>
            <a:ext cx="1068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3200" b="1" i="1"/>
              <a:t>x</a:t>
            </a:r>
            <a:r>
              <a:rPr lang="en-US" altLang="nl-NL" sz="3200" baseline="-25000"/>
              <a:t>4</a:t>
            </a:r>
          </a:p>
        </p:txBody>
      </p:sp>
      <p:sp>
        <p:nvSpPr>
          <p:cNvPr id="590856" name="Text Box 8"/>
          <p:cNvSpPr txBox="1">
            <a:spLocks noChangeArrowheads="1"/>
          </p:cNvSpPr>
          <p:nvPr/>
        </p:nvSpPr>
        <p:spPr bwMode="auto">
          <a:xfrm>
            <a:off x="5353050" y="2984500"/>
            <a:ext cx="520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3200" b="1" i="1"/>
              <a:t>x</a:t>
            </a:r>
            <a:r>
              <a:rPr lang="en-US" altLang="nl-NL" sz="3200" baseline="-25000"/>
              <a:t>5</a:t>
            </a:r>
          </a:p>
        </p:txBody>
      </p:sp>
      <p:sp>
        <p:nvSpPr>
          <p:cNvPr id="590857" name="Text Box 9"/>
          <p:cNvSpPr txBox="1">
            <a:spLocks noChangeArrowheads="1"/>
          </p:cNvSpPr>
          <p:nvPr/>
        </p:nvSpPr>
        <p:spPr bwMode="auto">
          <a:xfrm>
            <a:off x="3333750" y="2663825"/>
            <a:ext cx="520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3200" b="1" i="1"/>
              <a:t>x</a:t>
            </a:r>
            <a:r>
              <a:rPr lang="en-US" altLang="nl-NL" sz="3200" baseline="-25000"/>
              <a:t>1</a:t>
            </a:r>
          </a:p>
        </p:txBody>
      </p:sp>
      <p:sp>
        <p:nvSpPr>
          <p:cNvPr id="590858" name="Line 10"/>
          <p:cNvSpPr>
            <a:spLocks noChangeShapeType="1"/>
          </p:cNvSpPr>
          <p:nvPr/>
        </p:nvSpPr>
        <p:spPr bwMode="auto">
          <a:xfrm flipV="1">
            <a:off x="3403600" y="3390900"/>
            <a:ext cx="171450" cy="669925"/>
          </a:xfrm>
          <a:prstGeom prst="line">
            <a:avLst/>
          </a:prstGeom>
          <a:noFill/>
          <a:ln w="41275">
            <a:solidFill>
              <a:schemeClr val="tx1"/>
            </a:solidFill>
            <a:round/>
            <a:headEnd/>
            <a:tailEnd type="stealth"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590859" name="Line 11"/>
          <p:cNvSpPr>
            <a:spLocks noChangeShapeType="1"/>
          </p:cNvSpPr>
          <p:nvPr/>
        </p:nvSpPr>
        <p:spPr bwMode="auto">
          <a:xfrm flipV="1">
            <a:off x="3635375" y="3638550"/>
            <a:ext cx="1882775" cy="517525"/>
          </a:xfrm>
          <a:prstGeom prst="line">
            <a:avLst/>
          </a:prstGeom>
          <a:noFill/>
          <a:ln w="41275">
            <a:solidFill>
              <a:schemeClr val="tx1"/>
            </a:solidFill>
            <a:round/>
            <a:headEnd/>
            <a:tailEnd type="stealth"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590860" name="Line 12"/>
          <p:cNvSpPr>
            <a:spLocks noChangeShapeType="1"/>
          </p:cNvSpPr>
          <p:nvPr/>
        </p:nvSpPr>
        <p:spPr bwMode="auto">
          <a:xfrm flipV="1">
            <a:off x="3854450" y="4200525"/>
            <a:ext cx="1892300" cy="139700"/>
          </a:xfrm>
          <a:prstGeom prst="line">
            <a:avLst/>
          </a:prstGeom>
          <a:noFill/>
          <a:ln w="41275">
            <a:solidFill>
              <a:schemeClr val="tx1"/>
            </a:solidFill>
            <a:round/>
            <a:headEnd/>
            <a:tailEnd type="stealth" w="med" len="med"/>
          </a:ln>
          <a:extLst>
            <a:ext uri="{909E8E84-426E-40DD-AFC4-6F175D3DCCD1}">
              <a14:hiddenFill xmlns:a14="http://schemas.microsoft.com/office/drawing/2010/main">
                <a:noFill/>
              </a14:hiddenFill>
            </a:ext>
          </a:extLst>
        </p:spPr>
        <p:txBody>
          <a:bodyPr anchor="ctr">
            <a:spAutoFit/>
          </a:bodyPr>
          <a:lstStyle/>
          <a:p>
            <a:endParaRPr lang="nl-NL"/>
          </a:p>
        </p:txBody>
      </p:sp>
    </p:spTree>
    <p:extLst>
      <p:ext uri="{BB962C8B-B14F-4D97-AF65-F5344CB8AC3E}">
        <p14:creationId xmlns:p14="http://schemas.microsoft.com/office/powerpoint/2010/main" val="2091099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idx="4294967295"/>
          </p:nvPr>
        </p:nvSpPr>
        <p:spPr/>
        <p:txBody>
          <a:bodyPr anchor="t"/>
          <a:lstStyle/>
          <a:p>
            <a:r>
              <a:rPr lang="en-US" altLang="nl-NL" dirty="0"/>
              <a:t>Hierarchical </a:t>
            </a:r>
            <a:r>
              <a:rPr lang="en-US" altLang="nl-NL" dirty="0" smtClean="0"/>
              <a:t>clustering (VII)</a:t>
            </a:r>
            <a:endParaRPr lang="en-US" altLang="nl-NL" dirty="0"/>
          </a:p>
        </p:txBody>
      </p:sp>
      <p:sp>
        <p:nvSpPr>
          <p:cNvPr id="592899" name="Rectangle 3"/>
          <p:cNvSpPr>
            <a:spLocks noGrp="1" noChangeArrowheads="1"/>
          </p:cNvSpPr>
          <p:nvPr>
            <p:ph type="body" idx="4294967295"/>
          </p:nvPr>
        </p:nvSpPr>
        <p:spPr>
          <a:xfrm>
            <a:off x="254000" y="1136650"/>
            <a:ext cx="8062913" cy="1644650"/>
          </a:xfrm>
        </p:spPr>
        <p:txBody>
          <a:bodyPr/>
          <a:lstStyle/>
          <a:p>
            <a:r>
              <a:rPr lang="en-US" altLang="nl-NL" sz="2400" b="1"/>
              <a:t>Step 3: </a:t>
            </a:r>
            <a:br>
              <a:rPr lang="en-US" altLang="nl-NL" sz="2400" b="1"/>
            </a:br>
            <a:r>
              <a:rPr lang="en-US" altLang="nl-NL" sz="2400"/>
              <a:t>Recompute </a:t>
            </a:r>
            <a:r>
              <a:rPr lang="en-US" altLang="nl-NL" sz="2400" b="1" i="1"/>
              <a:t>D</a:t>
            </a:r>
            <a:r>
              <a:rPr lang="en-US" altLang="nl-NL" sz="2400" i="1"/>
              <a:t> –</a:t>
            </a:r>
            <a:br>
              <a:rPr lang="en-US" altLang="nl-NL" sz="2400" i="1"/>
            </a:br>
            <a:r>
              <a:rPr lang="en-US" altLang="nl-NL" sz="2400" b="1">
                <a:solidFill>
                  <a:srgbClr val="FF3300"/>
                </a:solidFill>
              </a:rPr>
              <a:t>single linkage:</a:t>
            </a:r>
            <a:r>
              <a:rPr lang="en-US" altLang="nl-NL" sz="2400"/>
              <a:t> </a:t>
            </a:r>
            <a:r>
              <a:rPr lang="en-US" altLang="nl-NL" sz="2400" i="1"/>
              <a:t>d</a:t>
            </a:r>
            <a:r>
              <a:rPr lang="en-US" altLang="nl-NL" sz="2400"/>
              <a:t>([</a:t>
            </a:r>
            <a:r>
              <a:rPr lang="en-US" altLang="nl-NL" sz="2400" b="1" i="1"/>
              <a:t>x</a:t>
            </a:r>
            <a:r>
              <a:rPr lang="en-US" altLang="nl-NL" sz="2400" baseline="-25000"/>
              <a:t>2</a:t>
            </a:r>
            <a:r>
              <a:rPr lang="en-US" altLang="nl-NL" sz="2400" i="1"/>
              <a:t>,</a:t>
            </a:r>
            <a:r>
              <a:rPr lang="en-US" altLang="nl-NL" sz="2400" b="1" i="1"/>
              <a:t>x</a:t>
            </a:r>
            <a:r>
              <a:rPr lang="en-US" altLang="nl-NL" sz="2400" baseline="-25000"/>
              <a:t>3</a:t>
            </a:r>
            <a:r>
              <a:rPr lang="en-US" altLang="nl-NL" sz="2400"/>
              <a:t>]</a:t>
            </a:r>
            <a:r>
              <a:rPr lang="en-US" altLang="nl-NL" sz="2400" i="1"/>
              <a:t>,</a:t>
            </a:r>
            <a:r>
              <a:rPr lang="en-US" altLang="nl-NL" sz="2400" b="1" i="1"/>
              <a:t>x</a:t>
            </a:r>
            <a:r>
              <a:rPr lang="en-US" altLang="nl-NL" sz="2400" baseline="-25000"/>
              <a:t>1</a:t>
            </a:r>
            <a:r>
              <a:rPr lang="en-US" altLang="nl-NL" sz="2400"/>
              <a:t>) = min(</a:t>
            </a:r>
            <a:r>
              <a:rPr lang="en-US" altLang="nl-NL" sz="2400" i="1"/>
              <a:t>d</a:t>
            </a:r>
            <a:r>
              <a:rPr lang="en-US" altLang="nl-NL" sz="2400"/>
              <a:t>(</a:t>
            </a:r>
            <a:r>
              <a:rPr lang="en-US" altLang="nl-NL" sz="2400" b="1" i="1"/>
              <a:t>x</a:t>
            </a:r>
            <a:r>
              <a:rPr lang="en-US" altLang="nl-NL" sz="2400" baseline="-25000"/>
              <a:t>1</a:t>
            </a:r>
            <a:r>
              <a:rPr lang="en-US" altLang="nl-NL" sz="2400" i="1"/>
              <a:t>,</a:t>
            </a:r>
            <a:r>
              <a:rPr lang="en-US" altLang="nl-NL" sz="2400" b="1" i="1"/>
              <a:t>x</a:t>
            </a:r>
            <a:r>
              <a:rPr lang="en-US" altLang="nl-NL" sz="2400" baseline="-25000"/>
              <a:t>2</a:t>
            </a:r>
            <a:r>
              <a:rPr lang="en-US" altLang="nl-NL" sz="2400"/>
              <a:t>)</a:t>
            </a:r>
            <a:r>
              <a:rPr lang="en-US" altLang="nl-NL" sz="2400" i="1"/>
              <a:t>,d</a:t>
            </a:r>
            <a:r>
              <a:rPr lang="en-US" altLang="nl-NL" sz="2400"/>
              <a:t>(</a:t>
            </a:r>
            <a:r>
              <a:rPr lang="en-US" altLang="nl-NL" sz="2400" b="1" i="1"/>
              <a:t>x</a:t>
            </a:r>
            <a:r>
              <a:rPr lang="en-US" altLang="nl-NL" sz="2400" baseline="-25000"/>
              <a:t>1</a:t>
            </a:r>
            <a:r>
              <a:rPr lang="en-US" altLang="nl-NL" sz="2400" i="1"/>
              <a:t>,</a:t>
            </a:r>
            <a:r>
              <a:rPr lang="en-US" altLang="nl-NL" sz="2400" b="1" i="1"/>
              <a:t>x</a:t>
            </a:r>
            <a:r>
              <a:rPr lang="en-US" altLang="nl-NL" sz="2400" baseline="-25000"/>
              <a:t>3</a:t>
            </a:r>
            <a:r>
              <a:rPr lang="en-US" altLang="nl-NL" sz="2400"/>
              <a:t>))</a:t>
            </a:r>
          </a:p>
          <a:p>
            <a:endParaRPr lang="en-US" altLang="nl-NL" sz="2400"/>
          </a:p>
        </p:txBody>
      </p:sp>
      <p:sp>
        <p:nvSpPr>
          <p:cNvPr id="592900" name="Oval 4"/>
          <p:cNvSpPr>
            <a:spLocks noChangeArrowheads="1"/>
          </p:cNvSpPr>
          <p:nvPr/>
        </p:nvSpPr>
        <p:spPr bwMode="auto">
          <a:xfrm rot="1532345">
            <a:off x="3662363" y="4443413"/>
            <a:ext cx="1617662" cy="573087"/>
          </a:xfrm>
          <a:prstGeom prst="ellipse">
            <a:avLst/>
          </a:pr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92901" name="Line 5"/>
          <p:cNvSpPr>
            <a:spLocks noChangeShapeType="1"/>
          </p:cNvSpPr>
          <p:nvPr/>
        </p:nvSpPr>
        <p:spPr bwMode="auto">
          <a:xfrm flipV="1">
            <a:off x="4176713" y="2994025"/>
            <a:ext cx="409575" cy="1495425"/>
          </a:xfrm>
          <a:prstGeom prst="line">
            <a:avLst/>
          </a:prstGeom>
          <a:noFill/>
          <a:ln w="57150">
            <a:solidFill>
              <a:srgbClr val="FF0000"/>
            </a:solidFill>
            <a:round/>
            <a:headEnd/>
            <a:tailEnd type="stealth"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592902" name="Oval 6"/>
          <p:cNvSpPr>
            <a:spLocks noChangeArrowheads="1"/>
          </p:cNvSpPr>
          <p:nvPr/>
        </p:nvSpPr>
        <p:spPr bwMode="auto">
          <a:xfrm>
            <a:off x="4067175" y="4486275"/>
            <a:ext cx="190500" cy="161925"/>
          </a:xfrm>
          <a:prstGeom prst="ellipse">
            <a:avLst/>
          </a:prstGeom>
          <a:solidFill>
            <a:srgbClr val="3366FF"/>
          </a:solidFill>
          <a:ln w="12700">
            <a:solidFill>
              <a:srgbClr val="3366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92903" name="Oval 7"/>
          <p:cNvSpPr>
            <a:spLocks noChangeArrowheads="1"/>
          </p:cNvSpPr>
          <p:nvPr/>
        </p:nvSpPr>
        <p:spPr bwMode="auto">
          <a:xfrm>
            <a:off x="4725988" y="4833938"/>
            <a:ext cx="188912" cy="161925"/>
          </a:xfrm>
          <a:prstGeom prst="ellipse">
            <a:avLst/>
          </a:prstGeom>
          <a:solidFill>
            <a:srgbClr val="3366FF"/>
          </a:solidFill>
          <a:ln w="12700">
            <a:solidFill>
              <a:srgbClr val="3366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92904" name="Oval 8"/>
          <p:cNvSpPr>
            <a:spLocks noChangeArrowheads="1"/>
          </p:cNvSpPr>
          <p:nvPr/>
        </p:nvSpPr>
        <p:spPr bwMode="auto">
          <a:xfrm>
            <a:off x="4494213" y="2835275"/>
            <a:ext cx="190500" cy="161925"/>
          </a:xfrm>
          <a:prstGeom prst="ellipse">
            <a:avLst/>
          </a:prstGeom>
          <a:solidFill>
            <a:srgbClr val="3366FF"/>
          </a:solidFill>
          <a:ln w="12700">
            <a:solidFill>
              <a:srgbClr val="3366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nvGrpSpPr>
          <p:cNvPr id="592905" name="Group 10"/>
          <p:cNvGrpSpPr>
            <a:grpSpLocks/>
          </p:cNvGrpSpPr>
          <p:nvPr/>
        </p:nvGrpSpPr>
        <p:grpSpPr bwMode="auto">
          <a:xfrm>
            <a:off x="3497263" y="2276475"/>
            <a:ext cx="2803525" cy="3217863"/>
            <a:chOff x="1816" y="1824"/>
            <a:chExt cx="1766" cy="2027"/>
          </a:xfrm>
        </p:grpSpPr>
        <p:sp>
          <p:nvSpPr>
            <p:cNvPr id="592906" name="Text Box 11"/>
            <p:cNvSpPr txBox="1">
              <a:spLocks noChangeArrowheads="1"/>
            </p:cNvSpPr>
            <p:nvPr/>
          </p:nvSpPr>
          <p:spPr bwMode="auto">
            <a:xfrm>
              <a:off x="2592" y="2928"/>
              <a:ext cx="99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a:t>[</a:t>
              </a:r>
              <a:r>
                <a:rPr lang="en-US" altLang="nl-NL" sz="3200" b="1" i="1"/>
                <a:t>x</a:t>
              </a:r>
              <a:r>
                <a:rPr lang="en-US" altLang="nl-NL" sz="3200" baseline="-25000"/>
                <a:t>2</a:t>
              </a:r>
              <a:r>
                <a:rPr lang="en-US" altLang="nl-NL" sz="2800"/>
                <a:t>, </a:t>
              </a:r>
              <a:r>
                <a:rPr lang="en-US" altLang="nl-NL" sz="3200" b="1" i="1"/>
                <a:t>x</a:t>
              </a:r>
              <a:r>
                <a:rPr lang="en-US" altLang="nl-NL" sz="3200" baseline="-25000"/>
                <a:t>3</a:t>
              </a:r>
              <a:r>
                <a:rPr lang="en-US" altLang="nl-NL" sz="2800"/>
                <a:t>]</a:t>
              </a:r>
            </a:p>
          </p:txBody>
        </p:sp>
        <p:sp>
          <p:nvSpPr>
            <p:cNvPr id="592907" name="Text Box 12"/>
            <p:cNvSpPr txBox="1">
              <a:spLocks noChangeArrowheads="1"/>
            </p:cNvSpPr>
            <p:nvPr/>
          </p:nvSpPr>
          <p:spPr bwMode="auto">
            <a:xfrm>
              <a:off x="2360" y="1824"/>
              <a:ext cx="3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3200" b="1" i="1"/>
                <a:t>x</a:t>
              </a:r>
              <a:r>
                <a:rPr lang="en-US" altLang="nl-NL" sz="3200" baseline="-25000"/>
                <a:t>1</a:t>
              </a:r>
            </a:p>
          </p:txBody>
        </p:sp>
        <p:sp>
          <p:nvSpPr>
            <p:cNvPr id="592908" name="Text Box 13"/>
            <p:cNvSpPr txBox="1">
              <a:spLocks noChangeArrowheads="1"/>
            </p:cNvSpPr>
            <p:nvPr/>
          </p:nvSpPr>
          <p:spPr bwMode="auto">
            <a:xfrm>
              <a:off x="1816" y="3168"/>
              <a:ext cx="3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3200" b="1" i="1"/>
                <a:t>x</a:t>
              </a:r>
              <a:r>
                <a:rPr lang="en-US" altLang="nl-NL" sz="3200" baseline="-25000"/>
                <a:t>2</a:t>
              </a:r>
            </a:p>
          </p:txBody>
        </p:sp>
        <p:sp>
          <p:nvSpPr>
            <p:cNvPr id="592909" name="Text Box 14"/>
            <p:cNvSpPr txBox="1">
              <a:spLocks noChangeArrowheads="1"/>
            </p:cNvSpPr>
            <p:nvPr/>
          </p:nvSpPr>
          <p:spPr bwMode="auto">
            <a:xfrm>
              <a:off x="2352" y="3486"/>
              <a:ext cx="3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3200" b="1" i="1"/>
                <a:t>x</a:t>
              </a:r>
              <a:r>
                <a:rPr lang="en-US" altLang="nl-NL" sz="3200" baseline="-25000"/>
                <a:t>3</a:t>
              </a:r>
            </a:p>
          </p:txBody>
        </p:sp>
      </p:grpSp>
    </p:spTree>
    <p:extLst>
      <p:ext uri="{BB962C8B-B14F-4D97-AF65-F5344CB8AC3E}">
        <p14:creationId xmlns:p14="http://schemas.microsoft.com/office/powerpoint/2010/main" val="171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idx="4294967295"/>
          </p:nvPr>
        </p:nvSpPr>
        <p:spPr/>
        <p:txBody>
          <a:bodyPr anchor="t"/>
          <a:lstStyle/>
          <a:p>
            <a:r>
              <a:rPr lang="en-US" altLang="nl-NL" dirty="0"/>
              <a:t>Hierarchical </a:t>
            </a:r>
            <a:r>
              <a:rPr lang="en-US" altLang="nl-NL" dirty="0" smtClean="0"/>
              <a:t>clustering (VIII)</a:t>
            </a:r>
            <a:endParaRPr lang="en-US" altLang="nl-NL" dirty="0"/>
          </a:p>
        </p:txBody>
      </p:sp>
      <p:sp>
        <p:nvSpPr>
          <p:cNvPr id="594947" name="Rectangle 3"/>
          <p:cNvSpPr>
            <a:spLocks noGrp="1" noChangeArrowheads="1"/>
          </p:cNvSpPr>
          <p:nvPr>
            <p:ph type="body" idx="4294967295"/>
          </p:nvPr>
        </p:nvSpPr>
        <p:spPr>
          <a:xfrm>
            <a:off x="323850" y="1125538"/>
            <a:ext cx="8820150" cy="1644650"/>
          </a:xfrm>
        </p:spPr>
        <p:txBody>
          <a:bodyPr/>
          <a:lstStyle/>
          <a:p>
            <a:pPr>
              <a:spcBef>
                <a:spcPct val="0"/>
              </a:spcBef>
            </a:pPr>
            <a:r>
              <a:rPr lang="en-US" altLang="nl-NL" sz="2400" b="1"/>
              <a:t>Step 3: </a:t>
            </a:r>
            <a:br>
              <a:rPr lang="en-US" altLang="nl-NL" sz="2400" b="1"/>
            </a:br>
            <a:r>
              <a:rPr lang="en-US" altLang="nl-NL" sz="2400"/>
              <a:t>Recompute </a:t>
            </a:r>
            <a:r>
              <a:rPr lang="en-US" altLang="nl-NL" sz="2400" b="1" i="1"/>
              <a:t>D</a:t>
            </a:r>
            <a:r>
              <a:rPr lang="en-US" altLang="nl-NL" sz="2400" i="1"/>
              <a:t> –</a:t>
            </a:r>
            <a:br>
              <a:rPr lang="en-US" altLang="nl-NL" sz="2400" i="1"/>
            </a:br>
            <a:r>
              <a:rPr lang="en-US" altLang="nl-NL" sz="2400" b="1">
                <a:solidFill>
                  <a:srgbClr val="FF3300"/>
                </a:solidFill>
              </a:rPr>
              <a:t>complete linkage:</a:t>
            </a:r>
            <a:r>
              <a:rPr lang="en-US" altLang="nl-NL" sz="2400"/>
              <a:t> </a:t>
            </a:r>
            <a:r>
              <a:rPr lang="en-US" altLang="nl-NL" sz="2400" i="1"/>
              <a:t>d</a:t>
            </a:r>
            <a:r>
              <a:rPr lang="en-US" altLang="nl-NL" sz="2400"/>
              <a:t>([</a:t>
            </a:r>
            <a:r>
              <a:rPr lang="en-US" altLang="nl-NL" sz="2400" b="1" i="1"/>
              <a:t>x</a:t>
            </a:r>
            <a:r>
              <a:rPr lang="en-US" altLang="nl-NL" sz="2400" baseline="-25000"/>
              <a:t>2</a:t>
            </a:r>
            <a:r>
              <a:rPr lang="en-US" altLang="nl-NL" sz="2400" i="1"/>
              <a:t>,</a:t>
            </a:r>
            <a:r>
              <a:rPr lang="en-US" altLang="nl-NL" sz="2400" b="1" i="1"/>
              <a:t>x</a:t>
            </a:r>
            <a:r>
              <a:rPr lang="en-US" altLang="nl-NL" sz="2400" baseline="-25000"/>
              <a:t>3</a:t>
            </a:r>
            <a:r>
              <a:rPr lang="en-US" altLang="nl-NL" sz="2400"/>
              <a:t>]</a:t>
            </a:r>
            <a:r>
              <a:rPr lang="en-US" altLang="nl-NL" sz="2400" i="1"/>
              <a:t>,</a:t>
            </a:r>
            <a:r>
              <a:rPr lang="en-US" altLang="nl-NL" sz="2400" b="1" i="1"/>
              <a:t>x</a:t>
            </a:r>
            <a:r>
              <a:rPr lang="en-US" altLang="nl-NL" sz="2400" baseline="-25000"/>
              <a:t>1</a:t>
            </a:r>
            <a:r>
              <a:rPr lang="en-US" altLang="nl-NL" sz="2400"/>
              <a:t>) = max(</a:t>
            </a:r>
            <a:r>
              <a:rPr lang="en-US" altLang="nl-NL" sz="2400" i="1"/>
              <a:t>d</a:t>
            </a:r>
            <a:r>
              <a:rPr lang="en-US" altLang="nl-NL" sz="2400"/>
              <a:t>(</a:t>
            </a:r>
            <a:r>
              <a:rPr lang="en-US" altLang="nl-NL" sz="2400" b="1" i="1"/>
              <a:t>x</a:t>
            </a:r>
            <a:r>
              <a:rPr lang="en-US" altLang="nl-NL" sz="2400" baseline="-25000"/>
              <a:t>1</a:t>
            </a:r>
            <a:r>
              <a:rPr lang="en-US" altLang="nl-NL" sz="2400" i="1"/>
              <a:t>,</a:t>
            </a:r>
            <a:r>
              <a:rPr lang="en-US" altLang="nl-NL" sz="2400" b="1" i="1"/>
              <a:t>x</a:t>
            </a:r>
            <a:r>
              <a:rPr lang="en-US" altLang="nl-NL" sz="2400" baseline="-25000"/>
              <a:t>2</a:t>
            </a:r>
            <a:r>
              <a:rPr lang="en-US" altLang="nl-NL" sz="2400"/>
              <a:t>)</a:t>
            </a:r>
            <a:r>
              <a:rPr lang="en-US" altLang="nl-NL" sz="2400" i="1"/>
              <a:t>,d</a:t>
            </a:r>
            <a:r>
              <a:rPr lang="en-US" altLang="nl-NL" sz="2400"/>
              <a:t>(</a:t>
            </a:r>
            <a:r>
              <a:rPr lang="en-US" altLang="nl-NL" sz="2400" b="1" i="1"/>
              <a:t>x</a:t>
            </a:r>
            <a:r>
              <a:rPr lang="en-US" altLang="nl-NL" sz="2400" baseline="-25000"/>
              <a:t>1</a:t>
            </a:r>
            <a:r>
              <a:rPr lang="en-US" altLang="nl-NL" sz="2400" i="1"/>
              <a:t>,</a:t>
            </a:r>
            <a:r>
              <a:rPr lang="en-US" altLang="nl-NL" sz="2400" b="1" i="1"/>
              <a:t>x</a:t>
            </a:r>
            <a:r>
              <a:rPr lang="en-US" altLang="nl-NL" sz="2400" baseline="-25000"/>
              <a:t>3</a:t>
            </a:r>
            <a:r>
              <a:rPr lang="en-US" altLang="nl-NL" sz="2400"/>
              <a:t>))</a:t>
            </a:r>
          </a:p>
          <a:p>
            <a:pPr lvl="1">
              <a:buClr>
                <a:schemeClr val="tx1"/>
              </a:buClr>
            </a:pPr>
            <a:endParaRPr lang="en-US" altLang="nl-NL" sz="2400"/>
          </a:p>
          <a:p>
            <a:endParaRPr lang="en-US" altLang="nl-NL" sz="2400"/>
          </a:p>
          <a:p>
            <a:endParaRPr lang="en-US" altLang="nl-NL" sz="2400"/>
          </a:p>
        </p:txBody>
      </p:sp>
      <p:sp>
        <p:nvSpPr>
          <p:cNvPr id="594948" name="Oval 4"/>
          <p:cNvSpPr>
            <a:spLocks noChangeArrowheads="1"/>
          </p:cNvSpPr>
          <p:nvPr/>
        </p:nvSpPr>
        <p:spPr bwMode="auto">
          <a:xfrm rot="1532345">
            <a:off x="3700463" y="4443413"/>
            <a:ext cx="1617662" cy="573087"/>
          </a:xfrm>
          <a:prstGeom prst="ellipse">
            <a:avLst/>
          </a:pr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94949" name="Line 5"/>
          <p:cNvSpPr>
            <a:spLocks noChangeShapeType="1"/>
          </p:cNvSpPr>
          <p:nvPr/>
        </p:nvSpPr>
        <p:spPr bwMode="auto">
          <a:xfrm flipH="1" flipV="1">
            <a:off x="4648200" y="2994025"/>
            <a:ext cx="200025" cy="1881188"/>
          </a:xfrm>
          <a:prstGeom prst="line">
            <a:avLst/>
          </a:prstGeom>
          <a:noFill/>
          <a:ln w="57150">
            <a:solidFill>
              <a:srgbClr val="FF0000"/>
            </a:solidFill>
            <a:round/>
            <a:headEnd/>
            <a:tailEnd type="stealth"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594950" name="Oval 6"/>
          <p:cNvSpPr>
            <a:spLocks noChangeArrowheads="1"/>
          </p:cNvSpPr>
          <p:nvPr/>
        </p:nvSpPr>
        <p:spPr bwMode="auto">
          <a:xfrm>
            <a:off x="4105275" y="4486275"/>
            <a:ext cx="190500" cy="161925"/>
          </a:xfrm>
          <a:prstGeom prst="ellipse">
            <a:avLst/>
          </a:prstGeom>
          <a:solidFill>
            <a:srgbClr val="3366FF"/>
          </a:solidFill>
          <a:ln w="12700">
            <a:solidFill>
              <a:srgbClr val="3366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94951" name="Oval 7"/>
          <p:cNvSpPr>
            <a:spLocks noChangeArrowheads="1"/>
          </p:cNvSpPr>
          <p:nvPr/>
        </p:nvSpPr>
        <p:spPr bwMode="auto">
          <a:xfrm>
            <a:off x="4764088" y="4833938"/>
            <a:ext cx="188912" cy="161925"/>
          </a:xfrm>
          <a:prstGeom prst="ellipse">
            <a:avLst/>
          </a:prstGeom>
          <a:solidFill>
            <a:srgbClr val="3366FF"/>
          </a:solidFill>
          <a:ln w="12700">
            <a:solidFill>
              <a:srgbClr val="3366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94952" name="Oval 8"/>
          <p:cNvSpPr>
            <a:spLocks noChangeArrowheads="1"/>
          </p:cNvSpPr>
          <p:nvPr/>
        </p:nvSpPr>
        <p:spPr bwMode="auto">
          <a:xfrm>
            <a:off x="4532313" y="2835275"/>
            <a:ext cx="190500" cy="161925"/>
          </a:xfrm>
          <a:prstGeom prst="ellipse">
            <a:avLst/>
          </a:prstGeom>
          <a:solidFill>
            <a:srgbClr val="3366FF"/>
          </a:solidFill>
          <a:ln w="12700">
            <a:solidFill>
              <a:srgbClr val="3366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94953" name="Text Box 10"/>
          <p:cNvSpPr txBox="1">
            <a:spLocks noChangeArrowheads="1"/>
          </p:cNvSpPr>
          <p:nvPr/>
        </p:nvSpPr>
        <p:spPr bwMode="auto">
          <a:xfrm>
            <a:off x="3348038" y="3678238"/>
            <a:ext cx="1571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a:t>[</a:t>
            </a:r>
            <a:r>
              <a:rPr lang="en-US" altLang="nl-NL" sz="3200" b="1" i="1"/>
              <a:t>x</a:t>
            </a:r>
            <a:r>
              <a:rPr lang="en-US" altLang="nl-NL" sz="3200" baseline="-25000"/>
              <a:t>2</a:t>
            </a:r>
            <a:r>
              <a:rPr lang="en-US" altLang="nl-NL" sz="2800"/>
              <a:t>, </a:t>
            </a:r>
            <a:r>
              <a:rPr lang="en-US" altLang="nl-NL" sz="3200" b="1" i="1"/>
              <a:t>x</a:t>
            </a:r>
            <a:r>
              <a:rPr lang="en-US" altLang="nl-NL" sz="3200" baseline="-25000"/>
              <a:t>3</a:t>
            </a:r>
            <a:r>
              <a:rPr lang="en-US" altLang="nl-NL" sz="2800"/>
              <a:t>]</a:t>
            </a:r>
          </a:p>
        </p:txBody>
      </p:sp>
      <p:sp>
        <p:nvSpPr>
          <p:cNvPr id="594954" name="Text Box 11"/>
          <p:cNvSpPr txBox="1">
            <a:spLocks noChangeArrowheads="1"/>
          </p:cNvSpPr>
          <p:nvPr/>
        </p:nvSpPr>
        <p:spPr bwMode="auto">
          <a:xfrm>
            <a:off x="4411663" y="2276475"/>
            <a:ext cx="520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3200" b="1" i="1"/>
              <a:t>x</a:t>
            </a:r>
            <a:r>
              <a:rPr lang="en-US" altLang="nl-NL" sz="3200" baseline="-25000"/>
              <a:t>1</a:t>
            </a:r>
          </a:p>
        </p:txBody>
      </p:sp>
      <p:sp>
        <p:nvSpPr>
          <p:cNvPr id="594955" name="Text Box 12"/>
          <p:cNvSpPr txBox="1">
            <a:spLocks noChangeArrowheads="1"/>
          </p:cNvSpPr>
          <p:nvPr/>
        </p:nvSpPr>
        <p:spPr bwMode="auto">
          <a:xfrm>
            <a:off x="3548063" y="4410075"/>
            <a:ext cx="520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3200" b="1" i="1"/>
              <a:t>x</a:t>
            </a:r>
            <a:r>
              <a:rPr lang="en-US" altLang="nl-NL" sz="3200" baseline="-25000"/>
              <a:t>2</a:t>
            </a:r>
          </a:p>
        </p:txBody>
      </p:sp>
      <p:sp>
        <p:nvSpPr>
          <p:cNvPr id="594956" name="Text Box 13"/>
          <p:cNvSpPr txBox="1">
            <a:spLocks noChangeArrowheads="1"/>
          </p:cNvSpPr>
          <p:nvPr/>
        </p:nvSpPr>
        <p:spPr bwMode="auto">
          <a:xfrm>
            <a:off x="4398963" y="4914900"/>
            <a:ext cx="520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3200" b="1" i="1"/>
              <a:t>x</a:t>
            </a:r>
            <a:r>
              <a:rPr lang="en-US" altLang="nl-NL" sz="3200" baseline="-25000"/>
              <a:t>3</a:t>
            </a:r>
          </a:p>
        </p:txBody>
      </p:sp>
    </p:spTree>
    <p:extLst>
      <p:ext uri="{BB962C8B-B14F-4D97-AF65-F5344CB8AC3E}">
        <p14:creationId xmlns:p14="http://schemas.microsoft.com/office/powerpoint/2010/main" val="3430282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idx="4294967295"/>
          </p:nvPr>
        </p:nvSpPr>
        <p:spPr/>
        <p:txBody>
          <a:bodyPr anchor="t"/>
          <a:lstStyle/>
          <a:p>
            <a:r>
              <a:rPr lang="en-US" altLang="nl-NL" dirty="0"/>
              <a:t>Hierarchical </a:t>
            </a:r>
            <a:r>
              <a:rPr lang="en-US" altLang="nl-NL" dirty="0" smtClean="0"/>
              <a:t>clustering (IX)</a:t>
            </a:r>
            <a:endParaRPr lang="en-US" altLang="nl-NL" dirty="0"/>
          </a:p>
        </p:txBody>
      </p:sp>
      <p:sp>
        <p:nvSpPr>
          <p:cNvPr id="596995" name="Rectangle 3"/>
          <p:cNvSpPr>
            <a:spLocks noGrp="1" noChangeArrowheads="1"/>
          </p:cNvSpPr>
          <p:nvPr>
            <p:ph type="body" idx="4294967295"/>
          </p:nvPr>
        </p:nvSpPr>
        <p:spPr>
          <a:xfrm>
            <a:off x="323850" y="1125538"/>
            <a:ext cx="8569325" cy="1404937"/>
          </a:xfrm>
        </p:spPr>
        <p:txBody>
          <a:bodyPr/>
          <a:lstStyle/>
          <a:p>
            <a:pPr>
              <a:spcBef>
                <a:spcPct val="0"/>
              </a:spcBef>
            </a:pPr>
            <a:r>
              <a:rPr lang="en-US" altLang="nl-NL" sz="2400" b="1"/>
              <a:t>Step 3: </a:t>
            </a:r>
            <a:br>
              <a:rPr lang="en-US" altLang="nl-NL" sz="2400" b="1"/>
            </a:br>
            <a:r>
              <a:rPr lang="en-US" altLang="nl-NL" sz="2400"/>
              <a:t>Recompute </a:t>
            </a:r>
            <a:r>
              <a:rPr lang="en-US" altLang="nl-NL" sz="2400" b="1" i="1"/>
              <a:t>D</a:t>
            </a:r>
            <a:r>
              <a:rPr lang="en-US" altLang="nl-NL" sz="2400" i="1"/>
              <a:t> –</a:t>
            </a:r>
            <a:br>
              <a:rPr lang="en-US" altLang="nl-NL" sz="2400" i="1"/>
            </a:br>
            <a:r>
              <a:rPr lang="en-US" altLang="nl-NL" sz="2400" b="1">
                <a:solidFill>
                  <a:srgbClr val="FF3300"/>
                </a:solidFill>
              </a:rPr>
              <a:t>average linkage:</a:t>
            </a:r>
            <a:r>
              <a:rPr lang="en-US" altLang="nl-NL" sz="2400"/>
              <a:t> </a:t>
            </a:r>
            <a:r>
              <a:rPr lang="en-US" altLang="nl-NL" sz="2400" i="1"/>
              <a:t>d</a:t>
            </a:r>
            <a:r>
              <a:rPr lang="en-US" altLang="nl-NL" sz="2400"/>
              <a:t>([</a:t>
            </a:r>
            <a:r>
              <a:rPr lang="en-US" altLang="nl-NL" sz="2400" b="1" i="1"/>
              <a:t>x</a:t>
            </a:r>
            <a:r>
              <a:rPr lang="en-US" altLang="nl-NL" sz="2400" baseline="-25000"/>
              <a:t>2</a:t>
            </a:r>
            <a:r>
              <a:rPr lang="en-US" altLang="nl-NL" sz="2400" i="1"/>
              <a:t>,</a:t>
            </a:r>
            <a:r>
              <a:rPr lang="en-US" altLang="nl-NL" sz="2400" b="1" i="1"/>
              <a:t>x</a:t>
            </a:r>
            <a:r>
              <a:rPr lang="en-US" altLang="nl-NL" sz="2400" baseline="-25000"/>
              <a:t>3</a:t>
            </a:r>
            <a:r>
              <a:rPr lang="en-US" altLang="nl-NL" sz="2400"/>
              <a:t>]</a:t>
            </a:r>
            <a:r>
              <a:rPr lang="en-US" altLang="nl-NL" sz="2400" i="1"/>
              <a:t>,</a:t>
            </a:r>
            <a:r>
              <a:rPr lang="en-US" altLang="nl-NL" sz="2400" b="1" i="1"/>
              <a:t>x</a:t>
            </a:r>
            <a:r>
              <a:rPr lang="en-US" altLang="nl-NL" sz="2400" baseline="-25000"/>
              <a:t>1</a:t>
            </a:r>
            <a:r>
              <a:rPr lang="en-US" altLang="nl-NL" sz="2400"/>
              <a:t>) = mean(</a:t>
            </a:r>
            <a:r>
              <a:rPr lang="en-US" altLang="nl-NL" sz="2400" i="1"/>
              <a:t>d</a:t>
            </a:r>
            <a:r>
              <a:rPr lang="en-US" altLang="nl-NL" sz="2400"/>
              <a:t>(</a:t>
            </a:r>
            <a:r>
              <a:rPr lang="en-US" altLang="nl-NL" sz="2400" b="1" i="1"/>
              <a:t>x</a:t>
            </a:r>
            <a:r>
              <a:rPr lang="en-US" altLang="nl-NL" sz="2400" baseline="-25000"/>
              <a:t>1</a:t>
            </a:r>
            <a:r>
              <a:rPr lang="en-US" altLang="nl-NL" sz="2400" i="1"/>
              <a:t>,</a:t>
            </a:r>
            <a:r>
              <a:rPr lang="en-US" altLang="nl-NL" sz="2400" b="1" i="1"/>
              <a:t>x</a:t>
            </a:r>
            <a:r>
              <a:rPr lang="en-US" altLang="nl-NL" sz="2400" baseline="-25000"/>
              <a:t>2</a:t>
            </a:r>
            <a:r>
              <a:rPr lang="en-US" altLang="nl-NL" sz="2400"/>
              <a:t>)</a:t>
            </a:r>
            <a:r>
              <a:rPr lang="en-US" altLang="nl-NL" sz="2400" i="1"/>
              <a:t>,d</a:t>
            </a:r>
            <a:r>
              <a:rPr lang="en-US" altLang="nl-NL" sz="2400"/>
              <a:t>(</a:t>
            </a:r>
            <a:r>
              <a:rPr lang="en-US" altLang="nl-NL" sz="2400" b="1" i="1"/>
              <a:t>x</a:t>
            </a:r>
            <a:r>
              <a:rPr lang="en-US" altLang="nl-NL" sz="2400" baseline="-25000"/>
              <a:t>1</a:t>
            </a:r>
            <a:r>
              <a:rPr lang="en-US" altLang="nl-NL" sz="2400" i="1"/>
              <a:t>,</a:t>
            </a:r>
            <a:r>
              <a:rPr lang="en-US" altLang="nl-NL" sz="2400" b="1" i="1"/>
              <a:t>x</a:t>
            </a:r>
            <a:r>
              <a:rPr lang="en-US" altLang="nl-NL" sz="2400" baseline="-25000"/>
              <a:t>3</a:t>
            </a:r>
            <a:r>
              <a:rPr lang="en-US" altLang="nl-NL" sz="2400"/>
              <a:t>))</a:t>
            </a:r>
          </a:p>
          <a:p>
            <a:pPr lvl="1"/>
            <a:endParaRPr lang="en-US" altLang="nl-NL" sz="2400"/>
          </a:p>
          <a:p>
            <a:endParaRPr lang="en-US" altLang="nl-NL" sz="2400"/>
          </a:p>
          <a:p>
            <a:endParaRPr lang="en-US" altLang="nl-NL" sz="2400"/>
          </a:p>
        </p:txBody>
      </p:sp>
      <p:sp>
        <p:nvSpPr>
          <p:cNvPr id="596996" name="Oval 4"/>
          <p:cNvSpPr>
            <a:spLocks noChangeArrowheads="1"/>
          </p:cNvSpPr>
          <p:nvPr/>
        </p:nvSpPr>
        <p:spPr bwMode="auto">
          <a:xfrm rot="1532345">
            <a:off x="3649663" y="4443413"/>
            <a:ext cx="1617662" cy="573087"/>
          </a:xfrm>
          <a:prstGeom prst="ellipse">
            <a:avLst/>
          </a:pr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96997" name="Line 5"/>
          <p:cNvSpPr>
            <a:spLocks noChangeShapeType="1"/>
          </p:cNvSpPr>
          <p:nvPr/>
        </p:nvSpPr>
        <p:spPr bwMode="auto">
          <a:xfrm flipV="1">
            <a:off x="4516438" y="2994025"/>
            <a:ext cx="57150" cy="1757363"/>
          </a:xfrm>
          <a:prstGeom prst="line">
            <a:avLst/>
          </a:prstGeom>
          <a:noFill/>
          <a:ln w="57150">
            <a:solidFill>
              <a:srgbClr val="FF0000"/>
            </a:solidFill>
            <a:round/>
            <a:headEnd/>
            <a:tailEnd type="stealth"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596998" name="Oval 6"/>
          <p:cNvSpPr>
            <a:spLocks noChangeArrowheads="1"/>
          </p:cNvSpPr>
          <p:nvPr/>
        </p:nvSpPr>
        <p:spPr bwMode="auto">
          <a:xfrm>
            <a:off x="4054475" y="4486275"/>
            <a:ext cx="190500" cy="161925"/>
          </a:xfrm>
          <a:prstGeom prst="ellipse">
            <a:avLst/>
          </a:prstGeom>
          <a:solidFill>
            <a:srgbClr val="3366FF"/>
          </a:solidFill>
          <a:ln w="12700">
            <a:solidFill>
              <a:srgbClr val="3366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96999" name="Oval 7"/>
          <p:cNvSpPr>
            <a:spLocks noChangeArrowheads="1"/>
          </p:cNvSpPr>
          <p:nvPr/>
        </p:nvSpPr>
        <p:spPr bwMode="auto">
          <a:xfrm>
            <a:off x="4713288" y="4833938"/>
            <a:ext cx="188912" cy="161925"/>
          </a:xfrm>
          <a:prstGeom prst="ellipse">
            <a:avLst/>
          </a:prstGeom>
          <a:solidFill>
            <a:srgbClr val="3366FF"/>
          </a:solidFill>
          <a:ln w="12700">
            <a:solidFill>
              <a:srgbClr val="3366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97000" name="Oval 8"/>
          <p:cNvSpPr>
            <a:spLocks noChangeArrowheads="1"/>
          </p:cNvSpPr>
          <p:nvPr/>
        </p:nvSpPr>
        <p:spPr bwMode="auto">
          <a:xfrm>
            <a:off x="4481513" y="2835275"/>
            <a:ext cx="190500" cy="161925"/>
          </a:xfrm>
          <a:prstGeom prst="ellipse">
            <a:avLst/>
          </a:prstGeom>
          <a:solidFill>
            <a:srgbClr val="3366FF"/>
          </a:solidFill>
          <a:ln w="12700">
            <a:solidFill>
              <a:srgbClr val="3366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nvGrpSpPr>
          <p:cNvPr id="597001" name="Group 10"/>
          <p:cNvGrpSpPr>
            <a:grpSpLocks/>
          </p:cNvGrpSpPr>
          <p:nvPr/>
        </p:nvGrpSpPr>
        <p:grpSpPr bwMode="auto">
          <a:xfrm>
            <a:off x="3497263" y="2276475"/>
            <a:ext cx="2803525" cy="3217863"/>
            <a:chOff x="1816" y="1824"/>
            <a:chExt cx="1766" cy="2027"/>
          </a:xfrm>
        </p:grpSpPr>
        <p:sp>
          <p:nvSpPr>
            <p:cNvPr id="597002" name="Text Box 11"/>
            <p:cNvSpPr txBox="1">
              <a:spLocks noChangeArrowheads="1"/>
            </p:cNvSpPr>
            <p:nvPr/>
          </p:nvSpPr>
          <p:spPr bwMode="auto">
            <a:xfrm>
              <a:off x="2592" y="2928"/>
              <a:ext cx="99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a:t>[</a:t>
              </a:r>
              <a:r>
                <a:rPr lang="en-US" altLang="nl-NL" sz="3200" b="1" i="1"/>
                <a:t>x</a:t>
              </a:r>
              <a:r>
                <a:rPr lang="en-US" altLang="nl-NL" sz="3200" baseline="-25000"/>
                <a:t>2</a:t>
              </a:r>
              <a:r>
                <a:rPr lang="en-US" altLang="nl-NL" sz="2800"/>
                <a:t>, </a:t>
              </a:r>
              <a:r>
                <a:rPr lang="en-US" altLang="nl-NL" sz="3200" b="1" i="1"/>
                <a:t>x</a:t>
              </a:r>
              <a:r>
                <a:rPr lang="en-US" altLang="nl-NL" sz="3200" baseline="-25000"/>
                <a:t>3</a:t>
              </a:r>
              <a:r>
                <a:rPr lang="en-US" altLang="nl-NL" sz="2800"/>
                <a:t>]</a:t>
              </a:r>
            </a:p>
          </p:txBody>
        </p:sp>
        <p:sp>
          <p:nvSpPr>
            <p:cNvPr id="597003" name="Text Box 12"/>
            <p:cNvSpPr txBox="1">
              <a:spLocks noChangeArrowheads="1"/>
            </p:cNvSpPr>
            <p:nvPr/>
          </p:nvSpPr>
          <p:spPr bwMode="auto">
            <a:xfrm>
              <a:off x="2360" y="1824"/>
              <a:ext cx="3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3200" b="1" i="1"/>
                <a:t>x</a:t>
              </a:r>
              <a:r>
                <a:rPr lang="en-US" altLang="nl-NL" sz="3200" baseline="-25000"/>
                <a:t>1</a:t>
              </a:r>
            </a:p>
          </p:txBody>
        </p:sp>
        <p:sp>
          <p:nvSpPr>
            <p:cNvPr id="597004" name="Text Box 13"/>
            <p:cNvSpPr txBox="1">
              <a:spLocks noChangeArrowheads="1"/>
            </p:cNvSpPr>
            <p:nvPr/>
          </p:nvSpPr>
          <p:spPr bwMode="auto">
            <a:xfrm>
              <a:off x="1816" y="3168"/>
              <a:ext cx="3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3200" b="1" i="1"/>
                <a:t>x</a:t>
              </a:r>
              <a:r>
                <a:rPr lang="en-US" altLang="nl-NL" sz="3200" baseline="-25000"/>
                <a:t>2</a:t>
              </a:r>
            </a:p>
          </p:txBody>
        </p:sp>
        <p:sp>
          <p:nvSpPr>
            <p:cNvPr id="597005" name="Text Box 14"/>
            <p:cNvSpPr txBox="1">
              <a:spLocks noChangeArrowheads="1"/>
            </p:cNvSpPr>
            <p:nvPr/>
          </p:nvSpPr>
          <p:spPr bwMode="auto">
            <a:xfrm>
              <a:off x="2352" y="3486"/>
              <a:ext cx="3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3200" b="1" i="1"/>
                <a:t>x</a:t>
              </a:r>
              <a:r>
                <a:rPr lang="en-US" altLang="nl-NL" sz="3200" baseline="-25000"/>
                <a:t>3</a:t>
              </a:r>
            </a:p>
          </p:txBody>
        </p:sp>
      </p:grpSp>
    </p:spTree>
    <p:extLst>
      <p:ext uri="{BB962C8B-B14F-4D97-AF65-F5344CB8AC3E}">
        <p14:creationId xmlns:p14="http://schemas.microsoft.com/office/powerpoint/2010/main" val="2757731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idx="4294967295"/>
          </p:nvPr>
        </p:nvSpPr>
        <p:spPr/>
        <p:txBody>
          <a:bodyPr anchor="t"/>
          <a:lstStyle/>
          <a:p>
            <a:r>
              <a:rPr lang="en-US" altLang="nl-NL" dirty="0"/>
              <a:t>Hierarchical </a:t>
            </a:r>
            <a:r>
              <a:rPr lang="en-US" altLang="nl-NL" dirty="0" smtClean="0"/>
              <a:t>clustering (X)</a:t>
            </a:r>
            <a:endParaRPr lang="en-US" altLang="nl-NL" dirty="0"/>
          </a:p>
        </p:txBody>
      </p:sp>
      <p:sp>
        <p:nvSpPr>
          <p:cNvPr id="599043" name="Rectangle 3"/>
          <p:cNvSpPr>
            <a:spLocks noGrp="1" noChangeArrowheads="1"/>
          </p:cNvSpPr>
          <p:nvPr>
            <p:ph type="body" idx="4294967295"/>
          </p:nvPr>
        </p:nvSpPr>
        <p:spPr>
          <a:xfrm>
            <a:off x="685800" y="1196975"/>
            <a:ext cx="7772400" cy="828675"/>
          </a:xfrm>
        </p:spPr>
        <p:txBody>
          <a:bodyPr/>
          <a:lstStyle/>
          <a:p>
            <a:pPr>
              <a:spcBef>
                <a:spcPct val="0"/>
              </a:spcBef>
            </a:pPr>
            <a:r>
              <a:rPr lang="en-US" altLang="nl-NL" sz="2400" b="1" dirty="0"/>
              <a:t>Step 3: </a:t>
            </a:r>
            <a:br>
              <a:rPr lang="en-US" altLang="nl-NL" sz="2400" b="1" dirty="0"/>
            </a:br>
            <a:r>
              <a:rPr lang="en-US" altLang="nl-NL" sz="2400" dirty="0"/>
              <a:t>Recompute </a:t>
            </a:r>
            <a:r>
              <a:rPr lang="en-US" altLang="nl-NL" sz="2400" b="1" i="1" dirty="0">
                <a:latin typeface="Times New Roman" pitchFamily="18" charset="0"/>
              </a:rPr>
              <a:t>D</a:t>
            </a:r>
            <a:r>
              <a:rPr lang="en-US" altLang="nl-NL" sz="2400" i="1" dirty="0"/>
              <a:t> – </a:t>
            </a:r>
            <a:r>
              <a:rPr lang="en-US" altLang="nl-NL" sz="2400" b="1" dirty="0">
                <a:solidFill>
                  <a:srgbClr val="FF3300"/>
                </a:solidFill>
              </a:rPr>
              <a:t>single linkage:</a:t>
            </a:r>
            <a:r>
              <a:rPr lang="en-US" altLang="nl-NL" sz="2400" dirty="0"/>
              <a:t> </a:t>
            </a:r>
          </a:p>
        </p:txBody>
      </p:sp>
      <p:sp>
        <p:nvSpPr>
          <p:cNvPr id="599044" name="Rectangle 4"/>
          <p:cNvSpPr>
            <a:spLocks noChangeArrowheads="1"/>
          </p:cNvSpPr>
          <p:nvPr/>
        </p:nvSpPr>
        <p:spPr bwMode="auto">
          <a:xfrm rot="-5400000">
            <a:off x="3113087" y="3117851"/>
            <a:ext cx="3248025" cy="1295400"/>
          </a:xfrm>
          <a:prstGeom prst="rect">
            <a:avLst/>
          </a:prstGeom>
          <a:solidFill>
            <a:srgbClr val="FFCC66"/>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599045" name="Rectangle 5"/>
          <p:cNvSpPr>
            <a:spLocks noChangeArrowheads="1"/>
          </p:cNvSpPr>
          <p:nvPr/>
        </p:nvSpPr>
        <p:spPr bwMode="auto">
          <a:xfrm>
            <a:off x="1584325" y="3532188"/>
            <a:ext cx="5967413" cy="500062"/>
          </a:xfrm>
          <a:prstGeom prst="rect">
            <a:avLst/>
          </a:prstGeom>
          <a:solidFill>
            <a:srgbClr val="FFCC66"/>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aphicFrame>
        <p:nvGraphicFramePr>
          <p:cNvPr id="599046" name="Object 6"/>
          <p:cNvGraphicFramePr>
            <a:graphicFrameLocks noChangeAspect="1"/>
          </p:cNvGraphicFramePr>
          <p:nvPr/>
        </p:nvGraphicFramePr>
        <p:xfrm>
          <a:off x="1436688" y="2133600"/>
          <a:ext cx="6230937" cy="3409950"/>
        </p:xfrm>
        <a:graphic>
          <a:graphicData uri="http://schemas.openxmlformats.org/presentationml/2006/ole">
            <mc:AlternateContent xmlns:mc="http://schemas.openxmlformats.org/markup-compatibility/2006">
              <mc:Choice xmlns:v="urn:schemas-microsoft-com:vml" Requires="v">
                <p:oleObj spid="_x0000_s12337" name="Document" r:id="rId4" imgW="6233040" imgH="3412800" progId="Word.Document.8">
                  <p:embed/>
                </p:oleObj>
              </mc:Choice>
              <mc:Fallback>
                <p:oleObj name="Document" r:id="rId4" imgW="6233040" imgH="34128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688" y="2133600"/>
                        <a:ext cx="6230937" cy="340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29183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idx="4294967295"/>
          </p:nvPr>
        </p:nvSpPr>
        <p:spPr/>
        <p:txBody>
          <a:bodyPr anchor="t"/>
          <a:lstStyle/>
          <a:p>
            <a:r>
              <a:rPr lang="en-US" altLang="nl-NL" dirty="0"/>
              <a:t>Hierarchical </a:t>
            </a:r>
            <a:r>
              <a:rPr lang="en-US" altLang="nl-NL" dirty="0" smtClean="0"/>
              <a:t>clustering (XI)</a:t>
            </a:r>
            <a:endParaRPr lang="en-US" altLang="nl-NL" dirty="0"/>
          </a:p>
        </p:txBody>
      </p:sp>
      <p:sp>
        <p:nvSpPr>
          <p:cNvPr id="601091" name="Rectangle 3"/>
          <p:cNvSpPr>
            <a:spLocks noGrp="1" noChangeArrowheads="1"/>
          </p:cNvSpPr>
          <p:nvPr>
            <p:ph type="body" idx="4294967295"/>
          </p:nvPr>
        </p:nvSpPr>
        <p:spPr>
          <a:xfrm>
            <a:off x="323850" y="1219200"/>
            <a:ext cx="8820150" cy="4387850"/>
          </a:xfrm>
        </p:spPr>
        <p:txBody>
          <a:bodyPr/>
          <a:lstStyle/>
          <a:p>
            <a:r>
              <a:rPr lang="en-US" altLang="nl-NL" sz="2400" b="1"/>
              <a:t>Repeat, step 1:</a:t>
            </a:r>
            <a:br>
              <a:rPr lang="en-US" altLang="nl-NL" sz="2400" b="1"/>
            </a:br>
            <a:r>
              <a:rPr lang="en-US" altLang="nl-NL" sz="2400"/>
              <a:t>Find the most similar pair of objects: min</a:t>
            </a:r>
            <a:r>
              <a:rPr lang="en-US" altLang="nl-NL" sz="2400" baseline="-25000"/>
              <a:t>(</a:t>
            </a:r>
            <a:r>
              <a:rPr lang="en-US" altLang="nl-NL" sz="2400" i="1" baseline="-25000"/>
              <a:t>i,j</a:t>
            </a:r>
            <a:r>
              <a:rPr lang="en-US" altLang="nl-NL" sz="2400" baseline="-25000"/>
              <a:t>)</a:t>
            </a:r>
            <a:r>
              <a:rPr lang="en-US" altLang="nl-NL" sz="2400"/>
              <a:t>{</a:t>
            </a:r>
            <a:r>
              <a:rPr lang="en-US" altLang="nl-NL" sz="2400" i="1"/>
              <a:t>d</a:t>
            </a:r>
            <a:r>
              <a:rPr lang="en-US" altLang="nl-NL" sz="2400"/>
              <a:t>(</a:t>
            </a:r>
            <a:r>
              <a:rPr lang="en-US" altLang="nl-NL" sz="2400" i="1"/>
              <a:t>i,j</a:t>
            </a:r>
            <a:r>
              <a:rPr lang="en-US" altLang="nl-NL" sz="2400"/>
              <a:t>)}</a:t>
            </a:r>
            <a:r>
              <a:rPr lang="en-US" altLang="nl-NL" sz="2400" i="1"/>
              <a:t> = d</a:t>
            </a:r>
            <a:r>
              <a:rPr lang="en-US" altLang="nl-NL" sz="2400"/>
              <a:t>(4,5)</a:t>
            </a:r>
          </a:p>
        </p:txBody>
      </p:sp>
      <p:pic>
        <p:nvPicPr>
          <p:cNvPr id="601092" name="Picture 4" descr="five_samples"/>
          <p:cNvPicPr>
            <a:picLocks noChangeAspect="1" noChangeArrowheads="1"/>
          </p:cNvPicPr>
          <p:nvPr/>
        </p:nvPicPr>
        <p:blipFill>
          <a:blip r:embed="rId4" cstate="print">
            <a:extLst>
              <a:ext uri="{28A0092B-C50C-407E-A947-70E740481C1C}">
                <a14:useLocalDpi xmlns:a14="http://schemas.microsoft.com/office/drawing/2010/main" val="0"/>
              </a:ext>
            </a:extLst>
          </a:blip>
          <a:srcRect l="4720" t="6296" r="8333" b="1297"/>
          <a:stretch>
            <a:fillRect/>
          </a:stretch>
        </p:blipFill>
        <p:spPr bwMode="auto">
          <a:xfrm>
            <a:off x="57150" y="2603500"/>
            <a:ext cx="34067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01093" name="Object 5"/>
          <p:cNvGraphicFramePr>
            <a:graphicFrameLocks noChangeAspect="1"/>
          </p:cNvGraphicFramePr>
          <p:nvPr>
            <p:extLst>
              <p:ext uri="{D42A27DB-BD31-4B8C-83A1-F6EECF244321}">
                <p14:modId xmlns:p14="http://schemas.microsoft.com/office/powerpoint/2010/main" val="3685658892"/>
              </p:ext>
            </p:extLst>
          </p:nvPr>
        </p:nvGraphicFramePr>
        <p:xfrm>
          <a:off x="3303588" y="2635250"/>
          <a:ext cx="5634037" cy="3027363"/>
        </p:xfrm>
        <a:graphic>
          <a:graphicData uri="http://schemas.openxmlformats.org/presentationml/2006/ole">
            <mc:AlternateContent xmlns:mc="http://schemas.openxmlformats.org/markup-compatibility/2006">
              <mc:Choice xmlns:v="urn:schemas-microsoft-com:vml" Requires="v">
                <p:oleObj spid="_x0000_s13360" name="Document" r:id="rId5" imgW="6359445" imgH="3416586" progId="Word.Document.8">
                  <p:embed/>
                </p:oleObj>
              </mc:Choice>
              <mc:Fallback>
                <p:oleObj name="Document" r:id="rId5" imgW="6359445" imgH="3416586" progId="Word.Document.8">
                  <p:embed/>
                  <p:pic>
                    <p:nvPicPr>
                      <p:cNvPr id="0" name=""/>
                      <p:cNvPicPr>
                        <a:picLocks noChangeAspect="1" noChangeArrowheads="1"/>
                      </p:cNvPicPr>
                      <p:nvPr/>
                    </p:nvPicPr>
                    <p:blipFill>
                      <a:blip r:embed="rId6"/>
                      <a:srcRect/>
                      <a:stretch>
                        <a:fillRect/>
                      </a:stretch>
                    </p:blipFill>
                    <p:spPr bwMode="auto">
                      <a:xfrm>
                        <a:off x="3303588" y="2635250"/>
                        <a:ext cx="5634037" cy="302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1094" name="Rectangle 7"/>
          <p:cNvSpPr>
            <a:spLocks noChangeArrowheads="1"/>
          </p:cNvSpPr>
          <p:nvPr/>
        </p:nvSpPr>
        <p:spPr bwMode="auto">
          <a:xfrm>
            <a:off x="8056563" y="4402138"/>
            <a:ext cx="914400" cy="457200"/>
          </a:xfrm>
          <a:prstGeom prst="rect">
            <a:avLst/>
          </a:prstGeom>
          <a:noFill/>
          <a:ln w="476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nvGrpSpPr>
          <p:cNvPr id="601095" name="Group 8"/>
          <p:cNvGrpSpPr>
            <a:grpSpLocks/>
          </p:cNvGrpSpPr>
          <p:nvPr/>
        </p:nvGrpSpPr>
        <p:grpSpPr bwMode="auto">
          <a:xfrm>
            <a:off x="504825" y="2924175"/>
            <a:ext cx="2608263" cy="1971675"/>
            <a:chOff x="288" y="2214"/>
            <a:chExt cx="1643" cy="1242"/>
          </a:xfrm>
        </p:grpSpPr>
        <p:sp>
          <p:nvSpPr>
            <p:cNvPr id="601096" name="Text Box 9"/>
            <p:cNvSpPr txBox="1">
              <a:spLocks noChangeArrowheads="1"/>
            </p:cNvSpPr>
            <p:nvPr/>
          </p:nvSpPr>
          <p:spPr bwMode="auto">
            <a:xfrm>
              <a:off x="288" y="2946"/>
              <a:ext cx="32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latin typeface="Tahoma" pitchFamily="34" charset="0"/>
              </a:endParaRPr>
            </a:p>
          </p:txBody>
        </p:sp>
        <p:sp>
          <p:nvSpPr>
            <p:cNvPr id="601097" name="Text Box 10"/>
            <p:cNvSpPr txBox="1">
              <a:spLocks noChangeArrowheads="1"/>
            </p:cNvSpPr>
            <p:nvPr/>
          </p:nvSpPr>
          <p:spPr bwMode="auto">
            <a:xfrm>
              <a:off x="574" y="3129"/>
              <a:ext cx="38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latin typeface="Tahoma" pitchFamily="34" charset="0"/>
              </a:endParaRPr>
            </a:p>
          </p:txBody>
        </p:sp>
        <p:sp>
          <p:nvSpPr>
            <p:cNvPr id="601098" name="Text Box 11"/>
            <p:cNvSpPr txBox="1">
              <a:spLocks noChangeArrowheads="1"/>
            </p:cNvSpPr>
            <p:nvPr/>
          </p:nvSpPr>
          <p:spPr bwMode="auto">
            <a:xfrm>
              <a:off x="1602" y="3058"/>
              <a:ext cx="32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4</a:t>
              </a:r>
              <a:endParaRPr lang="en-US" altLang="nl-NL">
                <a:latin typeface="Tahoma" pitchFamily="34" charset="0"/>
              </a:endParaRPr>
            </a:p>
          </p:txBody>
        </p:sp>
        <p:sp>
          <p:nvSpPr>
            <p:cNvPr id="601099" name="Text Box 12"/>
            <p:cNvSpPr txBox="1">
              <a:spLocks noChangeArrowheads="1"/>
            </p:cNvSpPr>
            <p:nvPr/>
          </p:nvSpPr>
          <p:spPr bwMode="auto">
            <a:xfrm>
              <a:off x="1530" y="2380"/>
              <a:ext cx="3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5</a:t>
              </a:r>
              <a:endParaRPr lang="en-US" altLang="nl-NL">
                <a:latin typeface="Tahoma" pitchFamily="34" charset="0"/>
              </a:endParaRPr>
            </a:p>
          </p:txBody>
        </p:sp>
        <p:sp>
          <p:nvSpPr>
            <p:cNvPr id="601100" name="Text Box 13"/>
            <p:cNvSpPr txBox="1">
              <a:spLocks noChangeArrowheads="1"/>
            </p:cNvSpPr>
            <p:nvPr/>
          </p:nvSpPr>
          <p:spPr bwMode="auto">
            <a:xfrm>
              <a:off x="545" y="2214"/>
              <a:ext cx="32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latin typeface="Tahoma" pitchFamily="34" charset="0"/>
              </a:endParaRPr>
            </a:p>
          </p:txBody>
        </p:sp>
      </p:grpSp>
      <p:sp>
        <p:nvSpPr>
          <p:cNvPr id="601101" name="Line 14"/>
          <p:cNvSpPr>
            <a:spLocks noChangeShapeType="1"/>
          </p:cNvSpPr>
          <p:nvPr/>
        </p:nvSpPr>
        <p:spPr bwMode="auto">
          <a:xfrm>
            <a:off x="938213" y="4327525"/>
            <a:ext cx="176212" cy="10953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Tree>
    <p:extLst>
      <p:ext uri="{BB962C8B-B14F-4D97-AF65-F5344CB8AC3E}">
        <p14:creationId xmlns:p14="http://schemas.microsoft.com/office/powerpoint/2010/main" val="435870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ChangeArrowheads="1"/>
          </p:cNvSpPr>
          <p:nvPr/>
        </p:nvSpPr>
        <p:spPr bwMode="auto">
          <a:xfrm>
            <a:off x="2339975" y="1773238"/>
            <a:ext cx="3124200" cy="3810000"/>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68995" name="Rectangle 3"/>
          <p:cNvSpPr>
            <a:spLocks noChangeArrowheads="1"/>
          </p:cNvSpPr>
          <p:nvPr/>
        </p:nvSpPr>
        <p:spPr bwMode="auto">
          <a:xfrm>
            <a:off x="3406775" y="1773238"/>
            <a:ext cx="228600" cy="38100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68996" name="Rectangle 4"/>
          <p:cNvSpPr>
            <a:spLocks noChangeArrowheads="1"/>
          </p:cNvSpPr>
          <p:nvPr/>
        </p:nvSpPr>
        <p:spPr bwMode="auto">
          <a:xfrm rot="-5400000">
            <a:off x="3787775" y="1909763"/>
            <a:ext cx="228600" cy="3124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68998" name="Text Box 6"/>
          <p:cNvSpPr txBox="1">
            <a:spLocks noChangeArrowheads="1"/>
          </p:cNvSpPr>
          <p:nvPr/>
        </p:nvSpPr>
        <p:spPr bwMode="auto">
          <a:xfrm>
            <a:off x="984250" y="3230563"/>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nl-NL" dirty="0"/>
              <a:t>Genes</a:t>
            </a:r>
          </a:p>
        </p:txBody>
      </p:sp>
      <p:sp>
        <p:nvSpPr>
          <p:cNvPr id="468999" name="Line 7"/>
          <p:cNvSpPr>
            <a:spLocks noChangeShapeType="1"/>
          </p:cNvSpPr>
          <p:nvPr/>
        </p:nvSpPr>
        <p:spPr bwMode="auto">
          <a:xfrm>
            <a:off x="2051050" y="2060575"/>
            <a:ext cx="0" cy="33528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69000" name="Text Box 8"/>
          <p:cNvSpPr txBox="1">
            <a:spLocks noChangeArrowheads="1"/>
          </p:cNvSpPr>
          <p:nvPr/>
        </p:nvSpPr>
        <p:spPr bwMode="auto">
          <a:xfrm>
            <a:off x="3276600" y="1143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nl-NL" dirty="0"/>
              <a:t>Samples</a:t>
            </a:r>
          </a:p>
        </p:txBody>
      </p:sp>
      <p:sp>
        <p:nvSpPr>
          <p:cNvPr id="469001" name="Line 9"/>
          <p:cNvSpPr>
            <a:spLocks noChangeShapeType="1"/>
          </p:cNvSpPr>
          <p:nvPr/>
        </p:nvSpPr>
        <p:spPr bwMode="auto">
          <a:xfrm>
            <a:off x="2411413" y="1628775"/>
            <a:ext cx="2881312"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69002" name="Text Box 10"/>
          <p:cNvSpPr txBox="1">
            <a:spLocks noChangeArrowheads="1"/>
          </p:cNvSpPr>
          <p:nvPr/>
        </p:nvSpPr>
        <p:spPr bwMode="auto">
          <a:xfrm>
            <a:off x="3708400" y="3789363"/>
            <a:ext cx="1871663"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nl-NL"/>
              <a:t>Expression</a:t>
            </a:r>
          </a:p>
          <a:p>
            <a:pPr eaLnBrk="0" hangingPunct="0"/>
            <a:r>
              <a:rPr lang="en-US" altLang="nl-NL"/>
              <a:t>Levels</a:t>
            </a:r>
          </a:p>
        </p:txBody>
      </p:sp>
      <p:sp>
        <p:nvSpPr>
          <p:cNvPr id="469003" name="Text Box 11"/>
          <p:cNvSpPr txBox="1">
            <a:spLocks noChangeArrowheads="1"/>
          </p:cNvSpPr>
          <p:nvPr/>
        </p:nvSpPr>
        <p:spPr bwMode="auto">
          <a:xfrm>
            <a:off x="2339975" y="1989138"/>
            <a:ext cx="3024188" cy="357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sz="2400">
                <a:solidFill>
                  <a:schemeClr val="tx1"/>
                </a:solidFill>
                <a:latin typeface="Times New Roman" pitchFamily="18" charset="0"/>
              </a:defRPr>
            </a:lvl1pPr>
            <a:lvl2pPr marL="800100" indent="-342900" algn="l">
              <a:spcBef>
                <a:spcPct val="0"/>
              </a:spcBef>
              <a:defRPr sz="2400">
                <a:solidFill>
                  <a:schemeClr val="tx1"/>
                </a:solidFill>
                <a:latin typeface="Times New Roman" pitchFamily="18" charset="0"/>
              </a:defRPr>
            </a:lvl2pPr>
            <a:lvl3pPr marL="1257300" indent="-342900" algn="l">
              <a:spcBef>
                <a:spcPct val="0"/>
              </a:spcBef>
              <a:defRPr sz="2400">
                <a:solidFill>
                  <a:schemeClr val="tx1"/>
                </a:solidFill>
                <a:latin typeface="Times New Roman" pitchFamily="18" charset="0"/>
              </a:defRPr>
            </a:lvl3pPr>
            <a:lvl4pPr marL="1714500" indent="-342900" algn="l">
              <a:spcBef>
                <a:spcPct val="0"/>
              </a:spcBef>
              <a:defRPr sz="2400">
                <a:solidFill>
                  <a:schemeClr val="tx1"/>
                </a:solidFill>
                <a:latin typeface="Times New Roman" pitchFamily="18" charset="0"/>
              </a:defRPr>
            </a:lvl4pPr>
            <a:lvl5pPr marL="2171700" indent="-342900" algn="l">
              <a:spcBef>
                <a:spcPct val="0"/>
              </a:spcBef>
              <a:defRPr sz="2400">
                <a:solidFill>
                  <a:schemeClr val="tx1"/>
                </a:solidFill>
                <a:latin typeface="Times New Roman" pitchFamily="18" charset="0"/>
              </a:defRPr>
            </a:lvl5pPr>
            <a:lvl6pPr marL="2628900" indent="-342900" fontAlgn="base">
              <a:spcBef>
                <a:spcPct val="0"/>
              </a:spcBef>
              <a:spcAft>
                <a:spcPct val="0"/>
              </a:spcAft>
              <a:defRPr sz="2400">
                <a:solidFill>
                  <a:schemeClr val="tx1"/>
                </a:solidFill>
                <a:latin typeface="Times New Roman" pitchFamily="18" charset="0"/>
              </a:defRPr>
            </a:lvl6pPr>
            <a:lvl7pPr marL="3086100" indent="-342900" fontAlgn="base">
              <a:spcBef>
                <a:spcPct val="0"/>
              </a:spcBef>
              <a:spcAft>
                <a:spcPct val="0"/>
              </a:spcAft>
              <a:defRPr sz="2400">
                <a:solidFill>
                  <a:schemeClr val="tx1"/>
                </a:solidFill>
                <a:latin typeface="Times New Roman" pitchFamily="18" charset="0"/>
              </a:defRPr>
            </a:lvl7pPr>
            <a:lvl8pPr marL="3543300" indent="-342900" fontAlgn="base">
              <a:spcBef>
                <a:spcPct val="0"/>
              </a:spcBef>
              <a:spcAft>
                <a:spcPct val="0"/>
              </a:spcAft>
              <a:defRPr sz="2400">
                <a:solidFill>
                  <a:schemeClr val="tx1"/>
                </a:solidFill>
                <a:latin typeface="Times New Roman" pitchFamily="18" charset="0"/>
              </a:defRPr>
            </a:lvl8pPr>
            <a:lvl9pPr marL="4000500" indent="-342900" fontAlgn="base">
              <a:spcBef>
                <a:spcPct val="0"/>
              </a:spcBef>
              <a:spcAft>
                <a:spcPct val="0"/>
              </a:spcAft>
              <a:defRPr sz="2400">
                <a:solidFill>
                  <a:schemeClr val="tx1"/>
                </a:solidFill>
                <a:latin typeface="Times New Roman" pitchFamily="18" charset="0"/>
              </a:defRPr>
            </a:lvl9pPr>
          </a:lstStyle>
          <a:p>
            <a:pPr eaLnBrk="0" hangingPunct="0">
              <a:spcBef>
                <a:spcPct val="50000"/>
              </a:spcBef>
            </a:pPr>
            <a:r>
              <a:rPr lang="en-US" altLang="nl-NL" sz="1200" dirty="0" smtClean="0">
                <a:latin typeface="Tahoma" pitchFamily="34" charset="0"/>
              </a:rPr>
              <a:t>8.87  9.67 </a:t>
            </a:r>
            <a:r>
              <a:rPr lang="en-US" altLang="nl-NL" sz="1200" dirty="0">
                <a:latin typeface="Tahoma" pitchFamily="34" charset="0"/>
              </a:rPr>
              <a:t>…                                  </a:t>
            </a:r>
            <a:r>
              <a:rPr lang="en-US" altLang="nl-NL" sz="1200" dirty="0" smtClean="0">
                <a:latin typeface="Tahoma" pitchFamily="34" charset="0"/>
              </a:rPr>
              <a:t>7.33        </a:t>
            </a:r>
            <a:endParaRPr lang="en-US" altLang="nl-NL" sz="1200" dirty="0">
              <a:latin typeface="Tahoma" pitchFamily="34" charset="0"/>
            </a:endParaRPr>
          </a:p>
          <a:p>
            <a:pPr eaLnBrk="0" hangingPunct="0">
              <a:spcBef>
                <a:spcPct val="50000"/>
              </a:spcBef>
            </a:pPr>
            <a:endParaRPr lang="en-US" altLang="nl-NL" sz="1200" dirty="0">
              <a:latin typeface="Tahoma" pitchFamily="34" charset="0"/>
            </a:endParaRPr>
          </a:p>
          <a:p>
            <a:pPr eaLnBrk="0" hangingPunct="0">
              <a:spcBef>
                <a:spcPct val="50000"/>
              </a:spcBef>
            </a:pPr>
            <a:r>
              <a:rPr lang="en-US" altLang="nl-NL" sz="1200" dirty="0">
                <a:latin typeface="Tahoma" pitchFamily="34" charset="0"/>
              </a:rPr>
              <a:t>.</a:t>
            </a:r>
          </a:p>
          <a:p>
            <a:pPr eaLnBrk="0" hangingPunct="0">
              <a:spcBef>
                <a:spcPct val="50000"/>
              </a:spcBef>
            </a:pPr>
            <a:r>
              <a:rPr lang="en-US" altLang="nl-NL" sz="1200" dirty="0">
                <a:latin typeface="Tahoma" pitchFamily="34" charset="0"/>
              </a:rPr>
              <a:t>.</a:t>
            </a:r>
          </a:p>
          <a:p>
            <a:pPr eaLnBrk="0" hangingPunct="0">
              <a:spcBef>
                <a:spcPct val="50000"/>
              </a:spcBef>
            </a:pPr>
            <a:r>
              <a:rPr lang="en-US" altLang="nl-NL" sz="1200" dirty="0">
                <a:latin typeface="Tahoma" pitchFamily="34" charset="0"/>
              </a:rPr>
              <a:t>.</a:t>
            </a:r>
          </a:p>
          <a:p>
            <a:pPr eaLnBrk="0" hangingPunct="0">
              <a:spcBef>
                <a:spcPct val="50000"/>
              </a:spcBef>
            </a:pPr>
            <a:r>
              <a:rPr lang="en-US" altLang="nl-NL" sz="1200" dirty="0">
                <a:latin typeface="Tahoma" pitchFamily="34" charset="0"/>
              </a:rPr>
              <a:t>0.22  1.87    </a:t>
            </a:r>
            <a:r>
              <a:rPr lang="en-US" altLang="nl-NL" sz="1200" dirty="0" smtClean="0">
                <a:latin typeface="Tahoma" pitchFamily="34" charset="0"/>
              </a:rPr>
              <a:t> 1.32  </a:t>
            </a:r>
            <a:r>
              <a:rPr lang="en-US" altLang="nl-NL" sz="1200" dirty="0">
                <a:latin typeface="Tahoma" pitchFamily="34" charset="0"/>
              </a:rPr>
              <a:t>…                      0.89</a:t>
            </a:r>
          </a:p>
          <a:p>
            <a:pPr eaLnBrk="0" hangingPunct="0">
              <a:spcBef>
                <a:spcPct val="50000"/>
              </a:spcBef>
              <a:buFontTx/>
              <a:buChar char="•"/>
            </a:pPr>
            <a:endParaRPr lang="en-US" altLang="nl-NL" sz="1200" dirty="0">
              <a:latin typeface="Tahoma" pitchFamily="34" charset="0"/>
            </a:endParaRPr>
          </a:p>
          <a:p>
            <a:pPr eaLnBrk="0" hangingPunct="0">
              <a:spcBef>
                <a:spcPct val="50000"/>
              </a:spcBef>
            </a:pPr>
            <a:r>
              <a:rPr lang="en-US" altLang="nl-NL" sz="1200" dirty="0">
                <a:latin typeface="Tahoma" pitchFamily="34" charset="0"/>
              </a:rPr>
              <a:t>.  </a:t>
            </a:r>
          </a:p>
          <a:p>
            <a:pPr eaLnBrk="0" hangingPunct="0">
              <a:spcBef>
                <a:spcPct val="50000"/>
              </a:spcBef>
            </a:pPr>
            <a:r>
              <a:rPr lang="en-US" altLang="nl-NL" sz="1200" dirty="0">
                <a:latin typeface="Tahoma" pitchFamily="34" charset="0"/>
              </a:rPr>
              <a:t>.</a:t>
            </a:r>
          </a:p>
          <a:p>
            <a:pPr eaLnBrk="0" hangingPunct="0">
              <a:spcBef>
                <a:spcPct val="50000"/>
              </a:spcBef>
            </a:pPr>
            <a:r>
              <a:rPr lang="en-US" altLang="nl-NL" sz="1200" dirty="0">
                <a:latin typeface="Tahoma" pitchFamily="34" charset="0"/>
              </a:rPr>
              <a:t>.</a:t>
            </a:r>
          </a:p>
          <a:p>
            <a:pPr eaLnBrk="0" hangingPunct="0">
              <a:spcBef>
                <a:spcPct val="50000"/>
              </a:spcBef>
            </a:pPr>
            <a:r>
              <a:rPr lang="en-US" altLang="nl-NL" sz="1200" dirty="0">
                <a:latin typeface="Tahoma" pitchFamily="34" charset="0"/>
              </a:rPr>
              <a:t>.</a:t>
            </a:r>
          </a:p>
          <a:p>
            <a:pPr eaLnBrk="0" hangingPunct="0">
              <a:spcBef>
                <a:spcPct val="50000"/>
              </a:spcBef>
            </a:pPr>
            <a:r>
              <a:rPr lang="en-US" altLang="nl-NL" sz="1200" dirty="0">
                <a:latin typeface="Tahoma" pitchFamily="34" charset="0"/>
              </a:rPr>
              <a:t>0.35  0.67 …                                   1.67        </a:t>
            </a:r>
          </a:p>
          <a:p>
            <a:pPr eaLnBrk="0" hangingPunct="0">
              <a:spcBef>
                <a:spcPct val="50000"/>
              </a:spcBef>
            </a:pPr>
            <a:endParaRPr lang="en-US" altLang="nl-NL" sz="1200" dirty="0">
              <a:latin typeface="Tahoma" pitchFamily="34" charset="0"/>
            </a:endParaRPr>
          </a:p>
        </p:txBody>
      </p:sp>
      <p:sp>
        <p:nvSpPr>
          <p:cNvPr id="469004" name="Text Box 12"/>
          <p:cNvSpPr txBox="1">
            <a:spLocks noChangeArrowheads="1"/>
          </p:cNvSpPr>
          <p:nvPr/>
        </p:nvSpPr>
        <p:spPr bwMode="auto">
          <a:xfrm>
            <a:off x="6011863" y="332105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nl-NL" sz="1800" dirty="0"/>
              <a:t>Gene expression profile</a:t>
            </a:r>
          </a:p>
        </p:txBody>
      </p:sp>
      <p:sp>
        <p:nvSpPr>
          <p:cNvPr id="469005" name="Line 13"/>
          <p:cNvSpPr>
            <a:spLocks noChangeShapeType="1"/>
          </p:cNvSpPr>
          <p:nvPr/>
        </p:nvSpPr>
        <p:spPr bwMode="auto">
          <a:xfrm flipH="1" flipV="1">
            <a:off x="5630863" y="35052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69006" name="Line 14"/>
          <p:cNvSpPr>
            <a:spLocks noChangeShapeType="1"/>
          </p:cNvSpPr>
          <p:nvPr/>
        </p:nvSpPr>
        <p:spPr bwMode="auto">
          <a:xfrm flipH="1" flipV="1">
            <a:off x="3609975" y="5724525"/>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69007" name="Text Box 15"/>
          <p:cNvSpPr txBox="1">
            <a:spLocks noChangeArrowheads="1"/>
          </p:cNvSpPr>
          <p:nvPr/>
        </p:nvSpPr>
        <p:spPr bwMode="auto">
          <a:xfrm>
            <a:off x="4067175" y="5876925"/>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nl-NL" sz="1800" dirty="0"/>
              <a:t>Sample expression profile </a:t>
            </a:r>
          </a:p>
        </p:txBody>
      </p:sp>
      <p:sp>
        <p:nvSpPr>
          <p:cNvPr id="16" name="Title 1"/>
          <p:cNvSpPr txBox="1">
            <a:spLocks/>
          </p:cNvSpPr>
          <p:nvPr/>
        </p:nvSpPr>
        <p:spPr>
          <a:xfrm>
            <a:off x="457200" y="540296"/>
            <a:ext cx="8229600" cy="7200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US" altLang="nl-NL" dirty="0"/>
              <a:t> </a:t>
            </a:r>
            <a:r>
              <a:rPr lang="en-US" altLang="nl-NL" dirty="0" smtClean="0"/>
              <a:t>Gene expression </a:t>
            </a:r>
            <a:r>
              <a:rPr lang="en-US" altLang="nl-NL" dirty="0"/>
              <a:t>data</a:t>
            </a:r>
            <a:endParaRPr lang="nl-NL" dirty="0"/>
          </a:p>
        </p:txBody>
      </p:sp>
    </p:spTree>
    <p:extLst>
      <p:ext uri="{BB962C8B-B14F-4D97-AF65-F5344CB8AC3E}">
        <p14:creationId xmlns:p14="http://schemas.microsoft.com/office/powerpoint/2010/main" val="3000434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3138" name="Picture 2" descr="five_example_dend"/>
          <p:cNvPicPr>
            <a:picLocks noChangeAspect="1" noChangeArrowheads="1"/>
          </p:cNvPicPr>
          <p:nvPr/>
        </p:nvPicPr>
        <p:blipFill>
          <a:blip r:embed="rId3" cstate="print">
            <a:extLst>
              <a:ext uri="{28A0092B-C50C-407E-A947-70E740481C1C}">
                <a14:useLocalDpi xmlns:a14="http://schemas.microsoft.com/office/drawing/2010/main" val="0"/>
              </a:ext>
            </a:extLst>
          </a:blip>
          <a:srcRect b="9087"/>
          <a:stretch>
            <a:fillRect/>
          </a:stretch>
        </p:blipFill>
        <p:spPr bwMode="auto">
          <a:xfrm>
            <a:off x="2244725" y="2362200"/>
            <a:ext cx="4537075"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3139" name="Rectangle 3"/>
          <p:cNvSpPr>
            <a:spLocks noGrp="1" noChangeArrowheads="1"/>
          </p:cNvSpPr>
          <p:nvPr>
            <p:ph type="title" idx="4294967295"/>
          </p:nvPr>
        </p:nvSpPr>
        <p:spPr/>
        <p:txBody>
          <a:bodyPr anchor="t"/>
          <a:lstStyle/>
          <a:p>
            <a:r>
              <a:rPr lang="en-US" altLang="nl-NL" dirty="0"/>
              <a:t>Hierarchical </a:t>
            </a:r>
            <a:r>
              <a:rPr lang="en-US" altLang="nl-NL" dirty="0" smtClean="0"/>
              <a:t>clustering (XII)</a:t>
            </a:r>
            <a:endParaRPr lang="en-US" altLang="nl-NL" dirty="0"/>
          </a:p>
        </p:txBody>
      </p:sp>
      <p:sp>
        <p:nvSpPr>
          <p:cNvPr id="603140" name="Rectangle 4"/>
          <p:cNvSpPr>
            <a:spLocks noGrp="1" noChangeArrowheads="1"/>
          </p:cNvSpPr>
          <p:nvPr>
            <p:ph type="body" idx="4294967295"/>
          </p:nvPr>
        </p:nvSpPr>
        <p:spPr>
          <a:xfrm>
            <a:off x="685800" y="1447800"/>
            <a:ext cx="7772400" cy="1644650"/>
          </a:xfrm>
        </p:spPr>
        <p:txBody>
          <a:bodyPr/>
          <a:lstStyle/>
          <a:p>
            <a:r>
              <a:rPr lang="en-US" altLang="nl-NL" sz="2400" b="1"/>
              <a:t>Repeat, step 2:</a:t>
            </a:r>
            <a:r>
              <a:rPr lang="en-US" altLang="nl-NL" sz="2400"/>
              <a:t/>
            </a:r>
            <a:br>
              <a:rPr lang="en-US" altLang="nl-NL" sz="2400"/>
            </a:br>
            <a:r>
              <a:rPr lang="en-US" altLang="nl-NL" sz="2400"/>
              <a:t>Merge </a:t>
            </a:r>
            <a:r>
              <a:rPr lang="en-US" altLang="nl-NL" sz="2400" b="1" i="1"/>
              <a:t>x</a:t>
            </a:r>
            <a:r>
              <a:rPr lang="en-US" altLang="nl-NL" sz="2400" baseline="-25000"/>
              <a:t>4</a:t>
            </a:r>
            <a:r>
              <a:rPr lang="en-US" altLang="nl-NL" sz="2400"/>
              <a:t> and </a:t>
            </a:r>
            <a:r>
              <a:rPr lang="en-US" altLang="nl-NL" sz="2400" b="1" i="1"/>
              <a:t>x</a:t>
            </a:r>
            <a:r>
              <a:rPr lang="en-US" altLang="nl-NL" sz="2400" baseline="-25000"/>
              <a:t>5</a:t>
            </a:r>
            <a:r>
              <a:rPr lang="en-US" altLang="nl-NL" sz="2400"/>
              <a:t> into a single object, [</a:t>
            </a:r>
            <a:r>
              <a:rPr lang="en-US" altLang="nl-NL" sz="2400" b="1" i="1"/>
              <a:t>x</a:t>
            </a:r>
            <a:r>
              <a:rPr lang="en-US" altLang="nl-NL" sz="2400" baseline="-25000"/>
              <a:t>4</a:t>
            </a:r>
            <a:r>
              <a:rPr lang="en-US" altLang="nl-NL" sz="2400" i="1"/>
              <a:t>,</a:t>
            </a:r>
            <a:r>
              <a:rPr lang="en-US" altLang="nl-NL" sz="2400" b="1" i="1"/>
              <a:t>x</a:t>
            </a:r>
            <a:r>
              <a:rPr lang="en-US" altLang="nl-NL" sz="2400" baseline="-25000"/>
              <a:t>5</a:t>
            </a:r>
            <a:r>
              <a:rPr lang="en-US" altLang="nl-NL" sz="2400"/>
              <a:t>];</a:t>
            </a:r>
          </a:p>
          <a:p>
            <a:endParaRPr lang="en-US" altLang="nl-NL" sz="2400"/>
          </a:p>
          <a:p>
            <a:endParaRPr lang="en-US" altLang="nl-NL" sz="2400"/>
          </a:p>
          <a:p>
            <a:endParaRPr lang="en-US" altLang="nl-NL" sz="2400"/>
          </a:p>
        </p:txBody>
      </p:sp>
      <p:sp>
        <p:nvSpPr>
          <p:cNvPr id="603141" name="Line 5"/>
          <p:cNvSpPr>
            <a:spLocks noChangeShapeType="1"/>
          </p:cNvSpPr>
          <p:nvPr/>
        </p:nvSpPr>
        <p:spPr bwMode="auto">
          <a:xfrm>
            <a:off x="4029075" y="5202238"/>
            <a:ext cx="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nl-NL"/>
          </a:p>
        </p:txBody>
      </p:sp>
      <p:sp>
        <p:nvSpPr>
          <p:cNvPr id="603142" name="Rectangle 7"/>
          <p:cNvSpPr>
            <a:spLocks noChangeArrowheads="1"/>
          </p:cNvSpPr>
          <p:nvPr/>
        </p:nvSpPr>
        <p:spPr bwMode="auto">
          <a:xfrm>
            <a:off x="3343275" y="2214563"/>
            <a:ext cx="3089275" cy="311943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nvGrpSpPr>
          <p:cNvPr id="603143" name="Group 8"/>
          <p:cNvGrpSpPr>
            <a:grpSpLocks/>
          </p:cNvGrpSpPr>
          <p:nvPr/>
        </p:nvGrpSpPr>
        <p:grpSpPr bwMode="auto">
          <a:xfrm>
            <a:off x="2855913" y="4271963"/>
            <a:ext cx="3216275" cy="1477962"/>
            <a:chOff x="1817" y="2631"/>
            <a:chExt cx="2026" cy="931"/>
          </a:xfrm>
        </p:grpSpPr>
        <p:sp>
          <p:nvSpPr>
            <p:cNvPr id="603144" name="Freeform 9"/>
            <p:cNvSpPr>
              <a:spLocks/>
            </p:cNvSpPr>
            <p:nvPr/>
          </p:nvSpPr>
          <p:spPr bwMode="auto">
            <a:xfrm>
              <a:off x="2534" y="3012"/>
              <a:ext cx="379" cy="300"/>
            </a:xfrm>
            <a:custGeom>
              <a:avLst/>
              <a:gdLst>
                <a:gd name="T0" fmla="*/ 0 w 379"/>
                <a:gd name="T1" fmla="*/ 300 h 300"/>
                <a:gd name="T2" fmla="*/ 0 w 379"/>
                <a:gd name="T3" fmla="*/ 0 h 300"/>
                <a:gd name="T4" fmla="*/ 379 w 379"/>
                <a:gd name="T5" fmla="*/ 0 h 300"/>
                <a:gd name="T6" fmla="*/ 378 w 379"/>
                <a:gd name="T7" fmla="*/ 298 h 300"/>
                <a:gd name="T8" fmla="*/ 0 60000 65536"/>
                <a:gd name="T9" fmla="*/ 0 60000 65536"/>
                <a:gd name="T10" fmla="*/ 0 60000 65536"/>
                <a:gd name="T11" fmla="*/ 0 60000 65536"/>
                <a:gd name="T12" fmla="*/ 0 w 379"/>
                <a:gd name="T13" fmla="*/ 0 h 300"/>
                <a:gd name="T14" fmla="*/ 379 w 379"/>
                <a:gd name="T15" fmla="*/ 300 h 300"/>
              </a:gdLst>
              <a:ahLst/>
              <a:cxnLst>
                <a:cxn ang="T8">
                  <a:pos x="T0" y="T1"/>
                </a:cxn>
                <a:cxn ang="T9">
                  <a:pos x="T2" y="T3"/>
                </a:cxn>
                <a:cxn ang="T10">
                  <a:pos x="T4" y="T5"/>
                </a:cxn>
                <a:cxn ang="T11">
                  <a:pos x="T6" y="T7"/>
                </a:cxn>
              </a:cxnLst>
              <a:rect l="T12" t="T13" r="T14" b="T15"/>
              <a:pathLst>
                <a:path w="379" h="300">
                  <a:moveTo>
                    <a:pt x="0" y="300"/>
                  </a:moveTo>
                  <a:lnTo>
                    <a:pt x="0" y="0"/>
                  </a:lnTo>
                  <a:lnTo>
                    <a:pt x="379" y="0"/>
                  </a:lnTo>
                  <a:lnTo>
                    <a:pt x="378" y="298"/>
                  </a:lnTo>
                </a:path>
              </a:pathLst>
            </a:cu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3145" name="Line 10"/>
            <p:cNvSpPr>
              <a:spLocks noChangeShapeType="1"/>
            </p:cNvSpPr>
            <p:nvPr/>
          </p:nvSpPr>
          <p:spPr bwMode="auto">
            <a:xfrm flipH="1" flipV="1">
              <a:off x="1817" y="2885"/>
              <a:ext cx="1619" cy="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3146" name="Text Box 11"/>
            <p:cNvSpPr txBox="1">
              <a:spLocks noChangeArrowheads="1"/>
            </p:cNvSpPr>
            <p:nvPr/>
          </p:nvSpPr>
          <p:spPr bwMode="auto">
            <a:xfrm>
              <a:off x="2784" y="2631"/>
              <a:ext cx="4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a:latin typeface="Tahoma" pitchFamily="34" charset="0"/>
                </a:rPr>
                <a:t>1.12</a:t>
              </a:r>
            </a:p>
          </p:txBody>
        </p:sp>
        <p:sp>
          <p:nvSpPr>
            <p:cNvPr id="603147" name="Freeform 12"/>
            <p:cNvSpPr>
              <a:spLocks/>
            </p:cNvSpPr>
            <p:nvPr/>
          </p:nvSpPr>
          <p:spPr bwMode="auto">
            <a:xfrm>
              <a:off x="3263" y="2890"/>
              <a:ext cx="379" cy="426"/>
            </a:xfrm>
            <a:custGeom>
              <a:avLst/>
              <a:gdLst>
                <a:gd name="T0" fmla="*/ 1 w 379"/>
                <a:gd name="T1" fmla="*/ 426 h 426"/>
                <a:gd name="T2" fmla="*/ 0 w 379"/>
                <a:gd name="T3" fmla="*/ 0 h 426"/>
                <a:gd name="T4" fmla="*/ 379 w 379"/>
                <a:gd name="T5" fmla="*/ 0 h 426"/>
                <a:gd name="T6" fmla="*/ 379 w 379"/>
                <a:gd name="T7" fmla="*/ 426 h 426"/>
                <a:gd name="T8" fmla="*/ 0 60000 65536"/>
                <a:gd name="T9" fmla="*/ 0 60000 65536"/>
                <a:gd name="T10" fmla="*/ 0 60000 65536"/>
                <a:gd name="T11" fmla="*/ 0 60000 65536"/>
                <a:gd name="T12" fmla="*/ 0 w 379"/>
                <a:gd name="T13" fmla="*/ 0 h 426"/>
                <a:gd name="T14" fmla="*/ 379 w 379"/>
                <a:gd name="T15" fmla="*/ 426 h 426"/>
              </a:gdLst>
              <a:ahLst/>
              <a:cxnLst>
                <a:cxn ang="T8">
                  <a:pos x="T0" y="T1"/>
                </a:cxn>
                <a:cxn ang="T9">
                  <a:pos x="T2" y="T3"/>
                </a:cxn>
                <a:cxn ang="T10">
                  <a:pos x="T4" y="T5"/>
                </a:cxn>
                <a:cxn ang="T11">
                  <a:pos x="T6" y="T7"/>
                </a:cxn>
              </a:cxnLst>
              <a:rect l="T12" t="T13" r="T14" b="T15"/>
              <a:pathLst>
                <a:path w="379" h="426">
                  <a:moveTo>
                    <a:pt x="1" y="426"/>
                  </a:moveTo>
                  <a:lnTo>
                    <a:pt x="0" y="0"/>
                  </a:lnTo>
                  <a:lnTo>
                    <a:pt x="379" y="0"/>
                  </a:lnTo>
                  <a:lnTo>
                    <a:pt x="379" y="426"/>
                  </a:lnTo>
                </a:path>
              </a:pathLst>
            </a:cu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nvGrpSpPr>
            <p:cNvPr id="603148" name="Group 13"/>
            <p:cNvGrpSpPr>
              <a:grpSpLocks/>
            </p:cNvGrpSpPr>
            <p:nvPr/>
          </p:nvGrpSpPr>
          <p:grpSpPr bwMode="auto">
            <a:xfrm>
              <a:off x="2062" y="3229"/>
              <a:ext cx="1781" cy="333"/>
              <a:chOff x="3426" y="3330"/>
              <a:chExt cx="1666" cy="333"/>
            </a:xfrm>
          </p:grpSpPr>
          <p:sp>
            <p:nvSpPr>
              <p:cNvPr id="603149" name="Text Box 14"/>
              <p:cNvSpPr txBox="1">
                <a:spLocks noChangeArrowheads="1"/>
              </p:cNvSpPr>
              <p:nvPr/>
            </p:nvSpPr>
            <p:spPr bwMode="auto">
              <a:xfrm>
                <a:off x="4788" y="3330"/>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5</a:t>
                </a:r>
                <a:endParaRPr lang="en-US" altLang="nl-NL">
                  <a:latin typeface="Tahoma" pitchFamily="34" charset="0"/>
                </a:endParaRPr>
              </a:p>
            </p:txBody>
          </p:sp>
          <p:sp>
            <p:nvSpPr>
              <p:cNvPr id="603150" name="Text Box 15"/>
              <p:cNvSpPr txBox="1">
                <a:spLocks noChangeArrowheads="1"/>
              </p:cNvSpPr>
              <p:nvPr/>
            </p:nvSpPr>
            <p:spPr bwMode="auto">
              <a:xfrm>
                <a:off x="4428" y="3330"/>
                <a:ext cx="2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4</a:t>
                </a:r>
                <a:endParaRPr lang="en-US" altLang="nl-NL">
                  <a:latin typeface="Tahoma" pitchFamily="34" charset="0"/>
                </a:endParaRPr>
              </a:p>
            </p:txBody>
          </p:sp>
          <p:sp>
            <p:nvSpPr>
              <p:cNvPr id="603151" name="Text Box 16"/>
              <p:cNvSpPr txBox="1">
                <a:spLocks noChangeArrowheads="1"/>
              </p:cNvSpPr>
              <p:nvPr/>
            </p:nvSpPr>
            <p:spPr bwMode="auto">
              <a:xfrm>
                <a:off x="4098" y="3336"/>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latin typeface="Tahoma" pitchFamily="34" charset="0"/>
                </a:endParaRPr>
              </a:p>
            </p:txBody>
          </p:sp>
          <p:sp>
            <p:nvSpPr>
              <p:cNvPr id="603152" name="Text Box 17"/>
              <p:cNvSpPr txBox="1">
                <a:spLocks noChangeArrowheads="1"/>
              </p:cNvSpPr>
              <p:nvPr/>
            </p:nvSpPr>
            <p:spPr bwMode="auto">
              <a:xfrm>
                <a:off x="3762" y="3336"/>
                <a:ext cx="2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latin typeface="Tahoma" pitchFamily="34" charset="0"/>
                </a:endParaRPr>
              </a:p>
            </p:txBody>
          </p:sp>
          <p:sp>
            <p:nvSpPr>
              <p:cNvPr id="603153" name="Text Box 18"/>
              <p:cNvSpPr txBox="1">
                <a:spLocks noChangeArrowheads="1"/>
              </p:cNvSpPr>
              <p:nvPr/>
            </p:nvSpPr>
            <p:spPr bwMode="auto">
              <a:xfrm>
                <a:off x="3426" y="3330"/>
                <a:ext cx="2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latin typeface="Tahoma" pitchFamily="34" charset="0"/>
                </a:endParaRPr>
              </a:p>
            </p:txBody>
          </p:sp>
        </p:grpSp>
      </p:grpSp>
    </p:spTree>
    <p:extLst>
      <p:ext uri="{BB962C8B-B14F-4D97-AF65-F5344CB8AC3E}">
        <p14:creationId xmlns:p14="http://schemas.microsoft.com/office/powerpoint/2010/main" val="887319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5186" name="Group 2"/>
          <p:cNvGrpSpPr>
            <a:grpSpLocks/>
          </p:cNvGrpSpPr>
          <p:nvPr/>
        </p:nvGrpSpPr>
        <p:grpSpPr bwMode="auto">
          <a:xfrm>
            <a:off x="2100263" y="2636838"/>
            <a:ext cx="5045075" cy="2632075"/>
            <a:chOff x="1142" y="2374"/>
            <a:chExt cx="3178" cy="1658"/>
          </a:xfrm>
        </p:grpSpPr>
        <p:sp>
          <p:nvSpPr>
            <p:cNvPr id="605187" name="Rectangle 3"/>
            <p:cNvSpPr>
              <a:spLocks noChangeArrowheads="1"/>
            </p:cNvSpPr>
            <p:nvPr/>
          </p:nvSpPr>
          <p:spPr bwMode="auto">
            <a:xfrm>
              <a:off x="3674" y="2374"/>
              <a:ext cx="642" cy="1658"/>
            </a:xfrm>
            <a:prstGeom prst="rect">
              <a:avLst/>
            </a:prstGeom>
            <a:solidFill>
              <a:srgbClr val="FFCC66"/>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5188" name="Rectangle 4"/>
            <p:cNvSpPr>
              <a:spLocks noChangeArrowheads="1"/>
            </p:cNvSpPr>
            <p:nvPr/>
          </p:nvSpPr>
          <p:spPr bwMode="auto">
            <a:xfrm>
              <a:off x="1142" y="3639"/>
              <a:ext cx="3178" cy="315"/>
            </a:xfrm>
            <a:prstGeom prst="rect">
              <a:avLst/>
            </a:prstGeom>
            <a:solidFill>
              <a:srgbClr val="FFCC66"/>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sp>
        <p:nvSpPr>
          <p:cNvPr id="605189" name="Rectangle 5"/>
          <p:cNvSpPr>
            <a:spLocks noGrp="1" noChangeArrowheads="1"/>
          </p:cNvSpPr>
          <p:nvPr>
            <p:ph type="title" idx="4294967295"/>
          </p:nvPr>
        </p:nvSpPr>
        <p:spPr/>
        <p:txBody>
          <a:bodyPr anchor="t"/>
          <a:lstStyle/>
          <a:p>
            <a:r>
              <a:rPr lang="en-US" altLang="nl-NL" dirty="0"/>
              <a:t>Hierarchical </a:t>
            </a:r>
            <a:r>
              <a:rPr lang="en-US" altLang="nl-NL" dirty="0" smtClean="0"/>
              <a:t>clustering (XIII)</a:t>
            </a:r>
            <a:endParaRPr lang="en-US" altLang="nl-NL" dirty="0"/>
          </a:p>
        </p:txBody>
      </p:sp>
      <p:sp>
        <p:nvSpPr>
          <p:cNvPr id="605190" name="Rectangle 6"/>
          <p:cNvSpPr>
            <a:spLocks noGrp="1" noChangeArrowheads="1"/>
          </p:cNvSpPr>
          <p:nvPr>
            <p:ph type="body" idx="4294967295"/>
          </p:nvPr>
        </p:nvSpPr>
        <p:spPr>
          <a:xfrm>
            <a:off x="685800" y="1447800"/>
            <a:ext cx="7772400" cy="1644650"/>
          </a:xfrm>
        </p:spPr>
        <p:txBody>
          <a:bodyPr/>
          <a:lstStyle/>
          <a:p>
            <a:r>
              <a:rPr lang="en-US" altLang="nl-NL" sz="2400" b="1"/>
              <a:t>Repeat, step 3:</a:t>
            </a:r>
            <a:br>
              <a:rPr lang="en-US" altLang="nl-NL" sz="2400" b="1"/>
            </a:br>
            <a:r>
              <a:rPr lang="en-US" altLang="nl-NL" sz="2400"/>
              <a:t>Recompute </a:t>
            </a:r>
            <a:r>
              <a:rPr lang="en-US" altLang="nl-NL" sz="2400" b="1" i="1"/>
              <a:t>D</a:t>
            </a:r>
            <a:r>
              <a:rPr lang="en-US" altLang="nl-NL" sz="2400" i="1"/>
              <a:t> </a:t>
            </a:r>
            <a:r>
              <a:rPr lang="en-US" altLang="nl-NL" sz="2400"/>
              <a:t>(single linkage):</a:t>
            </a:r>
          </a:p>
          <a:p>
            <a:endParaRPr lang="en-US" altLang="nl-NL" sz="2400"/>
          </a:p>
          <a:p>
            <a:endParaRPr lang="en-US" altLang="nl-NL" sz="3500"/>
          </a:p>
          <a:p>
            <a:endParaRPr lang="en-US" altLang="nl-NL"/>
          </a:p>
        </p:txBody>
      </p:sp>
      <p:graphicFrame>
        <p:nvGraphicFramePr>
          <p:cNvPr id="605191" name="Object 7"/>
          <p:cNvGraphicFramePr>
            <a:graphicFrameLocks noChangeAspect="1"/>
          </p:cNvGraphicFramePr>
          <p:nvPr/>
        </p:nvGraphicFramePr>
        <p:xfrm>
          <a:off x="1765300" y="2640013"/>
          <a:ext cx="5543550" cy="2794000"/>
        </p:xfrm>
        <a:graphic>
          <a:graphicData uri="http://schemas.openxmlformats.org/presentationml/2006/ole">
            <mc:AlternateContent xmlns:mc="http://schemas.openxmlformats.org/markup-compatibility/2006">
              <mc:Choice xmlns:v="urn:schemas-microsoft-com:vml" Requires="v">
                <p:oleObj spid="_x0000_s14384" name="Document" r:id="rId4" imgW="5547240" imgH="2799360" progId="Word.Document.8">
                  <p:embed/>
                </p:oleObj>
              </mc:Choice>
              <mc:Fallback>
                <p:oleObj name="Document" r:id="rId4" imgW="5547240" imgH="27993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5300" y="2640013"/>
                        <a:ext cx="5543550" cy="279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030153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7234" name="Picture 2" descr="five_example_dend"/>
          <p:cNvPicPr>
            <a:picLocks noChangeAspect="1" noChangeArrowheads="1"/>
          </p:cNvPicPr>
          <p:nvPr/>
        </p:nvPicPr>
        <p:blipFill>
          <a:blip r:embed="rId3" cstate="print">
            <a:extLst>
              <a:ext uri="{28A0092B-C50C-407E-A947-70E740481C1C}">
                <a14:useLocalDpi xmlns:a14="http://schemas.microsoft.com/office/drawing/2010/main" val="0"/>
              </a:ext>
            </a:extLst>
          </a:blip>
          <a:srcRect b="8594"/>
          <a:stretch>
            <a:fillRect/>
          </a:stretch>
        </p:blipFill>
        <p:spPr bwMode="auto">
          <a:xfrm>
            <a:off x="4419600" y="1920875"/>
            <a:ext cx="46482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7235" name="Rectangle 3"/>
          <p:cNvSpPr>
            <a:spLocks noGrp="1" noChangeArrowheads="1"/>
          </p:cNvSpPr>
          <p:nvPr>
            <p:ph type="title" idx="4294967295"/>
          </p:nvPr>
        </p:nvSpPr>
        <p:spPr/>
        <p:txBody>
          <a:bodyPr anchor="t"/>
          <a:lstStyle/>
          <a:p>
            <a:r>
              <a:rPr lang="en-US" altLang="nl-NL" dirty="0"/>
              <a:t>Hierarchical </a:t>
            </a:r>
            <a:r>
              <a:rPr lang="en-US" altLang="nl-NL" dirty="0" smtClean="0"/>
              <a:t>clustering (XIV) </a:t>
            </a:r>
            <a:endParaRPr lang="en-US" altLang="nl-NL" dirty="0"/>
          </a:p>
        </p:txBody>
      </p:sp>
      <p:sp>
        <p:nvSpPr>
          <p:cNvPr id="607236" name="Rectangle 4"/>
          <p:cNvSpPr>
            <a:spLocks noGrp="1" noChangeArrowheads="1"/>
          </p:cNvSpPr>
          <p:nvPr>
            <p:ph type="body" idx="4294967295"/>
          </p:nvPr>
        </p:nvSpPr>
        <p:spPr/>
        <p:txBody>
          <a:bodyPr/>
          <a:lstStyle/>
          <a:p>
            <a:r>
              <a:rPr lang="en-US" altLang="nl-NL" sz="2400"/>
              <a:t>Repeat steps 1-3 until a single cluster remains...</a:t>
            </a:r>
          </a:p>
        </p:txBody>
      </p:sp>
      <p:sp>
        <p:nvSpPr>
          <p:cNvPr id="607237" name="Line 5"/>
          <p:cNvSpPr>
            <a:spLocks noChangeShapeType="1"/>
          </p:cNvSpPr>
          <p:nvPr/>
        </p:nvSpPr>
        <p:spPr bwMode="auto">
          <a:xfrm>
            <a:off x="6230938" y="4673600"/>
            <a:ext cx="598487" cy="1588"/>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7238" name="Line 6"/>
          <p:cNvSpPr>
            <a:spLocks noChangeShapeType="1"/>
          </p:cNvSpPr>
          <p:nvPr/>
        </p:nvSpPr>
        <p:spPr bwMode="auto">
          <a:xfrm flipV="1">
            <a:off x="7419975" y="4429125"/>
            <a:ext cx="609600" cy="1588"/>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7239" name="Line 7"/>
          <p:cNvSpPr>
            <a:spLocks noChangeShapeType="1"/>
          </p:cNvSpPr>
          <p:nvPr/>
        </p:nvSpPr>
        <p:spPr bwMode="auto">
          <a:xfrm flipH="1">
            <a:off x="5626100" y="4119563"/>
            <a:ext cx="898525" cy="1587"/>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7240" name="Line 8"/>
          <p:cNvSpPr>
            <a:spLocks noChangeShapeType="1"/>
          </p:cNvSpPr>
          <p:nvPr/>
        </p:nvSpPr>
        <p:spPr bwMode="auto">
          <a:xfrm flipH="1" flipV="1">
            <a:off x="6076950" y="2216150"/>
            <a:ext cx="1638300" cy="158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grpSp>
        <p:nvGrpSpPr>
          <p:cNvPr id="607241" name="Group 9"/>
          <p:cNvGrpSpPr>
            <a:grpSpLocks/>
          </p:cNvGrpSpPr>
          <p:nvPr/>
        </p:nvGrpSpPr>
        <p:grpSpPr bwMode="auto">
          <a:xfrm>
            <a:off x="5459413" y="5040313"/>
            <a:ext cx="2827337" cy="528637"/>
            <a:chOff x="3426" y="3330"/>
            <a:chExt cx="1666" cy="333"/>
          </a:xfrm>
        </p:grpSpPr>
        <p:sp>
          <p:nvSpPr>
            <p:cNvPr id="607242" name="Text Box 10"/>
            <p:cNvSpPr txBox="1">
              <a:spLocks noChangeArrowheads="1"/>
            </p:cNvSpPr>
            <p:nvPr/>
          </p:nvSpPr>
          <p:spPr bwMode="auto">
            <a:xfrm>
              <a:off x="4788" y="3330"/>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5</a:t>
              </a:r>
              <a:endParaRPr lang="en-US" altLang="nl-NL">
                <a:latin typeface="Tahoma" pitchFamily="34" charset="0"/>
              </a:endParaRPr>
            </a:p>
          </p:txBody>
        </p:sp>
        <p:sp>
          <p:nvSpPr>
            <p:cNvPr id="607243" name="Text Box 11"/>
            <p:cNvSpPr txBox="1">
              <a:spLocks noChangeArrowheads="1"/>
            </p:cNvSpPr>
            <p:nvPr/>
          </p:nvSpPr>
          <p:spPr bwMode="auto">
            <a:xfrm>
              <a:off x="4428" y="3330"/>
              <a:ext cx="2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4</a:t>
              </a:r>
              <a:endParaRPr lang="en-US" altLang="nl-NL">
                <a:latin typeface="Tahoma" pitchFamily="34" charset="0"/>
              </a:endParaRPr>
            </a:p>
          </p:txBody>
        </p:sp>
        <p:sp>
          <p:nvSpPr>
            <p:cNvPr id="607244" name="Text Box 12"/>
            <p:cNvSpPr txBox="1">
              <a:spLocks noChangeArrowheads="1"/>
            </p:cNvSpPr>
            <p:nvPr/>
          </p:nvSpPr>
          <p:spPr bwMode="auto">
            <a:xfrm>
              <a:off x="4098" y="3336"/>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latin typeface="Tahoma" pitchFamily="34" charset="0"/>
              </a:endParaRPr>
            </a:p>
          </p:txBody>
        </p:sp>
        <p:sp>
          <p:nvSpPr>
            <p:cNvPr id="607245" name="Text Box 13"/>
            <p:cNvSpPr txBox="1">
              <a:spLocks noChangeArrowheads="1"/>
            </p:cNvSpPr>
            <p:nvPr/>
          </p:nvSpPr>
          <p:spPr bwMode="auto">
            <a:xfrm>
              <a:off x="3762" y="3336"/>
              <a:ext cx="2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latin typeface="Tahoma" pitchFamily="34" charset="0"/>
              </a:endParaRPr>
            </a:p>
          </p:txBody>
        </p:sp>
        <p:sp>
          <p:nvSpPr>
            <p:cNvPr id="607246" name="Text Box 14"/>
            <p:cNvSpPr txBox="1">
              <a:spLocks noChangeArrowheads="1"/>
            </p:cNvSpPr>
            <p:nvPr/>
          </p:nvSpPr>
          <p:spPr bwMode="auto">
            <a:xfrm>
              <a:off x="3426" y="3330"/>
              <a:ext cx="2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latin typeface="Tahoma" pitchFamily="34" charset="0"/>
              </a:endParaRPr>
            </a:p>
          </p:txBody>
        </p:sp>
      </p:grpSp>
      <p:grpSp>
        <p:nvGrpSpPr>
          <p:cNvPr id="607247" name="Group 16"/>
          <p:cNvGrpSpPr>
            <a:grpSpLocks/>
          </p:cNvGrpSpPr>
          <p:nvPr/>
        </p:nvGrpSpPr>
        <p:grpSpPr bwMode="auto">
          <a:xfrm>
            <a:off x="381000" y="1916113"/>
            <a:ext cx="4191000" cy="3657600"/>
            <a:chOff x="240" y="1392"/>
            <a:chExt cx="2640" cy="2304"/>
          </a:xfrm>
        </p:grpSpPr>
        <p:pic>
          <p:nvPicPr>
            <p:cNvPr id="607248" name="Picture 17" descr="five_samp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 y="1392"/>
              <a:ext cx="2640"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7249" name="Freeform 18"/>
            <p:cNvSpPr>
              <a:spLocks/>
            </p:cNvSpPr>
            <p:nvPr/>
          </p:nvSpPr>
          <p:spPr bwMode="auto">
            <a:xfrm>
              <a:off x="783" y="2060"/>
              <a:ext cx="1591" cy="848"/>
            </a:xfrm>
            <a:custGeom>
              <a:avLst/>
              <a:gdLst>
                <a:gd name="T0" fmla="*/ 288 w 1591"/>
                <a:gd name="T1" fmla="*/ 1 h 848"/>
                <a:gd name="T2" fmla="*/ 555 w 1591"/>
                <a:gd name="T3" fmla="*/ 40 h 848"/>
                <a:gd name="T4" fmla="*/ 924 w 1591"/>
                <a:gd name="T5" fmla="*/ 91 h 848"/>
                <a:gd name="T6" fmla="*/ 1176 w 1591"/>
                <a:gd name="T7" fmla="*/ 136 h 848"/>
                <a:gd name="T8" fmla="*/ 1362 w 1591"/>
                <a:gd name="T9" fmla="*/ 169 h 848"/>
                <a:gd name="T10" fmla="*/ 1452 w 1591"/>
                <a:gd name="T11" fmla="*/ 223 h 848"/>
                <a:gd name="T12" fmla="*/ 1542 w 1591"/>
                <a:gd name="T13" fmla="*/ 358 h 848"/>
                <a:gd name="T14" fmla="*/ 1578 w 1591"/>
                <a:gd name="T15" fmla="*/ 481 h 848"/>
                <a:gd name="T16" fmla="*/ 1590 w 1591"/>
                <a:gd name="T17" fmla="*/ 577 h 848"/>
                <a:gd name="T18" fmla="*/ 1584 w 1591"/>
                <a:gd name="T19" fmla="*/ 649 h 848"/>
                <a:gd name="T20" fmla="*/ 1569 w 1591"/>
                <a:gd name="T21" fmla="*/ 691 h 848"/>
                <a:gd name="T22" fmla="*/ 1521 w 1591"/>
                <a:gd name="T23" fmla="*/ 730 h 848"/>
                <a:gd name="T24" fmla="*/ 1407 w 1591"/>
                <a:gd name="T25" fmla="*/ 754 h 848"/>
                <a:gd name="T26" fmla="*/ 1194 w 1591"/>
                <a:gd name="T27" fmla="*/ 784 h 848"/>
                <a:gd name="T28" fmla="*/ 945 w 1591"/>
                <a:gd name="T29" fmla="*/ 811 h 848"/>
                <a:gd name="T30" fmla="*/ 795 w 1591"/>
                <a:gd name="T31" fmla="*/ 823 h 848"/>
                <a:gd name="T32" fmla="*/ 561 w 1591"/>
                <a:gd name="T33" fmla="*/ 844 h 848"/>
                <a:gd name="T34" fmla="*/ 459 w 1591"/>
                <a:gd name="T35" fmla="*/ 847 h 848"/>
                <a:gd name="T36" fmla="*/ 339 w 1591"/>
                <a:gd name="T37" fmla="*/ 841 h 848"/>
                <a:gd name="T38" fmla="*/ 246 w 1591"/>
                <a:gd name="T39" fmla="*/ 808 h 848"/>
                <a:gd name="T40" fmla="*/ 180 w 1591"/>
                <a:gd name="T41" fmla="*/ 769 h 848"/>
                <a:gd name="T42" fmla="*/ 87 w 1591"/>
                <a:gd name="T43" fmla="*/ 703 h 848"/>
                <a:gd name="T44" fmla="*/ 30 w 1591"/>
                <a:gd name="T45" fmla="*/ 640 h 848"/>
                <a:gd name="T46" fmla="*/ 3 w 1591"/>
                <a:gd name="T47" fmla="*/ 565 h 848"/>
                <a:gd name="T48" fmla="*/ 12 w 1591"/>
                <a:gd name="T49" fmla="*/ 433 h 848"/>
                <a:gd name="T50" fmla="*/ 33 w 1591"/>
                <a:gd name="T51" fmla="*/ 331 h 848"/>
                <a:gd name="T52" fmla="*/ 99 w 1591"/>
                <a:gd name="T53" fmla="*/ 178 h 848"/>
                <a:gd name="T54" fmla="*/ 189 w 1591"/>
                <a:gd name="T55" fmla="*/ 46 h 848"/>
                <a:gd name="T56" fmla="*/ 288 w 1591"/>
                <a:gd name="T57" fmla="*/ 1 h 8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91"/>
                <a:gd name="T88" fmla="*/ 0 h 848"/>
                <a:gd name="T89" fmla="*/ 1591 w 1591"/>
                <a:gd name="T90" fmla="*/ 848 h 8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91" h="848">
                  <a:moveTo>
                    <a:pt x="288" y="1"/>
                  </a:moveTo>
                  <a:cubicBezTo>
                    <a:pt x="349" y="0"/>
                    <a:pt x="449" y="25"/>
                    <a:pt x="555" y="40"/>
                  </a:cubicBezTo>
                  <a:cubicBezTo>
                    <a:pt x="661" y="55"/>
                    <a:pt x="821" y="75"/>
                    <a:pt x="924" y="91"/>
                  </a:cubicBezTo>
                  <a:cubicBezTo>
                    <a:pt x="1027" y="107"/>
                    <a:pt x="1103" y="123"/>
                    <a:pt x="1176" y="136"/>
                  </a:cubicBezTo>
                  <a:cubicBezTo>
                    <a:pt x="1249" y="149"/>
                    <a:pt x="1316" y="154"/>
                    <a:pt x="1362" y="169"/>
                  </a:cubicBezTo>
                  <a:cubicBezTo>
                    <a:pt x="1408" y="184"/>
                    <a:pt x="1422" y="192"/>
                    <a:pt x="1452" y="223"/>
                  </a:cubicBezTo>
                  <a:cubicBezTo>
                    <a:pt x="1482" y="254"/>
                    <a:pt x="1521" y="315"/>
                    <a:pt x="1542" y="358"/>
                  </a:cubicBezTo>
                  <a:cubicBezTo>
                    <a:pt x="1563" y="401"/>
                    <a:pt x="1570" y="445"/>
                    <a:pt x="1578" y="481"/>
                  </a:cubicBezTo>
                  <a:cubicBezTo>
                    <a:pt x="1586" y="517"/>
                    <a:pt x="1589" y="549"/>
                    <a:pt x="1590" y="577"/>
                  </a:cubicBezTo>
                  <a:cubicBezTo>
                    <a:pt x="1591" y="605"/>
                    <a:pt x="1587" y="630"/>
                    <a:pt x="1584" y="649"/>
                  </a:cubicBezTo>
                  <a:cubicBezTo>
                    <a:pt x="1581" y="668"/>
                    <a:pt x="1579" y="678"/>
                    <a:pt x="1569" y="691"/>
                  </a:cubicBezTo>
                  <a:cubicBezTo>
                    <a:pt x="1559" y="704"/>
                    <a:pt x="1548" y="720"/>
                    <a:pt x="1521" y="730"/>
                  </a:cubicBezTo>
                  <a:cubicBezTo>
                    <a:pt x="1494" y="740"/>
                    <a:pt x="1461" y="745"/>
                    <a:pt x="1407" y="754"/>
                  </a:cubicBezTo>
                  <a:cubicBezTo>
                    <a:pt x="1353" y="763"/>
                    <a:pt x="1271" y="775"/>
                    <a:pt x="1194" y="784"/>
                  </a:cubicBezTo>
                  <a:cubicBezTo>
                    <a:pt x="1117" y="793"/>
                    <a:pt x="1011" y="805"/>
                    <a:pt x="945" y="811"/>
                  </a:cubicBezTo>
                  <a:cubicBezTo>
                    <a:pt x="879" y="817"/>
                    <a:pt x="859" y="818"/>
                    <a:pt x="795" y="823"/>
                  </a:cubicBezTo>
                  <a:cubicBezTo>
                    <a:pt x="731" y="828"/>
                    <a:pt x="617" y="840"/>
                    <a:pt x="561" y="844"/>
                  </a:cubicBezTo>
                  <a:cubicBezTo>
                    <a:pt x="505" y="848"/>
                    <a:pt x="496" y="848"/>
                    <a:pt x="459" y="847"/>
                  </a:cubicBezTo>
                  <a:cubicBezTo>
                    <a:pt x="422" y="846"/>
                    <a:pt x="374" y="847"/>
                    <a:pt x="339" y="841"/>
                  </a:cubicBezTo>
                  <a:cubicBezTo>
                    <a:pt x="304" y="835"/>
                    <a:pt x="273" y="820"/>
                    <a:pt x="246" y="808"/>
                  </a:cubicBezTo>
                  <a:cubicBezTo>
                    <a:pt x="219" y="796"/>
                    <a:pt x="207" y="786"/>
                    <a:pt x="180" y="769"/>
                  </a:cubicBezTo>
                  <a:cubicBezTo>
                    <a:pt x="153" y="752"/>
                    <a:pt x="112" y="724"/>
                    <a:pt x="87" y="703"/>
                  </a:cubicBezTo>
                  <a:cubicBezTo>
                    <a:pt x="62" y="682"/>
                    <a:pt x="44" y="663"/>
                    <a:pt x="30" y="640"/>
                  </a:cubicBezTo>
                  <a:cubicBezTo>
                    <a:pt x="16" y="617"/>
                    <a:pt x="6" y="600"/>
                    <a:pt x="3" y="565"/>
                  </a:cubicBezTo>
                  <a:cubicBezTo>
                    <a:pt x="0" y="530"/>
                    <a:pt x="7" y="472"/>
                    <a:pt x="12" y="433"/>
                  </a:cubicBezTo>
                  <a:cubicBezTo>
                    <a:pt x="17" y="394"/>
                    <a:pt x="19" y="374"/>
                    <a:pt x="33" y="331"/>
                  </a:cubicBezTo>
                  <a:cubicBezTo>
                    <a:pt x="47" y="288"/>
                    <a:pt x="73" y="225"/>
                    <a:pt x="99" y="178"/>
                  </a:cubicBezTo>
                  <a:cubicBezTo>
                    <a:pt x="125" y="131"/>
                    <a:pt x="157" y="76"/>
                    <a:pt x="189" y="46"/>
                  </a:cubicBezTo>
                  <a:cubicBezTo>
                    <a:pt x="221" y="16"/>
                    <a:pt x="227" y="2"/>
                    <a:pt x="288" y="1"/>
                  </a:cubicBezTo>
                  <a:close/>
                </a:path>
              </a:pathLst>
            </a:custGeom>
            <a:solidFill>
              <a:srgbClr val="FF3300">
                <a:alpha val="50195"/>
              </a:srgbClr>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7250" name="Oval 19"/>
            <p:cNvSpPr>
              <a:spLocks noChangeArrowheads="1"/>
            </p:cNvSpPr>
            <p:nvPr/>
          </p:nvSpPr>
          <p:spPr bwMode="auto">
            <a:xfrm rot="4280192">
              <a:off x="1939" y="2403"/>
              <a:ext cx="544" cy="212"/>
            </a:xfrm>
            <a:prstGeom prst="ellipse">
              <a:avLst/>
            </a:prstGeom>
            <a:solidFill>
              <a:srgbClr val="00FF00">
                <a:alpha val="50195"/>
              </a:srgbClr>
            </a:solidFill>
            <a:ln w="12700">
              <a:solidFill>
                <a:schemeClr val="tx1"/>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7251" name="Freeform 20"/>
            <p:cNvSpPr>
              <a:spLocks/>
            </p:cNvSpPr>
            <p:nvPr/>
          </p:nvSpPr>
          <p:spPr bwMode="auto">
            <a:xfrm>
              <a:off x="810" y="2072"/>
              <a:ext cx="471" cy="818"/>
            </a:xfrm>
            <a:custGeom>
              <a:avLst/>
              <a:gdLst>
                <a:gd name="T0" fmla="*/ 297 w 471"/>
                <a:gd name="T1" fmla="*/ 22 h 818"/>
                <a:gd name="T2" fmla="*/ 195 w 471"/>
                <a:gd name="T3" fmla="*/ 31 h 818"/>
                <a:gd name="T4" fmla="*/ 93 w 471"/>
                <a:gd name="T5" fmla="*/ 199 h 818"/>
                <a:gd name="T6" fmla="*/ 24 w 471"/>
                <a:gd name="T7" fmla="*/ 382 h 818"/>
                <a:gd name="T8" fmla="*/ 3 w 471"/>
                <a:gd name="T9" fmla="*/ 544 h 818"/>
                <a:gd name="T10" fmla="*/ 42 w 471"/>
                <a:gd name="T11" fmla="*/ 652 h 818"/>
                <a:gd name="T12" fmla="*/ 243 w 471"/>
                <a:gd name="T13" fmla="*/ 787 h 818"/>
                <a:gd name="T14" fmla="*/ 402 w 471"/>
                <a:gd name="T15" fmla="*/ 808 h 818"/>
                <a:gd name="T16" fmla="*/ 462 w 471"/>
                <a:gd name="T17" fmla="*/ 724 h 818"/>
                <a:gd name="T18" fmla="*/ 459 w 471"/>
                <a:gd name="T19" fmla="*/ 421 h 818"/>
                <a:gd name="T20" fmla="*/ 390 w 471"/>
                <a:gd name="T21" fmla="*/ 163 h 818"/>
                <a:gd name="T22" fmla="*/ 297 w 471"/>
                <a:gd name="T23" fmla="*/ 22 h 8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1"/>
                <a:gd name="T37" fmla="*/ 0 h 818"/>
                <a:gd name="T38" fmla="*/ 471 w 471"/>
                <a:gd name="T39" fmla="*/ 818 h 8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1" h="818">
                  <a:moveTo>
                    <a:pt x="297" y="22"/>
                  </a:moveTo>
                  <a:cubicBezTo>
                    <a:pt x="265" y="0"/>
                    <a:pt x="229" y="2"/>
                    <a:pt x="195" y="31"/>
                  </a:cubicBezTo>
                  <a:cubicBezTo>
                    <a:pt x="161" y="60"/>
                    <a:pt x="121" y="141"/>
                    <a:pt x="93" y="199"/>
                  </a:cubicBezTo>
                  <a:cubicBezTo>
                    <a:pt x="65" y="257"/>
                    <a:pt x="39" y="325"/>
                    <a:pt x="24" y="382"/>
                  </a:cubicBezTo>
                  <a:cubicBezTo>
                    <a:pt x="9" y="439"/>
                    <a:pt x="0" y="499"/>
                    <a:pt x="3" y="544"/>
                  </a:cubicBezTo>
                  <a:cubicBezTo>
                    <a:pt x="6" y="589"/>
                    <a:pt x="2" y="611"/>
                    <a:pt x="42" y="652"/>
                  </a:cubicBezTo>
                  <a:cubicBezTo>
                    <a:pt x="82" y="693"/>
                    <a:pt x="183" y="761"/>
                    <a:pt x="243" y="787"/>
                  </a:cubicBezTo>
                  <a:cubicBezTo>
                    <a:pt x="303" y="813"/>
                    <a:pt x="366" y="818"/>
                    <a:pt x="402" y="808"/>
                  </a:cubicBezTo>
                  <a:cubicBezTo>
                    <a:pt x="438" y="798"/>
                    <a:pt x="453" y="788"/>
                    <a:pt x="462" y="724"/>
                  </a:cubicBezTo>
                  <a:cubicBezTo>
                    <a:pt x="471" y="660"/>
                    <a:pt x="471" y="514"/>
                    <a:pt x="459" y="421"/>
                  </a:cubicBezTo>
                  <a:cubicBezTo>
                    <a:pt x="447" y="328"/>
                    <a:pt x="417" y="229"/>
                    <a:pt x="390" y="163"/>
                  </a:cubicBezTo>
                  <a:cubicBezTo>
                    <a:pt x="363" y="97"/>
                    <a:pt x="327" y="43"/>
                    <a:pt x="297" y="22"/>
                  </a:cubicBezTo>
                  <a:close/>
                </a:path>
              </a:pathLst>
            </a:custGeom>
            <a:solidFill>
              <a:srgbClr val="FF00FF">
                <a:alpha val="50195"/>
              </a:srgbClr>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7252" name="Oval 21"/>
            <p:cNvSpPr>
              <a:spLocks noChangeArrowheads="1"/>
            </p:cNvSpPr>
            <p:nvPr/>
          </p:nvSpPr>
          <p:spPr bwMode="auto">
            <a:xfrm rot="1619998">
              <a:off x="816" y="2638"/>
              <a:ext cx="458" cy="190"/>
            </a:xfrm>
            <a:prstGeom prst="ellipse">
              <a:avLst/>
            </a:prstGeom>
            <a:solidFill>
              <a:srgbClr val="FFCC00">
                <a:alpha val="50195"/>
              </a:srgbClr>
            </a:solidFill>
            <a:ln w="12700">
              <a:solidFill>
                <a:schemeClr val="tx1"/>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7253" name="Text Box 22"/>
            <p:cNvSpPr txBox="1">
              <a:spLocks noChangeArrowheads="1"/>
            </p:cNvSpPr>
            <p:nvPr/>
          </p:nvSpPr>
          <p:spPr bwMode="auto">
            <a:xfrm>
              <a:off x="651" y="2592"/>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latin typeface="Tahoma" pitchFamily="34" charset="0"/>
              </a:endParaRPr>
            </a:p>
          </p:txBody>
        </p:sp>
        <p:sp>
          <p:nvSpPr>
            <p:cNvPr id="607254" name="Text Box 23"/>
            <p:cNvSpPr txBox="1">
              <a:spLocks noChangeArrowheads="1"/>
            </p:cNvSpPr>
            <p:nvPr/>
          </p:nvSpPr>
          <p:spPr bwMode="auto">
            <a:xfrm>
              <a:off x="992" y="2788"/>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latin typeface="Tahoma" pitchFamily="34" charset="0"/>
              </a:endParaRPr>
            </a:p>
          </p:txBody>
        </p:sp>
        <p:sp>
          <p:nvSpPr>
            <p:cNvPr id="607255" name="Text Box 24"/>
            <p:cNvSpPr txBox="1">
              <a:spLocks noChangeArrowheads="1"/>
            </p:cNvSpPr>
            <p:nvPr/>
          </p:nvSpPr>
          <p:spPr bwMode="auto">
            <a:xfrm>
              <a:off x="2208" y="2674"/>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4</a:t>
              </a:r>
              <a:endParaRPr lang="en-US" altLang="nl-NL">
                <a:latin typeface="Tahoma" pitchFamily="34" charset="0"/>
              </a:endParaRPr>
            </a:p>
          </p:txBody>
        </p:sp>
        <p:sp>
          <p:nvSpPr>
            <p:cNvPr id="607256" name="Text Box 25"/>
            <p:cNvSpPr txBox="1">
              <a:spLocks noChangeArrowheads="1"/>
            </p:cNvSpPr>
            <p:nvPr/>
          </p:nvSpPr>
          <p:spPr bwMode="auto">
            <a:xfrm>
              <a:off x="2144" y="1981"/>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5</a:t>
              </a:r>
              <a:endParaRPr lang="en-US" altLang="nl-NL">
                <a:latin typeface="Tahoma" pitchFamily="34" charset="0"/>
              </a:endParaRPr>
            </a:p>
          </p:txBody>
        </p:sp>
        <p:sp>
          <p:nvSpPr>
            <p:cNvPr id="607257" name="Text Box 26"/>
            <p:cNvSpPr txBox="1">
              <a:spLocks noChangeArrowheads="1"/>
            </p:cNvSpPr>
            <p:nvPr/>
          </p:nvSpPr>
          <p:spPr bwMode="auto">
            <a:xfrm>
              <a:off x="966" y="1755"/>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latin typeface="Tahoma" pitchFamily="34" charset="0"/>
              </a:endParaRPr>
            </a:p>
          </p:txBody>
        </p:sp>
        <p:sp>
          <p:nvSpPr>
            <p:cNvPr id="607258" name="Line 27"/>
            <p:cNvSpPr>
              <a:spLocks noChangeShapeType="1"/>
            </p:cNvSpPr>
            <p:nvPr/>
          </p:nvSpPr>
          <p:spPr bwMode="auto">
            <a:xfrm>
              <a:off x="2159" y="2342"/>
              <a:ext cx="97" cy="326"/>
            </a:xfrm>
            <a:prstGeom prst="line">
              <a:avLst/>
            </a:prstGeom>
            <a:noFill/>
            <a:ln w="34925">
              <a:solidFill>
                <a:srgbClr val="00FF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7259" name="Line 28"/>
            <p:cNvSpPr>
              <a:spLocks noChangeShapeType="1"/>
            </p:cNvSpPr>
            <p:nvPr/>
          </p:nvSpPr>
          <p:spPr bwMode="auto">
            <a:xfrm flipH="1">
              <a:off x="1131" y="2327"/>
              <a:ext cx="991" cy="448"/>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7260" name="Line 29"/>
            <p:cNvSpPr>
              <a:spLocks noChangeShapeType="1"/>
            </p:cNvSpPr>
            <p:nvPr/>
          </p:nvSpPr>
          <p:spPr bwMode="auto">
            <a:xfrm flipH="1">
              <a:off x="950" y="2161"/>
              <a:ext cx="109" cy="500"/>
            </a:xfrm>
            <a:prstGeom prst="line">
              <a:avLst/>
            </a:prstGeom>
            <a:noFill/>
            <a:ln w="34925">
              <a:solidFill>
                <a:srgbClr val="FF00FF"/>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7261" name="Line 30"/>
            <p:cNvSpPr>
              <a:spLocks noChangeShapeType="1"/>
            </p:cNvSpPr>
            <p:nvPr/>
          </p:nvSpPr>
          <p:spPr bwMode="auto">
            <a:xfrm>
              <a:off x="954" y="2706"/>
              <a:ext cx="137" cy="72"/>
            </a:xfrm>
            <a:prstGeom prst="line">
              <a:avLst/>
            </a:prstGeom>
            <a:noFill/>
            <a:ln w="34925">
              <a:solidFill>
                <a:srgbClr val="FFCC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7262" name="Oval 31"/>
            <p:cNvSpPr>
              <a:spLocks noChangeArrowheads="1"/>
            </p:cNvSpPr>
            <p:nvPr/>
          </p:nvSpPr>
          <p:spPr bwMode="auto">
            <a:xfrm>
              <a:off x="912" y="2659"/>
              <a:ext cx="63" cy="67"/>
            </a:xfrm>
            <a:prstGeom prst="ellipse">
              <a:avLst/>
            </a:prstGeom>
            <a:solidFill>
              <a:srgbClr val="0000FF"/>
            </a:solidFill>
            <a:ln w="12700">
              <a:solidFill>
                <a:srgbClr val="0000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7263" name="Oval 32"/>
            <p:cNvSpPr>
              <a:spLocks noChangeArrowheads="1"/>
            </p:cNvSpPr>
            <p:nvPr/>
          </p:nvSpPr>
          <p:spPr bwMode="auto">
            <a:xfrm>
              <a:off x="1077" y="2752"/>
              <a:ext cx="63" cy="67"/>
            </a:xfrm>
            <a:prstGeom prst="ellipse">
              <a:avLst/>
            </a:prstGeom>
            <a:solidFill>
              <a:srgbClr val="0000FF"/>
            </a:solidFill>
            <a:ln w="12700">
              <a:solidFill>
                <a:srgbClr val="0000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7264" name="Oval 33"/>
            <p:cNvSpPr>
              <a:spLocks noChangeArrowheads="1"/>
            </p:cNvSpPr>
            <p:nvPr/>
          </p:nvSpPr>
          <p:spPr bwMode="auto">
            <a:xfrm>
              <a:off x="2112" y="2287"/>
              <a:ext cx="63" cy="67"/>
            </a:xfrm>
            <a:prstGeom prst="ellipse">
              <a:avLst/>
            </a:prstGeom>
            <a:solidFill>
              <a:srgbClr val="0000FF"/>
            </a:solidFill>
            <a:ln w="12700">
              <a:solidFill>
                <a:srgbClr val="0000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7265" name="Oval 34"/>
            <p:cNvSpPr>
              <a:spLocks noChangeArrowheads="1"/>
            </p:cNvSpPr>
            <p:nvPr/>
          </p:nvSpPr>
          <p:spPr bwMode="auto">
            <a:xfrm>
              <a:off x="2235" y="2659"/>
              <a:ext cx="63" cy="67"/>
            </a:xfrm>
            <a:prstGeom prst="ellipse">
              <a:avLst/>
            </a:prstGeom>
            <a:solidFill>
              <a:srgbClr val="0000FF"/>
            </a:solidFill>
            <a:ln w="12700">
              <a:solidFill>
                <a:srgbClr val="0000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7266" name="Oval 35"/>
            <p:cNvSpPr>
              <a:spLocks noChangeArrowheads="1"/>
            </p:cNvSpPr>
            <p:nvPr/>
          </p:nvSpPr>
          <p:spPr bwMode="auto">
            <a:xfrm>
              <a:off x="1029" y="2101"/>
              <a:ext cx="63" cy="67"/>
            </a:xfrm>
            <a:prstGeom prst="ellipse">
              <a:avLst/>
            </a:prstGeom>
            <a:solidFill>
              <a:srgbClr val="0000FF"/>
            </a:solidFill>
            <a:ln w="12700">
              <a:solidFill>
                <a:srgbClr val="0000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spTree>
    <p:extLst>
      <p:ext uri="{BB962C8B-B14F-4D97-AF65-F5344CB8AC3E}">
        <p14:creationId xmlns:p14="http://schemas.microsoft.com/office/powerpoint/2010/main" val="859835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idx="4294967295"/>
          </p:nvPr>
        </p:nvSpPr>
        <p:spPr/>
        <p:txBody>
          <a:bodyPr anchor="t"/>
          <a:lstStyle/>
          <a:p>
            <a:r>
              <a:rPr lang="en-US" altLang="nl-NL" dirty="0"/>
              <a:t>Hierarchical </a:t>
            </a:r>
            <a:r>
              <a:rPr lang="en-US" altLang="nl-NL" dirty="0" smtClean="0"/>
              <a:t>clustering (XV) </a:t>
            </a:r>
            <a:endParaRPr lang="en-US" altLang="nl-NL" dirty="0"/>
          </a:p>
        </p:txBody>
      </p:sp>
      <p:pic>
        <p:nvPicPr>
          <p:cNvPr id="609283" name="Picture 4" descr="five_example_dend"/>
          <p:cNvPicPr>
            <a:picLocks noChangeAspect="1" noChangeArrowheads="1"/>
          </p:cNvPicPr>
          <p:nvPr/>
        </p:nvPicPr>
        <p:blipFill>
          <a:blip r:embed="rId3" cstate="print">
            <a:extLst>
              <a:ext uri="{28A0092B-C50C-407E-A947-70E740481C1C}">
                <a14:useLocalDpi xmlns:a14="http://schemas.microsoft.com/office/drawing/2010/main" val="0"/>
              </a:ext>
            </a:extLst>
          </a:blip>
          <a:srcRect b="8594"/>
          <a:stretch>
            <a:fillRect/>
          </a:stretch>
        </p:blipFill>
        <p:spPr bwMode="auto">
          <a:xfrm>
            <a:off x="4652963" y="2455863"/>
            <a:ext cx="4348162"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9284" name="Line 5"/>
          <p:cNvSpPr>
            <a:spLocks noChangeShapeType="1"/>
          </p:cNvSpPr>
          <p:nvPr/>
        </p:nvSpPr>
        <p:spPr bwMode="auto">
          <a:xfrm>
            <a:off x="6357938" y="4889500"/>
            <a:ext cx="558800" cy="1588"/>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9285" name="Line 6"/>
          <p:cNvSpPr>
            <a:spLocks noChangeShapeType="1"/>
          </p:cNvSpPr>
          <p:nvPr/>
        </p:nvSpPr>
        <p:spPr bwMode="auto">
          <a:xfrm flipV="1">
            <a:off x="7469188" y="4673600"/>
            <a:ext cx="571500" cy="1588"/>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9286" name="Line 7"/>
          <p:cNvSpPr>
            <a:spLocks noChangeShapeType="1"/>
          </p:cNvSpPr>
          <p:nvPr/>
        </p:nvSpPr>
        <p:spPr bwMode="auto">
          <a:xfrm flipH="1">
            <a:off x="5791200" y="4398963"/>
            <a:ext cx="841375" cy="1587"/>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9287" name="Line 8"/>
          <p:cNvSpPr>
            <a:spLocks noChangeShapeType="1"/>
          </p:cNvSpPr>
          <p:nvPr/>
        </p:nvSpPr>
        <p:spPr bwMode="auto">
          <a:xfrm flipH="1" flipV="1">
            <a:off x="6213475" y="2713038"/>
            <a:ext cx="1531938"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grpSp>
        <p:nvGrpSpPr>
          <p:cNvPr id="609288" name="Group 9"/>
          <p:cNvGrpSpPr>
            <a:grpSpLocks/>
          </p:cNvGrpSpPr>
          <p:nvPr/>
        </p:nvGrpSpPr>
        <p:grpSpPr bwMode="auto">
          <a:xfrm>
            <a:off x="5645150" y="5207000"/>
            <a:ext cx="2644775" cy="527050"/>
            <a:chOff x="3426" y="3330"/>
            <a:chExt cx="1666" cy="375"/>
          </a:xfrm>
        </p:grpSpPr>
        <p:sp>
          <p:nvSpPr>
            <p:cNvPr id="609289" name="Text Box 10"/>
            <p:cNvSpPr txBox="1">
              <a:spLocks noChangeArrowheads="1"/>
            </p:cNvSpPr>
            <p:nvPr/>
          </p:nvSpPr>
          <p:spPr bwMode="auto">
            <a:xfrm>
              <a:off x="4788" y="3330"/>
              <a:ext cx="30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5</a:t>
              </a:r>
              <a:endParaRPr lang="en-US" altLang="nl-NL">
                <a:latin typeface="Tahoma" pitchFamily="34" charset="0"/>
              </a:endParaRPr>
            </a:p>
          </p:txBody>
        </p:sp>
        <p:sp>
          <p:nvSpPr>
            <p:cNvPr id="609290" name="Text Box 11"/>
            <p:cNvSpPr txBox="1">
              <a:spLocks noChangeArrowheads="1"/>
            </p:cNvSpPr>
            <p:nvPr/>
          </p:nvSpPr>
          <p:spPr bwMode="auto">
            <a:xfrm>
              <a:off x="4428" y="3330"/>
              <a:ext cx="30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4</a:t>
              </a:r>
              <a:endParaRPr lang="en-US" altLang="nl-NL">
                <a:latin typeface="Tahoma" pitchFamily="34" charset="0"/>
              </a:endParaRPr>
            </a:p>
          </p:txBody>
        </p:sp>
        <p:sp>
          <p:nvSpPr>
            <p:cNvPr id="609291" name="Text Box 12"/>
            <p:cNvSpPr txBox="1">
              <a:spLocks noChangeArrowheads="1"/>
            </p:cNvSpPr>
            <p:nvPr/>
          </p:nvSpPr>
          <p:spPr bwMode="auto">
            <a:xfrm>
              <a:off x="4098" y="3336"/>
              <a:ext cx="30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latin typeface="Tahoma" pitchFamily="34" charset="0"/>
              </a:endParaRPr>
            </a:p>
          </p:txBody>
        </p:sp>
        <p:sp>
          <p:nvSpPr>
            <p:cNvPr id="609292" name="Text Box 13"/>
            <p:cNvSpPr txBox="1">
              <a:spLocks noChangeArrowheads="1"/>
            </p:cNvSpPr>
            <p:nvPr/>
          </p:nvSpPr>
          <p:spPr bwMode="auto">
            <a:xfrm>
              <a:off x="3762" y="3336"/>
              <a:ext cx="30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latin typeface="Tahoma" pitchFamily="34" charset="0"/>
              </a:endParaRPr>
            </a:p>
          </p:txBody>
        </p:sp>
        <p:sp>
          <p:nvSpPr>
            <p:cNvPr id="609293" name="Text Box 14"/>
            <p:cNvSpPr txBox="1">
              <a:spLocks noChangeArrowheads="1"/>
            </p:cNvSpPr>
            <p:nvPr/>
          </p:nvSpPr>
          <p:spPr bwMode="auto">
            <a:xfrm>
              <a:off x="3426" y="3330"/>
              <a:ext cx="30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latin typeface="Tahoma" pitchFamily="34" charset="0"/>
              </a:endParaRPr>
            </a:p>
          </p:txBody>
        </p:sp>
      </p:grpSp>
      <p:sp>
        <p:nvSpPr>
          <p:cNvPr id="609294" name="AutoShape 15"/>
          <p:cNvSpPr>
            <a:spLocks noChangeArrowheads="1"/>
          </p:cNvSpPr>
          <p:nvPr/>
        </p:nvSpPr>
        <p:spPr bwMode="auto">
          <a:xfrm>
            <a:off x="2870200" y="1219200"/>
            <a:ext cx="1139825" cy="1147763"/>
          </a:xfrm>
          <a:prstGeom prst="rightArrow">
            <a:avLst>
              <a:gd name="adj1" fmla="val 50000"/>
              <a:gd name="adj2" fmla="val 25000"/>
            </a:avLst>
          </a:prstGeom>
          <a:solidFill>
            <a:srgbClr val="FF3300"/>
          </a:solidFill>
          <a:ln w="254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295" name="Text Box 16"/>
          <p:cNvSpPr txBox="1">
            <a:spLocks noChangeArrowheads="1"/>
          </p:cNvSpPr>
          <p:nvPr/>
        </p:nvSpPr>
        <p:spPr bwMode="auto">
          <a:xfrm>
            <a:off x="2795588" y="1589088"/>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000">
                <a:solidFill>
                  <a:schemeClr val="bg1"/>
                </a:solidFill>
                <a:latin typeface="Tahoma" pitchFamily="34" charset="0"/>
              </a:rPr>
              <a:t>CLUSTER</a:t>
            </a:r>
            <a:endParaRPr lang="en-US" altLang="nl-NL" b="1">
              <a:latin typeface="Tahoma" pitchFamily="34" charset="0"/>
            </a:endParaRPr>
          </a:p>
        </p:txBody>
      </p:sp>
      <p:sp>
        <p:nvSpPr>
          <p:cNvPr id="609296" name="Text Box 17"/>
          <p:cNvSpPr txBox="1">
            <a:spLocks noChangeArrowheads="1"/>
          </p:cNvSpPr>
          <p:nvPr/>
        </p:nvSpPr>
        <p:spPr bwMode="auto">
          <a:xfrm>
            <a:off x="731838" y="1219200"/>
            <a:ext cx="2138362" cy="1147763"/>
          </a:xfrm>
          <a:prstGeom prst="rect">
            <a:avLst/>
          </a:prstGeom>
          <a:solidFill>
            <a:srgbClr val="FFFF99"/>
          </a:solidFill>
          <a:ln w="254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200">
                <a:latin typeface="Tahoma" pitchFamily="34" charset="0"/>
              </a:rPr>
              <a:t>Dissimilarity</a:t>
            </a:r>
            <a:r>
              <a:rPr lang="en-US" altLang="nl-NL">
                <a:latin typeface="Tahoma" pitchFamily="34" charset="0"/>
              </a:rPr>
              <a:t> </a:t>
            </a:r>
            <a:r>
              <a:rPr lang="en-US" altLang="nl-NL" sz="2200">
                <a:latin typeface="Tahoma" pitchFamily="34" charset="0"/>
              </a:rPr>
              <a:t>matrix</a:t>
            </a:r>
          </a:p>
        </p:txBody>
      </p:sp>
      <p:sp>
        <p:nvSpPr>
          <p:cNvPr id="609297" name="Text Box 18"/>
          <p:cNvSpPr txBox="1">
            <a:spLocks noChangeArrowheads="1"/>
          </p:cNvSpPr>
          <p:nvPr/>
        </p:nvSpPr>
        <p:spPr bwMode="auto">
          <a:xfrm>
            <a:off x="4010025" y="1219200"/>
            <a:ext cx="1854200" cy="1144588"/>
          </a:xfrm>
          <a:prstGeom prst="rect">
            <a:avLst/>
          </a:prstGeom>
          <a:solidFill>
            <a:srgbClr val="FFFF99"/>
          </a:solidFill>
          <a:ln w="254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200">
                <a:latin typeface="Tahoma" pitchFamily="34" charset="0"/>
              </a:rPr>
              <a:t>Dendrogram</a:t>
            </a:r>
            <a:endParaRPr lang="en-US" altLang="nl-NL" sz="2200" b="1">
              <a:latin typeface="Tahoma" pitchFamily="34" charset="0"/>
            </a:endParaRPr>
          </a:p>
        </p:txBody>
      </p:sp>
      <p:grpSp>
        <p:nvGrpSpPr>
          <p:cNvPr id="609298" name="Group 19"/>
          <p:cNvGrpSpPr>
            <a:grpSpLocks/>
          </p:cNvGrpSpPr>
          <p:nvPr/>
        </p:nvGrpSpPr>
        <p:grpSpPr bwMode="auto">
          <a:xfrm>
            <a:off x="468313" y="2433638"/>
            <a:ext cx="3470275" cy="3241675"/>
            <a:chOff x="15" y="1728"/>
            <a:chExt cx="2337" cy="2304"/>
          </a:xfrm>
        </p:grpSpPr>
        <p:pic>
          <p:nvPicPr>
            <p:cNvPr id="609299" name="Picture 20" descr="five_samples"/>
            <p:cNvPicPr>
              <a:picLocks noChangeAspect="1" noChangeArrowheads="1"/>
            </p:cNvPicPr>
            <p:nvPr/>
          </p:nvPicPr>
          <p:blipFill>
            <a:blip r:embed="rId4" cstate="print">
              <a:extLst>
                <a:ext uri="{28A0092B-C50C-407E-A947-70E740481C1C}">
                  <a14:useLocalDpi xmlns:a14="http://schemas.microsoft.com/office/drawing/2010/main" val="0"/>
                </a:ext>
              </a:extLst>
            </a:blip>
            <a:srcRect l="4962" r="6516"/>
            <a:stretch>
              <a:fillRect/>
            </a:stretch>
          </p:blipFill>
          <p:spPr bwMode="auto">
            <a:xfrm>
              <a:off x="15" y="1728"/>
              <a:ext cx="2337"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9300" name="Freeform 21"/>
            <p:cNvSpPr>
              <a:spLocks/>
            </p:cNvSpPr>
            <p:nvPr/>
          </p:nvSpPr>
          <p:spPr bwMode="auto">
            <a:xfrm>
              <a:off x="435" y="2396"/>
              <a:ext cx="1591" cy="848"/>
            </a:xfrm>
            <a:custGeom>
              <a:avLst/>
              <a:gdLst>
                <a:gd name="T0" fmla="*/ 288 w 1591"/>
                <a:gd name="T1" fmla="*/ 1 h 848"/>
                <a:gd name="T2" fmla="*/ 555 w 1591"/>
                <a:gd name="T3" fmla="*/ 40 h 848"/>
                <a:gd name="T4" fmla="*/ 924 w 1591"/>
                <a:gd name="T5" fmla="*/ 91 h 848"/>
                <a:gd name="T6" fmla="*/ 1176 w 1591"/>
                <a:gd name="T7" fmla="*/ 136 h 848"/>
                <a:gd name="T8" fmla="*/ 1362 w 1591"/>
                <a:gd name="T9" fmla="*/ 169 h 848"/>
                <a:gd name="T10" fmla="*/ 1452 w 1591"/>
                <a:gd name="T11" fmla="*/ 223 h 848"/>
                <a:gd name="T12" fmla="*/ 1542 w 1591"/>
                <a:gd name="T13" fmla="*/ 358 h 848"/>
                <a:gd name="T14" fmla="*/ 1578 w 1591"/>
                <a:gd name="T15" fmla="*/ 481 h 848"/>
                <a:gd name="T16" fmla="*/ 1590 w 1591"/>
                <a:gd name="T17" fmla="*/ 577 h 848"/>
                <a:gd name="T18" fmla="*/ 1584 w 1591"/>
                <a:gd name="T19" fmla="*/ 649 h 848"/>
                <a:gd name="T20" fmla="*/ 1569 w 1591"/>
                <a:gd name="T21" fmla="*/ 691 h 848"/>
                <a:gd name="T22" fmla="*/ 1521 w 1591"/>
                <a:gd name="T23" fmla="*/ 730 h 848"/>
                <a:gd name="T24" fmla="*/ 1407 w 1591"/>
                <a:gd name="T25" fmla="*/ 754 h 848"/>
                <a:gd name="T26" fmla="*/ 1194 w 1591"/>
                <a:gd name="T27" fmla="*/ 784 h 848"/>
                <a:gd name="T28" fmla="*/ 945 w 1591"/>
                <a:gd name="T29" fmla="*/ 811 h 848"/>
                <a:gd name="T30" fmla="*/ 795 w 1591"/>
                <a:gd name="T31" fmla="*/ 823 h 848"/>
                <a:gd name="T32" fmla="*/ 561 w 1591"/>
                <a:gd name="T33" fmla="*/ 844 h 848"/>
                <a:gd name="T34" fmla="*/ 459 w 1591"/>
                <a:gd name="T35" fmla="*/ 847 h 848"/>
                <a:gd name="T36" fmla="*/ 339 w 1591"/>
                <a:gd name="T37" fmla="*/ 841 h 848"/>
                <a:gd name="T38" fmla="*/ 246 w 1591"/>
                <a:gd name="T39" fmla="*/ 808 h 848"/>
                <a:gd name="T40" fmla="*/ 180 w 1591"/>
                <a:gd name="T41" fmla="*/ 769 h 848"/>
                <a:gd name="T42" fmla="*/ 87 w 1591"/>
                <a:gd name="T43" fmla="*/ 703 h 848"/>
                <a:gd name="T44" fmla="*/ 30 w 1591"/>
                <a:gd name="T45" fmla="*/ 640 h 848"/>
                <a:gd name="T46" fmla="*/ 3 w 1591"/>
                <a:gd name="T47" fmla="*/ 565 h 848"/>
                <a:gd name="T48" fmla="*/ 12 w 1591"/>
                <a:gd name="T49" fmla="*/ 433 h 848"/>
                <a:gd name="T50" fmla="*/ 33 w 1591"/>
                <a:gd name="T51" fmla="*/ 331 h 848"/>
                <a:gd name="T52" fmla="*/ 99 w 1591"/>
                <a:gd name="T53" fmla="*/ 178 h 848"/>
                <a:gd name="T54" fmla="*/ 189 w 1591"/>
                <a:gd name="T55" fmla="*/ 46 h 848"/>
                <a:gd name="T56" fmla="*/ 288 w 1591"/>
                <a:gd name="T57" fmla="*/ 1 h 8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91"/>
                <a:gd name="T88" fmla="*/ 0 h 848"/>
                <a:gd name="T89" fmla="*/ 1591 w 1591"/>
                <a:gd name="T90" fmla="*/ 848 h 8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91" h="848">
                  <a:moveTo>
                    <a:pt x="288" y="1"/>
                  </a:moveTo>
                  <a:cubicBezTo>
                    <a:pt x="349" y="0"/>
                    <a:pt x="449" y="25"/>
                    <a:pt x="555" y="40"/>
                  </a:cubicBezTo>
                  <a:cubicBezTo>
                    <a:pt x="661" y="55"/>
                    <a:pt x="821" y="75"/>
                    <a:pt x="924" y="91"/>
                  </a:cubicBezTo>
                  <a:cubicBezTo>
                    <a:pt x="1027" y="107"/>
                    <a:pt x="1103" y="123"/>
                    <a:pt x="1176" y="136"/>
                  </a:cubicBezTo>
                  <a:cubicBezTo>
                    <a:pt x="1249" y="149"/>
                    <a:pt x="1316" y="154"/>
                    <a:pt x="1362" y="169"/>
                  </a:cubicBezTo>
                  <a:cubicBezTo>
                    <a:pt x="1408" y="184"/>
                    <a:pt x="1422" y="192"/>
                    <a:pt x="1452" y="223"/>
                  </a:cubicBezTo>
                  <a:cubicBezTo>
                    <a:pt x="1482" y="254"/>
                    <a:pt x="1521" y="315"/>
                    <a:pt x="1542" y="358"/>
                  </a:cubicBezTo>
                  <a:cubicBezTo>
                    <a:pt x="1563" y="401"/>
                    <a:pt x="1570" y="445"/>
                    <a:pt x="1578" y="481"/>
                  </a:cubicBezTo>
                  <a:cubicBezTo>
                    <a:pt x="1586" y="517"/>
                    <a:pt x="1589" y="549"/>
                    <a:pt x="1590" y="577"/>
                  </a:cubicBezTo>
                  <a:cubicBezTo>
                    <a:pt x="1591" y="605"/>
                    <a:pt x="1587" y="630"/>
                    <a:pt x="1584" y="649"/>
                  </a:cubicBezTo>
                  <a:cubicBezTo>
                    <a:pt x="1581" y="668"/>
                    <a:pt x="1579" y="678"/>
                    <a:pt x="1569" y="691"/>
                  </a:cubicBezTo>
                  <a:cubicBezTo>
                    <a:pt x="1559" y="704"/>
                    <a:pt x="1548" y="720"/>
                    <a:pt x="1521" y="730"/>
                  </a:cubicBezTo>
                  <a:cubicBezTo>
                    <a:pt x="1494" y="740"/>
                    <a:pt x="1461" y="745"/>
                    <a:pt x="1407" y="754"/>
                  </a:cubicBezTo>
                  <a:cubicBezTo>
                    <a:pt x="1353" y="763"/>
                    <a:pt x="1271" y="775"/>
                    <a:pt x="1194" y="784"/>
                  </a:cubicBezTo>
                  <a:cubicBezTo>
                    <a:pt x="1117" y="793"/>
                    <a:pt x="1011" y="805"/>
                    <a:pt x="945" y="811"/>
                  </a:cubicBezTo>
                  <a:cubicBezTo>
                    <a:pt x="879" y="817"/>
                    <a:pt x="859" y="818"/>
                    <a:pt x="795" y="823"/>
                  </a:cubicBezTo>
                  <a:cubicBezTo>
                    <a:pt x="731" y="828"/>
                    <a:pt x="617" y="840"/>
                    <a:pt x="561" y="844"/>
                  </a:cubicBezTo>
                  <a:cubicBezTo>
                    <a:pt x="505" y="848"/>
                    <a:pt x="496" y="848"/>
                    <a:pt x="459" y="847"/>
                  </a:cubicBezTo>
                  <a:cubicBezTo>
                    <a:pt x="422" y="846"/>
                    <a:pt x="374" y="847"/>
                    <a:pt x="339" y="841"/>
                  </a:cubicBezTo>
                  <a:cubicBezTo>
                    <a:pt x="304" y="835"/>
                    <a:pt x="273" y="820"/>
                    <a:pt x="246" y="808"/>
                  </a:cubicBezTo>
                  <a:cubicBezTo>
                    <a:pt x="219" y="796"/>
                    <a:pt x="207" y="786"/>
                    <a:pt x="180" y="769"/>
                  </a:cubicBezTo>
                  <a:cubicBezTo>
                    <a:pt x="153" y="752"/>
                    <a:pt x="112" y="724"/>
                    <a:pt x="87" y="703"/>
                  </a:cubicBezTo>
                  <a:cubicBezTo>
                    <a:pt x="62" y="682"/>
                    <a:pt x="44" y="663"/>
                    <a:pt x="30" y="640"/>
                  </a:cubicBezTo>
                  <a:cubicBezTo>
                    <a:pt x="16" y="617"/>
                    <a:pt x="6" y="600"/>
                    <a:pt x="3" y="565"/>
                  </a:cubicBezTo>
                  <a:cubicBezTo>
                    <a:pt x="0" y="530"/>
                    <a:pt x="7" y="472"/>
                    <a:pt x="12" y="433"/>
                  </a:cubicBezTo>
                  <a:cubicBezTo>
                    <a:pt x="17" y="394"/>
                    <a:pt x="19" y="374"/>
                    <a:pt x="33" y="331"/>
                  </a:cubicBezTo>
                  <a:cubicBezTo>
                    <a:pt x="47" y="288"/>
                    <a:pt x="73" y="225"/>
                    <a:pt x="99" y="178"/>
                  </a:cubicBezTo>
                  <a:cubicBezTo>
                    <a:pt x="125" y="131"/>
                    <a:pt x="157" y="76"/>
                    <a:pt x="189" y="46"/>
                  </a:cubicBezTo>
                  <a:cubicBezTo>
                    <a:pt x="221" y="16"/>
                    <a:pt x="227" y="2"/>
                    <a:pt x="288" y="1"/>
                  </a:cubicBezTo>
                  <a:close/>
                </a:path>
              </a:pathLst>
            </a:custGeom>
            <a:solidFill>
              <a:srgbClr val="FF3300">
                <a:alpha val="50195"/>
              </a:srgbClr>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01" name="Oval 22"/>
            <p:cNvSpPr>
              <a:spLocks noChangeArrowheads="1"/>
            </p:cNvSpPr>
            <p:nvPr/>
          </p:nvSpPr>
          <p:spPr bwMode="auto">
            <a:xfrm rot="4280192">
              <a:off x="1591" y="2739"/>
              <a:ext cx="544" cy="212"/>
            </a:xfrm>
            <a:prstGeom prst="ellipse">
              <a:avLst/>
            </a:prstGeom>
            <a:solidFill>
              <a:srgbClr val="00FF00">
                <a:alpha val="50195"/>
              </a:srgbClr>
            </a:solidFill>
            <a:ln w="12700">
              <a:solidFill>
                <a:schemeClr val="tx1"/>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02" name="Freeform 23"/>
            <p:cNvSpPr>
              <a:spLocks/>
            </p:cNvSpPr>
            <p:nvPr/>
          </p:nvSpPr>
          <p:spPr bwMode="auto">
            <a:xfrm>
              <a:off x="462" y="2408"/>
              <a:ext cx="471" cy="818"/>
            </a:xfrm>
            <a:custGeom>
              <a:avLst/>
              <a:gdLst>
                <a:gd name="T0" fmla="*/ 297 w 471"/>
                <a:gd name="T1" fmla="*/ 22 h 818"/>
                <a:gd name="T2" fmla="*/ 195 w 471"/>
                <a:gd name="T3" fmla="*/ 31 h 818"/>
                <a:gd name="T4" fmla="*/ 93 w 471"/>
                <a:gd name="T5" fmla="*/ 199 h 818"/>
                <a:gd name="T6" fmla="*/ 24 w 471"/>
                <a:gd name="T7" fmla="*/ 382 h 818"/>
                <a:gd name="T8" fmla="*/ 3 w 471"/>
                <a:gd name="T9" fmla="*/ 544 h 818"/>
                <a:gd name="T10" fmla="*/ 42 w 471"/>
                <a:gd name="T11" fmla="*/ 652 h 818"/>
                <a:gd name="T12" fmla="*/ 243 w 471"/>
                <a:gd name="T13" fmla="*/ 787 h 818"/>
                <a:gd name="T14" fmla="*/ 402 w 471"/>
                <a:gd name="T15" fmla="*/ 808 h 818"/>
                <a:gd name="T16" fmla="*/ 462 w 471"/>
                <a:gd name="T17" fmla="*/ 724 h 818"/>
                <a:gd name="T18" fmla="*/ 459 w 471"/>
                <a:gd name="T19" fmla="*/ 421 h 818"/>
                <a:gd name="T20" fmla="*/ 390 w 471"/>
                <a:gd name="T21" fmla="*/ 163 h 818"/>
                <a:gd name="T22" fmla="*/ 297 w 471"/>
                <a:gd name="T23" fmla="*/ 22 h 8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1"/>
                <a:gd name="T37" fmla="*/ 0 h 818"/>
                <a:gd name="T38" fmla="*/ 471 w 471"/>
                <a:gd name="T39" fmla="*/ 818 h 8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1" h="818">
                  <a:moveTo>
                    <a:pt x="297" y="22"/>
                  </a:moveTo>
                  <a:cubicBezTo>
                    <a:pt x="265" y="0"/>
                    <a:pt x="229" y="2"/>
                    <a:pt x="195" y="31"/>
                  </a:cubicBezTo>
                  <a:cubicBezTo>
                    <a:pt x="161" y="60"/>
                    <a:pt x="121" y="141"/>
                    <a:pt x="93" y="199"/>
                  </a:cubicBezTo>
                  <a:cubicBezTo>
                    <a:pt x="65" y="257"/>
                    <a:pt x="39" y="325"/>
                    <a:pt x="24" y="382"/>
                  </a:cubicBezTo>
                  <a:cubicBezTo>
                    <a:pt x="9" y="439"/>
                    <a:pt x="0" y="499"/>
                    <a:pt x="3" y="544"/>
                  </a:cubicBezTo>
                  <a:cubicBezTo>
                    <a:pt x="6" y="589"/>
                    <a:pt x="2" y="611"/>
                    <a:pt x="42" y="652"/>
                  </a:cubicBezTo>
                  <a:cubicBezTo>
                    <a:pt x="82" y="693"/>
                    <a:pt x="183" y="761"/>
                    <a:pt x="243" y="787"/>
                  </a:cubicBezTo>
                  <a:cubicBezTo>
                    <a:pt x="303" y="813"/>
                    <a:pt x="366" y="818"/>
                    <a:pt x="402" y="808"/>
                  </a:cubicBezTo>
                  <a:cubicBezTo>
                    <a:pt x="438" y="798"/>
                    <a:pt x="453" y="788"/>
                    <a:pt x="462" y="724"/>
                  </a:cubicBezTo>
                  <a:cubicBezTo>
                    <a:pt x="471" y="660"/>
                    <a:pt x="471" y="514"/>
                    <a:pt x="459" y="421"/>
                  </a:cubicBezTo>
                  <a:cubicBezTo>
                    <a:pt x="447" y="328"/>
                    <a:pt x="417" y="229"/>
                    <a:pt x="390" y="163"/>
                  </a:cubicBezTo>
                  <a:cubicBezTo>
                    <a:pt x="363" y="97"/>
                    <a:pt x="327" y="43"/>
                    <a:pt x="297" y="22"/>
                  </a:cubicBezTo>
                  <a:close/>
                </a:path>
              </a:pathLst>
            </a:custGeom>
            <a:solidFill>
              <a:srgbClr val="FF00FF">
                <a:alpha val="50195"/>
              </a:srgbClr>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03" name="Oval 24"/>
            <p:cNvSpPr>
              <a:spLocks noChangeArrowheads="1"/>
            </p:cNvSpPr>
            <p:nvPr/>
          </p:nvSpPr>
          <p:spPr bwMode="auto">
            <a:xfrm rot="1619998">
              <a:off x="468" y="2974"/>
              <a:ext cx="458" cy="190"/>
            </a:xfrm>
            <a:prstGeom prst="ellipse">
              <a:avLst/>
            </a:prstGeom>
            <a:solidFill>
              <a:srgbClr val="FFCC00">
                <a:alpha val="50195"/>
              </a:srgbClr>
            </a:solidFill>
            <a:ln w="12700">
              <a:solidFill>
                <a:schemeClr val="tx1"/>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04" name="Text Box 25"/>
            <p:cNvSpPr txBox="1">
              <a:spLocks noChangeArrowheads="1"/>
            </p:cNvSpPr>
            <p:nvPr/>
          </p:nvSpPr>
          <p:spPr bwMode="auto">
            <a:xfrm>
              <a:off x="303" y="2929"/>
              <a:ext cx="32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latin typeface="Tahoma" pitchFamily="34" charset="0"/>
              </a:endParaRPr>
            </a:p>
          </p:txBody>
        </p:sp>
        <p:sp>
          <p:nvSpPr>
            <p:cNvPr id="609305" name="Text Box 26"/>
            <p:cNvSpPr txBox="1">
              <a:spLocks noChangeArrowheads="1"/>
            </p:cNvSpPr>
            <p:nvPr/>
          </p:nvSpPr>
          <p:spPr bwMode="auto">
            <a:xfrm>
              <a:off x="644" y="3124"/>
              <a:ext cx="30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latin typeface="Tahoma" pitchFamily="34" charset="0"/>
              </a:endParaRPr>
            </a:p>
          </p:txBody>
        </p:sp>
        <p:sp>
          <p:nvSpPr>
            <p:cNvPr id="609306" name="Text Box 27"/>
            <p:cNvSpPr txBox="1">
              <a:spLocks noChangeArrowheads="1"/>
            </p:cNvSpPr>
            <p:nvPr/>
          </p:nvSpPr>
          <p:spPr bwMode="auto">
            <a:xfrm>
              <a:off x="1860" y="3010"/>
              <a:ext cx="325"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4</a:t>
              </a:r>
              <a:endParaRPr lang="en-US" altLang="nl-NL">
                <a:latin typeface="Tahoma" pitchFamily="34" charset="0"/>
              </a:endParaRPr>
            </a:p>
          </p:txBody>
        </p:sp>
        <p:sp>
          <p:nvSpPr>
            <p:cNvPr id="609307" name="Text Box 28"/>
            <p:cNvSpPr txBox="1">
              <a:spLocks noChangeArrowheads="1"/>
            </p:cNvSpPr>
            <p:nvPr/>
          </p:nvSpPr>
          <p:spPr bwMode="auto">
            <a:xfrm>
              <a:off x="1796" y="2317"/>
              <a:ext cx="30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5</a:t>
              </a:r>
              <a:endParaRPr lang="en-US" altLang="nl-NL">
                <a:latin typeface="Tahoma" pitchFamily="34" charset="0"/>
              </a:endParaRPr>
            </a:p>
          </p:txBody>
        </p:sp>
        <p:sp>
          <p:nvSpPr>
            <p:cNvPr id="609308" name="Text Box 29"/>
            <p:cNvSpPr txBox="1">
              <a:spLocks noChangeArrowheads="1"/>
            </p:cNvSpPr>
            <p:nvPr/>
          </p:nvSpPr>
          <p:spPr bwMode="auto">
            <a:xfrm>
              <a:off x="617" y="2091"/>
              <a:ext cx="325"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latin typeface="Tahoma" pitchFamily="34" charset="0"/>
              </a:endParaRPr>
            </a:p>
          </p:txBody>
        </p:sp>
        <p:sp>
          <p:nvSpPr>
            <p:cNvPr id="609309" name="Line 30"/>
            <p:cNvSpPr>
              <a:spLocks noChangeShapeType="1"/>
            </p:cNvSpPr>
            <p:nvPr/>
          </p:nvSpPr>
          <p:spPr bwMode="auto">
            <a:xfrm>
              <a:off x="1811" y="2678"/>
              <a:ext cx="97" cy="326"/>
            </a:xfrm>
            <a:prstGeom prst="line">
              <a:avLst/>
            </a:prstGeom>
            <a:noFill/>
            <a:ln w="34925">
              <a:solidFill>
                <a:srgbClr val="00FF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9310" name="Line 31"/>
            <p:cNvSpPr>
              <a:spLocks noChangeShapeType="1"/>
            </p:cNvSpPr>
            <p:nvPr/>
          </p:nvSpPr>
          <p:spPr bwMode="auto">
            <a:xfrm flipH="1">
              <a:off x="602" y="2497"/>
              <a:ext cx="109" cy="500"/>
            </a:xfrm>
            <a:prstGeom prst="line">
              <a:avLst/>
            </a:prstGeom>
            <a:noFill/>
            <a:ln w="34925">
              <a:solidFill>
                <a:srgbClr val="FF00FF"/>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9311" name="Line 32"/>
            <p:cNvSpPr>
              <a:spLocks noChangeShapeType="1"/>
            </p:cNvSpPr>
            <p:nvPr/>
          </p:nvSpPr>
          <p:spPr bwMode="auto">
            <a:xfrm>
              <a:off x="606" y="3042"/>
              <a:ext cx="137" cy="72"/>
            </a:xfrm>
            <a:prstGeom prst="line">
              <a:avLst/>
            </a:prstGeom>
            <a:noFill/>
            <a:ln w="34925">
              <a:solidFill>
                <a:srgbClr val="FFCC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9312" name="Oval 33"/>
            <p:cNvSpPr>
              <a:spLocks noChangeArrowheads="1"/>
            </p:cNvSpPr>
            <p:nvPr/>
          </p:nvSpPr>
          <p:spPr bwMode="auto">
            <a:xfrm>
              <a:off x="564" y="2995"/>
              <a:ext cx="63" cy="67"/>
            </a:xfrm>
            <a:prstGeom prst="ellipse">
              <a:avLst/>
            </a:prstGeom>
            <a:solidFill>
              <a:srgbClr val="0000FF"/>
            </a:solidFill>
            <a:ln w="12700">
              <a:solidFill>
                <a:srgbClr val="0000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13" name="Oval 34"/>
            <p:cNvSpPr>
              <a:spLocks noChangeArrowheads="1"/>
            </p:cNvSpPr>
            <p:nvPr/>
          </p:nvSpPr>
          <p:spPr bwMode="auto">
            <a:xfrm>
              <a:off x="729" y="3088"/>
              <a:ext cx="63" cy="67"/>
            </a:xfrm>
            <a:prstGeom prst="ellipse">
              <a:avLst/>
            </a:prstGeom>
            <a:solidFill>
              <a:srgbClr val="0000FF"/>
            </a:solidFill>
            <a:ln w="12700">
              <a:solidFill>
                <a:srgbClr val="0000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14" name="Oval 35"/>
            <p:cNvSpPr>
              <a:spLocks noChangeArrowheads="1"/>
            </p:cNvSpPr>
            <p:nvPr/>
          </p:nvSpPr>
          <p:spPr bwMode="auto">
            <a:xfrm>
              <a:off x="1764" y="2623"/>
              <a:ext cx="63" cy="67"/>
            </a:xfrm>
            <a:prstGeom prst="ellipse">
              <a:avLst/>
            </a:prstGeom>
            <a:solidFill>
              <a:srgbClr val="0000FF"/>
            </a:solidFill>
            <a:ln w="12700">
              <a:solidFill>
                <a:srgbClr val="0000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15" name="Oval 36"/>
            <p:cNvSpPr>
              <a:spLocks noChangeArrowheads="1"/>
            </p:cNvSpPr>
            <p:nvPr/>
          </p:nvSpPr>
          <p:spPr bwMode="auto">
            <a:xfrm>
              <a:off x="1887" y="2995"/>
              <a:ext cx="63" cy="67"/>
            </a:xfrm>
            <a:prstGeom prst="ellipse">
              <a:avLst/>
            </a:prstGeom>
            <a:solidFill>
              <a:srgbClr val="0000FF"/>
            </a:solidFill>
            <a:ln w="12700">
              <a:solidFill>
                <a:srgbClr val="0000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16" name="Oval 37"/>
            <p:cNvSpPr>
              <a:spLocks noChangeArrowheads="1"/>
            </p:cNvSpPr>
            <p:nvPr/>
          </p:nvSpPr>
          <p:spPr bwMode="auto">
            <a:xfrm>
              <a:off x="681" y="2437"/>
              <a:ext cx="63" cy="67"/>
            </a:xfrm>
            <a:prstGeom prst="ellipse">
              <a:avLst/>
            </a:prstGeom>
            <a:solidFill>
              <a:srgbClr val="0000FF"/>
            </a:solidFill>
            <a:ln w="12700">
              <a:solidFill>
                <a:srgbClr val="0000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17" name="Line 38"/>
            <p:cNvSpPr>
              <a:spLocks noChangeShapeType="1"/>
            </p:cNvSpPr>
            <p:nvPr/>
          </p:nvSpPr>
          <p:spPr bwMode="auto">
            <a:xfrm flipH="1">
              <a:off x="783" y="2663"/>
              <a:ext cx="991" cy="448"/>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grpSp>
      <p:sp>
        <p:nvSpPr>
          <p:cNvPr id="609318" name="Text Box 39"/>
          <p:cNvSpPr txBox="1">
            <a:spLocks noChangeArrowheads="1"/>
          </p:cNvSpPr>
          <p:nvPr/>
        </p:nvSpPr>
        <p:spPr bwMode="auto">
          <a:xfrm>
            <a:off x="6057900" y="1603375"/>
            <a:ext cx="650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000">
                <a:solidFill>
                  <a:schemeClr val="bg1"/>
                </a:solidFill>
                <a:latin typeface="Tahoma" pitchFamily="34" charset="0"/>
              </a:rPr>
              <a:t>CUT</a:t>
            </a:r>
            <a:endParaRPr lang="en-US" altLang="nl-NL" b="1">
              <a:latin typeface="Tahoma" pitchFamily="34" charset="0"/>
            </a:endParaRPr>
          </a:p>
        </p:txBody>
      </p:sp>
      <p:sp>
        <p:nvSpPr>
          <p:cNvPr id="609319" name="Text Box 40"/>
          <p:cNvSpPr txBox="1">
            <a:spLocks noChangeArrowheads="1"/>
          </p:cNvSpPr>
          <p:nvPr/>
        </p:nvSpPr>
        <p:spPr bwMode="auto">
          <a:xfrm>
            <a:off x="7024688" y="1219200"/>
            <a:ext cx="1639887" cy="1147763"/>
          </a:xfrm>
          <a:prstGeom prst="rect">
            <a:avLst/>
          </a:prstGeom>
          <a:solidFill>
            <a:srgbClr val="FFFF99"/>
          </a:solidFill>
          <a:ln w="254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200">
                <a:latin typeface="Tahoma" pitchFamily="34" charset="0"/>
              </a:rPr>
              <a:t>Clustering</a:t>
            </a:r>
          </a:p>
        </p:txBody>
      </p:sp>
      <p:sp>
        <p:nvSpPr>
          <p:cNvPr id="609320" name="AutoShape 41"/>
          <p:cNvSpPr>
            <a:spLocks noChangeArrowheads="1"/>
          </p:cNvSpPr>
          <p:nvPr/>
        </p:nvSpPr>
        <p:spPr bwMode="auto">
          <a:xfrm>
            <a:off x="5875338" y="1219200"/>
            <a:ext cx="1141412" cy="1147763"/>
          </a:xfrm>
          <a:prstGeom prst="rightArrow">
            <a:avLst>
              <a:gd name="adj1" fmla="val 50000"/>
              <a:gd name="adj2" fmla="val 25000"/>
            </a:avLst>
          </a:prstGeom>
          <a:solidFill>
            <a:srgbClr val="FF3300"/>
          </a:solidFill>
          <a:ln w="254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21" name="Line 42"/>
          <p:cNvSpPr>
            <a:spLocks noChangeShapeType="1"/>
          </p:cNvSpPr>
          <p:nvPr/>
        </p:nvSpPr>
        <p:spPr bwMode="auto">
          <a:xfrm flipH="1" flipV="1">
            <a:off x="5400675" y="3505200"/>
            <a:ext cx="3041650" cy="9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9322" name="Text Box 43"/>
          <p:cNvSpPr txBox="1">
            <a:spLocks noChangeArrowheads="1"/>
          </p:cNvSpPr>
          <p:nvPr/>
        </p:nvSpPr>
        <p:spPr bwMode="auto">
          <a:xfrm>
            <a:off x="5280025" y="3109913"/>
            <a:ext cx="80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b="1">
                <a:latin typeface="Tahoma" pitchFamily="34" charset="0"/>
              </a:rPr>
              <a:t>CUT</a:t>
            </a:r>
          </a:p>
        </p:txBody>
      </p:sp>
      <p:pic>
        <p:nvPicPr>
          <p:cNvPr id="609323" name="Picture 44" descr="five_samples"/>
          <p:cNvPicPr>
            <a:picLocks noChangeAspect="1" noChangeArrowheads="1"/>
          </p:cNvPicPr>
          <p:nvPr/>
        </p:nvPicPr>
        <p:blipFill>
          <a:blip r:embed="rId4" cstate="print">
            <a:extLst>
              <a:ext uri="{28A0092B-C50C-407E-A947-70E740481C1C}">
                <a14:useLocalDpi xmlns:a14="http://schemas.microsoft.com/office/drawing/2010/main" val="0"/>
              </a:ext>
            </a:extLst>
          </a:blip>
          <a:srcRect l="4962" r="6516"/>
          <a:stretch>
            <a:fillRect/>
          </a:stretch>
        </p:blipFill>
        <p:spPr bwMode="auto">
          <a:xfrm>
            <a:off x="468313" y="2420938"/>
            <a:ext cx="34702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9324" name="Oval 45"/>
          <p:cNvSpPr>
            <a:spLocks noChangeArrowheads="1"/>
          </p:cNvSpPr>
          <p:nvPr/>
        </p:nvSpPr>
        <p:spPr bwMode="auto">
          <a:xfrm rot="4280192">
            <a:off x="2830513" y="3833812"/>
            <a:ext cx="763588" cy="315913"/>
          </a:xfrm>
          <a:prstGeom prst="ellipse">
            <a:avLst/>
          </a:prstGeom>
          <a:solidFill>
            <a:srgbClr val="00FF00">
              <a:alpha val="50195"/>
            </a:srgbClr>
          </a:solidFill>
          <a:ln w="12700">
            <a:solidFill>
              <a:schemeClr val="tx1"/>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25" name="Freeform 46"/>
          <p:cNvSpPr>
            <a:spLocks/>
          </p:cNvSpPr>
          <p:nvPr/>
        </p:nvSpPr>
        <p:spPr bwMode="auto">
          <a:xfrm>
            <a:off x="1131888" y="3376613"/>
            <a:ext cx="700087" cy="1150937"/>
          </a:xfrm>
          <a:custGeom>
            <a:avLst/>
            <a:gdLst>
              <a:gd name="T0" fmla="*/ 297 w 471"/>
              <a:gd name="T1" fmla="*/ 22 h 818"/>
              <a:gd name="T2" fmla="*/ 195 w 471"/>
              <a:gd name="T3" fmla="*/ 31 h 818"/>
              <a:gd name="T4" fmla="*/ 93 w 471"/>
              <a:gd name="T5" fmla="*/ 199 h 818"/>
              <a:gd name="T6" fmla="*/ 24 w 471"/>
              <a:gd name="T7" fmla="*/ 382 h 818"/>
              <a:gd name="T8" fmla="*/ 3 w 471"/>
              <a:gd name="T9" fmla="*/ 544 h 818"/>
              <a:gd name="T10" fmla="*/ 42 w 471"/>
              <a:gd name="T11" fmla="*/ 652 h 818"/>
              <a:gd name="T12" fmla="*/ 243 w 471"/>
              <a:gd name="T13" fmla="*/ 787 h 818"/>
              <a:gd name="T14" fmla="*/ 402 w 471"/>
              <a:gd name="T15" fmla="*/ 808 h 818"/>
              <a:gd name="T16" fmla="*/ 462 w 471"/>
              <a:gd name="T17" fmla="*/ 724 h 818"/>
              <a:gd name="T18" fmla="*/ 459 w 471"/>
              <a:gd name="T19" fmla="*/ 421 h 818"/>
              <a:gd name="T20" fmla="*/ 390 w 471"/>
              <a:gd name="T21" fmla="*/ 163 h 818"/>
              <a:gd name="T22" fmla="*/ 297 w 471"/>
              <a:gd name="T23" fmla="*/ 22 h 8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1"/>
              <a:gd name="T37" fmla="*/ 0 h 818"/>
              <a:gd name="T38" fmla="*/ 471 w 471"/>
              <a:gd name="T39" fmla="*/ 818 h 8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1" h="818">
                <a:moveTo>
                  <a:pt x="297" y="22"/>
                </a:moveTo>
                <a:cubicBezTo>
                  <a:pt x="265" y="0"/>
                  <a:pt x="229" y="2"/>
                  <a:pt x="195" y="31"/>
                </a:cubicBezTo>
                <a:cubicBezTo>
                  <a:pt x="161" y="60"/>
                  <a:pt x="121" y="141"/>
                  <a:pt x="93" y="199"/>
                </a:cubicBezTo>
                <a:cubicBezTo>
                  <a:pt x="65" y="257"/>
                  <a:pt x="39" y="325"/>
                  <a:pt x="24" y="382"/>
                </a:cubicBezTo>
                <a:cubicBezTo>
                  <a:pt x="9" y="439"/>
                  <a:pt x="0" y="499"/>
                  <a:pt x="3" y="544"/>
                </a:cubicBezTo>
                <a:cubicBezTo>
                  <a:pt x="6" y="589"/>
                  <a:pt x="2" y="611"/>
                  <a:pt x="42" y="652"/>
                </a:cubicBezTo>
                <a:cubicBezTo>
                  <a:pt x="82" y="693"/>
                  <a:pt x="183" y="761"/>
                  <a:pt x="243" y="787"/>
                </a:cubicBezTo>
                <a:cubicBezTo>
                  <a:pt x="303" y="813"/>
                  <a:pt x="366" y="818"/>
                  <a:pt x="402" y="808"/>
                </a:cubicBezTo>
                <a:cubicBezTo>
                  <a:pt x="438" y="798"/>
                  <a:pt x="453" y="788"/>
                  <a:pt x="462" y="724"/>
                </a:cubicBezTo>
                <a:cubicBezTo>
                  <a:pt x="471" y="660"/>
                  <a:pt x="471" y="514"/>
                  <a:pt x="459" y="421"/>
                </a:cubicBezTo>
                <a:cubicBezTo>
                  <a:pt x="447" y="328"/>
                  <a:pt x="417" y="229"/>
                  <a:pt x="390" y="163"/>
                </a:cubicBezTo>
                <a:cubicBezTo>
                  <a:pt x="363" y="97"/>
                  <a:pt x="327" y="43"/>
                  <a:pt x="297" y="22"/>
                </a:cubicBezTo>
                <a:close/>
              </a:path>
            </a:pathLst>
          </a:custGeom>
          <a:solidFill>
            <a:srgbClr val="FF00FF">
              <a:alpha val="50195"/>
            </a:srgbClr>
          </a:solidFill>
          <a:ln w="1270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26" name="Oval 47"/>
          <p:cNvSpPr>
            <a:spLocks noChangeArrowheads="1"/>
          </p:cNvSpPr>
          <p:nvPr/>
        </p:nvSpPr>
        <p:spPr bwMode="auto">
          <a:xfrm rot="1619998">
            <a:off x="1141413" y="4173538"/>
            <a:ext cx="679450" cy="266700"/>
          </a:xfrm>
          <a:prstGeom prst="ellipse">
            <a:avLst/>
          </a:prstGeom>
          <a:solidFill>
            <a:srgbClr val="FFCC00">
              <a:alpha val="50195"/>
            </a:srgbClr>
          </a:solidFill>
          <a:ln w="12700">
            <a:solidFill>
              <a:schemeClr val="tx1"/>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27" name="Text Box 48"/>
          <p:cNvSpPr txBox="1">
            <a:spLocks noChangeArrowheads="1"/>
          </p:cNvSpPr>
          <p:nvPr/>
        </p:nvSpPr>
        <p:spPr bwMode="auto">
          <a:xfrm>
            <a:off x="895350" y="4108450"/>
            <a:ext cx="48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latin typeface="Tahoma" pitchFamily="34" charset="0"/>
            </a:endParaRPr>
          </a:p>
        </p:txBody>
      </p:sp>
      <p:sp>
        <p:nvSpPr>
          <p:cNvPr id="609328" name="Text Box 49"/>
          <p:cNvSpPr txBox="1">
            <a:spLocks noChangeArrowheads="1"/>
          </p:cNvSpPr>
          <p:nvPr/>
        </p:nvSpPr>
        <p:spPr bwMode="auto">
          <a:xfrm>
            <a:off x="1401763" y="4384675"/>
            <a:ext cx="577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latin typeface="Tahoma" pitchFamily="34" charset="0"/>
            </a:endParaRPr>
          </a:p>
        </p:txBody>
      </p:sp>
      <p:sp>
        <p:nvSpPr>
          <p:cNvPr id="609329" name="Text Box 50"/>
          <p:cNvSpPr txBox="1">
            <a:spLocks noChangeArrowheads="1"/>
          </p:cNvSpPr>
          <p:nvPr/>
        </p:nvSpPr>
        <p:spPr bwMode="auto">
          <a:xfrm>
            <a:off x="3208338" y="4224338"/>
            <a:ext cx="48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4</a:t>
            </a:r>
            <a:endParaRPr lang="en-US" altLang="nl-NL">
              <a:latin typeface="Tahoma" pitchFamily="34" charset="0"/>
            </a:endParaRPr>
          </a:p>
        </p:txBody>
      </p:sp>
      <p:sp>
        <p:nvSpPr>
          <p:cNvPr id="609330" name="Text Box 51"/>
          <p:cNvSpPr txBox="1">
            <a:spLocks noChangeArrowheads="1"/>
          </p:cNvSpPr>
          <p:nvPr/>
        </p:nvSpPr>
        <p:spPr bwMode="auto">
          <a:xfrm>
            <a:off x="3113088" y="3249613"/>
            <a:ext cx="522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5</a:t>
            </a:r>
            <a:endParaRPr lang="en-US" altLang="nl-NL">
              <a:latin typeface="Tahoma" pitchFamily="34" charset="0"/>
            </a:endParaRPr>
          </a:p>
        </p:txBody>
      </p:sp>
      <p:sp>
        <p:nvSpPr>
          <p:cNvPr id="609331" name="Text Box 52"/>
          <p:cNvSpPr txBox="1">
            <a:spLocks noChangeArrowheads="1"/>
          </p:cNvSpPr>
          <p:nvPr/>
        </p:nvSpPr>
        <p:spPr bwMode="auto">
          <a:xfrm>
            <a:off x="1362075" y="2932113"/>
            <a:ext cx="48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latin typeface="Tahoma" pitchFamily="34" charset="0"/>
            </a:endParaRPr>
          </a:p>
        </p:txBody>
      </p:sp>
      <p:sp>
        <p:nvSpPr>
          <p:cNvPr id="609332" name="Line 53"/>
          <p:cNvSpPr>
            <a:spLocks noChangeShapeType="1"/>
          </p:cNvSpPr>
          <p:nvPr/>
        </p:nvSpPr>
        <p:spPr bwMode="auto">
          <a:xfrm>
            <a:off x="3135313" y="3757613"/>
            <a:ext cx="144462" cy="457200"/>
          </a:xfrm>
          <a:prstGeom prst="line">
            <a:avLst/>
          </a:prstGeom>
          <a:noFill/>
          <a:ln w="34925">
            <a:solidFill>
              <a:srgbClr val="00FF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9333" name="Line 54"/>
          <p:cNvSpPr>
            <a:spLocks noChangeShapeType="1"/>
          </p:cNvSpPr>
          <p:nvPr/>
        </p:nvSpPr>
        <p:spPr bwMode="auto">
          <a:xfrm flipH="1">
            <a:off x="1339850" y="3502025"/>
            <a:ext cx="161925" cy="703263"/>
          </a:xfrm>
          <a:prstGeom prst="line">
            <a:avLst/>
          </a:prstGeom>
          <a:noFill/>
          <a:ln w="34925">
            <a:solidFill>
              <a:srgbClr val="FF00FF"/>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9334" name="Line 55"/>
          <p:cNvSpPr>
            <a:spLocks noChangeShapeType="1"/>
          </p:cNvSpPr>
          <p:nvPr/>
        </p:nvSpPr>
        <p:spPr bwMode="auto">
          <a:xfrm>
            <a:off x="1346200" y="4268788"/>
            <a:ext cx="203200" cy="101600"/>
          </a:xfrm>
          <a:prstGeom prst="line">
            <a:avLst/>
          </a:prstGeom>
          <a:noFill/>
          <a:ln w="34925">
            <a:solidFill>
              <a:srgbClr val="FFCC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9335" name="Oval 56"/>
          <p:cNvSpPr>
            <a:spLocks noChangeArrowheads="1"/>
          </p:cNvSpPr>
          <p:nvPr/>
        </p:nvSpPr>
        <p:spPr bwMode="auto">
          <a:xfrm>
            <a:off x="1284288" y="4202113"/>
            <a:ext cx="92075" cy="95250"/>
          </a:xfrm>
          <a:prstGeom prst="ellipse">
            <a:avLst/>
          </a:prstGeom>
          <a:solidFill>
            <a:srgbClr val="0000FF"/>
          </a:solidFill>
          <a:ln w="12700">
            <a:solidFill>
              <a:srgbClr val="0000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36" name="Oval 57"/>
          <p:cNvSpPr>
            <a:spLocks noChangeArrowheads="1"/>
          </p:cNvSpPr>
          <p:nvPr/>
        </p:nvSpPr>
        <p:spPr bwMode="auto">
          <a:xfrm>
            <a:off x="1528763" y="4333875"/>
            <a:ext cx="93662" cy="93663"/>
          </a:xfrm>
          <a:prstGeom prst="ellipse">
            <a:avLst/>
          </a:prstGeom>
          <a:solidFill>
            <a:srgbClr val="0000FF"/>
          </a:solidFill>
          <a:ln w="12700">
            <a:solidFill>
              <a:srgbClr val="0000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37" name="Oval 58"/>
          <p:cNvSpPr>
            <a:spLocks noChangeArrowheads="1"/>
          </p:cNvSpPr>
          <p:nvPr/>
        </p:nvSpPr>
        <p:spPr bwMode="auto">
          <a:xfrm>
            <a:off x="3065463" y="3679825"/>
            <a:ext cx="93662" cy="93663"/>
          </a:xfrm>
          <a:prstGeom prst="ellipse">
            <a:avLst/>
          </a:prstGeom>
          <a:solidFill>
            <a:srgbClr val="0000FF"/>
          </a:solidFill>
          <a:ln w="12700">
            <a:solidFill>
              <a:srgbClr val="0000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38" name="Oval 59"/>
          <p:cNvSpPr>
            <a:spLocks noChangeArrowheads="1"/>
          </p:cNvSpPr>
          <p:nvPr/>
        </p:nvSpPr>
        <p:spPr bwMode="auto">
          <a:xfrm>
            <a:off x="3248025" y="4202113"/>
            <a:ext cx="93663" cy="95250"/>
          </a:xfrm>
          <a:prstGeom prst="ellipse">
            <a:avLst/>
          </a:prstGeom>
          <a:solidFill>
            <a:srgbClr val="0000FF"/>
          </a:solidFill>
          <a:ln w="12700">
            <a:solidFill>
              <a:srgbClr val="0000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39" name="Oval 60"/>
          <p:cNvSpPr>
            <a:spLocks noChangeArrowheads="1"/>
          </p:cNvSpPr>
          <p:nvPr/>
        </p:nvSpPr>
        <p:spPr bwMode="auto">
          <a:xfrm>
            <a:off x="1457325" y="3417888"/>
            <a:ext cx="93663" cy="93662"/>
          </a:xfrm>
          <a:prstGeom prst="ellipse">
            <a:avLst/>
          </a:prstGeom>
          <a:solidFill>
            <a:srgbClr val="0000FF"/>
          </a:solidFill>
          <a:ln w="12700">
            <a:solidFill>
              <a:srgbClr val="0000FF"/>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09340" name="Line 61"/>
          <p:cNvSpPr>
            <a:spLocks noChangeShapeType="1"/>
          </p:cNvSpPr>
          <p:nvPr/>
        </p:nvSpPr>
        <p:spPr bwMode="auto">
          <a:xfrm flipH="1" flipV="1">
            <a:off x="2157413" y="2960688"/>
            <a:ext cx="712787" cy="19573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09341" name="Text Box 62"/>
          <p:cNvSpPr txBox="1">
            <a:spLocks noChangeArrowheads="1"/>
          </p:cNvSpPr>
          <p:nvPr/>
        </p:nvSpPr>
        <p:spPr bwMode="auto">
          <a:xfrm>
            <a:off x="2168525" y="2800350"/>
            <a:ext cx="80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b="1">
                <a:latin typeface="Tahoma" pitchFamily="34" charset="0"/>
              </a:rPr>
              <a:t>CUT</a:t>
            </a:r>
          </a:p>
        </p:txBody>
      </p:sp>
      <p:sp>
        <p:nvSpPr>
          <p:cNvPr id="609342" name="Text Box 63"/>
          <p:cNvSpPr txBox="1">
            <a:spLocks noChangeArrowheads="1"/>
          </p:cNvSpPr>
          <p:nvPr/>
        </p:nvSpPr>
        <p:spPr bwMode="auto">
          <a:xfrm>
            <a:off x="6048375" y="1589088"/>
            <a:ext cx="650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000">
                <a:solidFill>
                  <a:schemeClr val="bg1"/>
                </a:solidFill>
                <a:latin typeface="Tahoma" pitchFamily="34" charset="0"/>
              </a:rPr>
              <a:t>CUT</a:t>
            </a:r>
            <a:endParaRPr lang="en-US" altLang="nl-NL" b="1">
              <a:latin typeface="Tahoma" pitchFamily="34" charset="0"/>
            </a:endParaRPr>
          </a:p>
        </p:txBody>
      </p:sp>
    </p:spTree>
    <p:extLst>
      <p:ext uri="{BB962C8B-B14F-4D97-AF65-F5344CB8AC3E}">
        <p14:creationId xmlns:p14="http://schemas.microsoft.com/office/powerpoint/2010/main" val="3251957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idx="4294967295"/>
          </p:nvPr>
        </p:nvSpPr>
        <p:spPr/>
        <p:txBody>
          <a:bodyPr anchor="t"/>
          <a:lstStyle/>
          <a:p>
            <a:r>
              <a:rPr lang="en-US" altLang="nl-NL" dirty="0"/>
              <a:t>Hierarchical </a:t>
            </a:r>
            <a:r>
              <a:rPr lang="en-US" altLang="nl-NL" dirty="0" smtClean="0"/>
              <a:t>clustering: summary</a:t>
            </a:r>
            <a:endParaRPr lang="en-US" altLang="nl-NL" dirty="0"/>
          </a:p>
        </p:txBody>
      </p:sp>
      <p:sp>
        <p:nvSpPr>
          <p:cNvPr id="611331" name="Rectangle 3"/>
          <p:cNvSpPr>
            <a:spLocks noGrp="1" noChangeArrowheads="1"/>
          </p:cNvSpPr>
          <p:nvPr>
            <p:ph type="body" idx="4294967295"/>
          </p:nvPr>
        </p:nvSpPr>
        <p:spPr>
          <a:xfrm>
            <a:off x="762000" y="1219200"/>
            <a:ext cx="8202613" cy="4387850"/>
          </a:xfrm>
        </p:spPr>
        <p:txBody>
          <a:bodyPr/>
          <a:lstStyle/>
          <a:p>
            <a:r>
              <a:rPr lang="en-US" altLang="nl-NL" sz="2400"/>
              <a:t>Hierarchical clustering: repeatedly group closest clusters </a:t>
            </a:r>
          </a:p>
          <a:p>
            <a:pPr lvl="1"/>
            <a:endParaRPr lang="en-US" altLang="nl-NL" sz="2400"/>
          </a:p>
          <a:p>
            <a:r>
              <a:rPr lang="en-US" altLang="nl-NL" sz="2400"/>
              <a:t>Important choices:</a:t>
            </a:r>
          </a:p>
          <a:p>
            <a:pPr lvl="1"/>
            <a:r>
              <a:rPr lang="en-US" altLang="nl-NL" sz="2400" i="1"/>
              <a:t>Distance measure</a:t>
            </a:r>
            <a:r>
              <a:rPr lang="en-US" altLang="nl-NL" sz="2400"/>
              <a:t> </a:t>
            </a:r>
            <a:br>
              <a:rPr lang="en-US" altLang="nl-NL" sz="2400"/>
            </a:br>
            <a:r>
              <a:rPr lang="en-US" altLang="nl-NL" sz="2400"/>
              <a:t>between objects:</a:t>
            </a:r>
            <a:br>
              <a:rPr lang="en-US" altLang="nl-NL" sz="2400"/>
            </a:br>
            <a:r>
              <a:rPr lang="en-US" altLang="nl-NL" sz="2400"/>
              <a:t>Euclidean, correlation, </a:t>
            </a:r>
            <a:br>
              <a:rPr lang="en-US" altLang="nl-NL" sz="2400"/>
            </a:br>
            <a:r>
              <a:rPr lang="en-US" altLang="nl-NL" sz="2400"/>
              <a:t>Hamming, Minkowski, ...</a:t>
            </a:r>
          </a:p>
          <a:p>
            <a:pPr lvl="1"/>
            <a:r>
              <a:rPr lang="en-US" altLang="nl-NL" sz="2400" i="1"/>
              <a:t>Linkage</a:t>
            </a:r>
            <a:r>
              <a:rPr lang="en-US" altLang="nl-NL" sz="2400"/>
              <a:t> </a:t>
            </a:r>
            <a:br>
              <a:rPr lang="en-US" altLang="nl-NL" sz="2400"/>
            </a:br>
            <a:r>
              <a:rPr lang="en-US" altLang="nl-NL" sz="2400"/>
              <a:t>between clusters: </a:t>
            </a:r>
            <a:br>
              <a:rPr lang="en-US" altLang="nl-NL" sz="2400"/>
            </a:br>
            <a:r>
              <a:rPr lang="en-US" altLang="nl-NL" sz="2400"/>
              <a:t>single, average, complete</a:t>
            </a:r>
          </a:p>
        </p:txBody>
      </p:sp>
      <p:sp>
        <p:nvSpPr>
          <p:cNvPr id="611332" name="Rectangle 4"/>
          <p:cNvSpPr>
            <a:spLocks noChangeArrowheads="1"/>
          </p:cNvSpPr>
          <p:nvPr/>
        </p:nvSpPr>
        <p:spPr bwMode="auto">
          <a:xfrm>
            <a:off x="5276850" y="2276475"/>
            <a:ext cx="3624263" cy="336391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33" name="Oval 5"/>
          <p:cNvSpPr>
            <a:spLocks noChangeArrowheads="1"/>
          </p:cNvSpPr>
          <p:nvPr/>
        </p:nvSpPr>
        <p:spPr bwMode="auto">
          <a:xfrm rot="2727539">
            <a:off x="5691981" y="3744119"/>
            <a:ext cx="822325" cy="1766888"/>
          </a:xfrm>
          <a:prstGeom prst="ellipse">
            <a:avLst/>
          </a:prstGeom>
          <a:solidFill>
            <a:schemeClr val="accent1"/>
          </a:solidFill>
          <a:ln w="6350">
            <a:solidFill>
              <a:schemeClr val="tx1"/>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34" name="Oval 6"/>
          <p:cNvSpPr>
            <a:spLocks noChangeArrowheads="1"/>
          </p:cNvSpPr>
          <p:nvPr/>
        </p:nvSpPr>
        <p:spPr bwMode="auto">
          <a:xfrm rot="2061911">
            <a:off x="5857875" y="2954338"/>
            <a:ext cx="3105150" cy="1209675"/>
          </a:xfrm>
          <a:prstGeom prst="ellipse">
            <a:avLst/>
          </a:prstGeom>
          <a:solidFill>
            <a:srgbClr val="FFCC99"/>
          </a:solidFill>
          <a:ln w="6350">
            <a:solidFill>
              <a:schemeClr val="tx1"/>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35" name="Oval 7"/>
          <p:cNvSpPr>
            <a:spLocks noChangeArrowheads="1"/>
          </p:cNvSpPr>
          <p:nvPr/>
        </p:nvSpPr>
        <p:spPr bwMode="auto">
          <a:xfrm>
            <a:off x="6643688" y="2616200"/>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36" name="Oval 8"/>
          <p:cNvSpPr>
            <a:spLocks noChangeArrowheads="1"/>
          </p:cNvSpPr>
          <p:nvPr/>
        </p:nvSpPr>
        <p:spPr bwMode="auto">
          <a:xfrm>
            <a:off x="6505575" y="2716213"/>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37" name="Oval 9"/>
          <p:cNvSpPr>
            <a:spLocks noChangeArrowheads="1"/>
          </p:cNvSpPr>
          <p:nvPr/>
        </p:nvSpPr>
        <p:spPr bwMode="auto">
          <a:xfrm>
            <a:off x="6678613" y="2873375"/>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38" name="Oval 10"/>
          <p:cNvSpPr>
            <a:spLocks noChangeArrowheads="1"/>
          </p:cNvSpPr>
          <p:nvPr/>
        </p:nvSpPr>
        <p:spPr bwMode="auto">
          <a:xfrm>
            <a:off x="6856413" y="2906713"/>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39" name="Oval 11"/>
          <p:cNvSpPr>
            <a:spLocks noChangeArrowheads="1"/>
          </p:cNvSpPr>
          <p:nvPr/>
        </p:nvSpPr>
        <p:spPr bwMode="auto">
          <a:xfrm>
            <a:off x="6678613" y="3097213"/>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40" name="Oval 12"/>
          <p:cNvSpPr>
            <a:spLocks noChangeArrowheads="1"/>
          </p:cNvSpPr>
          <p:nvPr/>
        </p:nvSpPr>
        <p:spPr bwMode="auto">
          <a:xfrm>
            <a:off x="6407150" y="3087688"/>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41" name="Oval 13"/>
          <p:cNvSpPr>
            <a:spLocks noChangeArrowheads="1"/>
          </p:cNvSpPr>
          <p:nvPr/>
        </p:nvSpPr>
        <p:spPr bwMode="auto">
          <a:xfrm>
            <a:off x="6907213" y="3192463"/>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42" name="Oval 14"/>
          <p:cNvSpPr>
            <a:spLocks noChangeArrowheads="1"/>
          </p:cNvSpPr>
          <p:nvPr/>
        </p:nvSpPr>
        <p:spPr bwMode="auto">
          <a:xfrm>
            <a:off x="7747000" y="3473450"/>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43" name="Oval 15"/>
          <p:cNvSpPr>
            <a:spLocks noChangeArrowheads="1"/>
          </p:cNvSpPr>
          <p:nvPr/>
        </p:nvSpPr>
        <p:spPr bwMode="auto">
          <a:xfrm>
            <a:off x="7680325" y="3621088"/>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44" name="Oval 16"/>
          <p:cNvSpPr>
            <a:spLocks noChangeArrowheads="1"/>
          </p:cNvSpPr>
          <p:nvPr/>
        </p:nvSpPr>
        <p:spPr bwMode="auto">
          <a:xfrm>
            <a:off x="7786688" y="3783013"/>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45" name="Oval 17"/>
          <p:cNvSpPr>
            <a:spLocks noChangeArrowheads="1"/>
          </p:cNvSpPr>
          <p:nvPr/>
        </p:nvSpPr>
        <p:spPr bwMode="auto">
          <a:xfrm>
            <a:off x="7829550" y="3621088"/>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46" name="Oval 18"/>
          <p:cNvSpPr>
            <a:spLocks noChangeArrowheads="1"/>
          </p:cNvSpPr>
          <p:nvPr/>
        </p:nvSpPr>
        <p:spPr bwMode="auto">
          <a:xfrm>
            <a:off x="8034338" y="3544888"/>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47" name="Oval 19"/>
          <p:cNvSpPr>
            <a:spLocks noChangeArrowheads="1"/>
          </p:cNvSpPr>
          <p:nvPr/>
        </p:nvSpPr>
        <p:spPr bwMode="auto">
          <a:xfrm>
            <a:off x="7640638" y="3825875"/>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48" name="Oval 20"/>
          <p:cNvSpPr>
            <a:spLocks noChangeArrowheads="1"/>
          </p:cNvSpPr>
          <p:nvPr/>
        </p:nvSpPr>
        <p:spPr bwMode="auto">
          <a:xfrm>
            <a:off x="7975600" y="3778250"/>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49" name="Oval 21"/>
          <p:cNvSpPr>
            <a:spLocks noChangeArrowheads="1"/>
          </p:cNvSpPr>
          <p:nvPr/>
        </p:nvSpPr>
        <p:spPr bwMode="auto">
          <a:xfrm>
            <a:off x="8042275" y="3940175"/>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50" name="Oval 22"/>
          <p:cNvSpPr>
            <a:spLocks noChangeArrowheads="1"/>
          </p:cNvSpPr>
          <p:nvPr/>
        </p:nvSpPr>
        <p:spPr bwMode="auto">
          <a:xfrm>
            <a:off x="6229350" y="4206875"/>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51" name="Oval 23"/>
          <p:cNvSpPr>
            <a:spLocks noChangeArrowheads="1"/>
          </p:cNvSpPr>
          <p:nvPr/>
        </p:nvSpPr>
        <p:spPr bwMode="auto">
          <a:xfrm>
            <a:off x="7770813" y="3987800"/>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52" name="Oval 24"/>
          <p:cNvSpPr>
            <a:spLocks noChangeArrowheads="1"/>
          </p:cNvSpPr>
          <p:nvPr/>
        </p:nvSpPr>
        <p:spPr bwMode="auto">
          <a:xfrm>
            <a:off x="8475663" y="4406900"/>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53" name="Oval 25"/>
          <p:cNvSpPr>
            <a:spLocks noChangeArrowheads="1"/>
          </p:cNvSpPr>
          <p:nvPr/>
        </p:nvSpPr>
        <p:spPr bwMode="auto">
          <a:xfrm>
            <a:off x="6418263" y="4287838"/>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54" name="Oval 26"/>
          <p:cNvSpPr>
            <a:spLocks noChangeArrowheads="1"/>
          </p:cNvSpPr>
          <p:nvPr/>
        </p:nvSpPr>
        <p:spPr bwMode="auto">
          <a:xfrm>
            <a:off x="6316663" y="4454525"/>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55" name="Oval 27"/>
          <p:cNvSpPr>
            <a:spLocks noChangeArrowheads="1"/>
          </p:cNvSpPr>
          <p:nvPr/>
        </p:nvSpPr>
        <p:spPr bwMode="auto">
          <a:xfrm>
            <a:off x="6072188" y="4416425"/>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56" name="Oval 28"/>
          <p:cNvSpPr>
            <a:spLocks noChangeArrowheads="1"/>
          </p:cNvSpPr>
          <p:nvPr/>
        </p:nvSpPr>
        <p:spPr bwMode="auto">
          <a:xfrm>
            <a:off x="5646738" y="4992688"/>
            <a:ext cx="76200" cy="92075"/>
          </a:xfrm>
          <a:prstGeom prst="ellipse">
            <a:avLst/>
          </a:prstGeom>
          <a:solidFill>
            <a:srgbClr val="0000FF"/>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57" name="Oval 29"/>
          <p:cNvSpPr>
            <a:spLocks noChangeArrowheads="1"/>
          </p:cNvSpPr>
          <p:nvPr/>
        </p:nvSpPr>
        <p:spPr bwMode="auto">
          <a:xfrm>
            <a:off x="6045200" y="4597400"/>
            <a:ext cx="76200" cy="92075"/>
          </a:xfrm>
          <a:prstGeom prst="ellipse">
            <a:avLst/>
          </a:prstGeom>
          <a:solidFill>
            <a:schemeClr val="tx1"/>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58" name="Oval 30"/>
          <p:cNvSpPr>
            <a:spLocks noChangeArrowheads="1"/>
          </p:cNvSpPr>
          <p:nvPr/>
        </p:nvSpPr>
        <p:spPr bwMode="auto">
          <a:xfrm>
            <a:off x="7356475" y="3321050"/>
            <a:ext cx="76200" cy="92075"/>
          </a:xfrm>
          <a:prstGeom prst="ellipse">
            <a:avLst/>
          </a:prstGeom>
          <a:solidFill>
            <a:schemeClr val="tx1"/>
          </a:solidFill>
          <a:ln w="6350">
            <a:solidFill>
              <a:schemeClr val="tx1"/>
            </a:solidFill>
            <a:round/>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11359" name="Line 31"/>
          <p:cNvSpPr>
            <a:spLocks noChangeShapeType="1"/>
          </p:cNvSpPr>
          <p:nvPr/>
        </p:nvSpPr>
        <p:spPr bwMode="auto">
          <a:xfrm flipV="1">
            <a:off x="6286500" y="3230563"/>
            <a:ext cx="133350" cy="928687"/>
          </a:xfrm>
          <a:prstGeom prst="line">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nl-NL"/>
          </a:p>
        </p:txBody>
      </p:sp>
      <p:sp>
        <p:nvSpPr>
          <p:cNvPr id="611360" name="Line 32"/>
          <p:cNvSpPr>
            <a:spLocks noChangeShapeType="1"/>
          </p:cNvSpPr>
          <p:nvPr/>
        </p:nvSpPr>
        <p:spPr bwMode="auto">
          <a:xfrm flipH="1">
            <a:off x="5773738" y="4497388"/>
            <a:ext cx="2682875" cy="538162"/>
          </a:xfrm>
          <a:prstGeom prst="line">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nl-NL"/>
          </a:p>
        </p:txBody>
      </p:sp>
      <p:sp>
        <p:nvSpPr>
          <p:cNvPr id="611361" name="Line 33"/>
          <p:cNvSpPr>
            <a:spLocks noChangeShapeType="1"/>
          </p:cNvSpPr>
          <p:nvPr/>
        </p:nvSpPr>
        <p:spPr bwMode="auto">
          <a:xfrm flipH="1">
            <a:off x="6143625" y="3406775"/>
            <a:ext cx="1198563" cy="1162050"/>
          </a:xfrm>
          <a:prstGeom prst="line">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nl-NL"/>
          </a:p>
        </p:txBody>
      </p:sp>
      <p:sp>
        <p:nvSpPr>
          <p:cNvPr id="611362" name="Text Box 34"/>
          <p:cNvSpPr txBox="1">
            <a:spLocks noChangeArrowheads="1"/>
          </p:cNvSpPr>
          <p:nvPr/>
        </p:nvSpPr>
        <p:spPr bwMode="auto">
          <a:xfrm>
            <a:off x="5473700" y="3357563"/>
            <a:ext cx="898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eaLnBrk="0" hangingPunct="0"/>
            <a:r>
              <a:rPr lang="en-US" altLang="nl-NL" sz="1800">
                <a:latin typeface="Tahoma" pitchFamily="34" charset="0"/>
              </a:rPr>
              <a:t>Single</a:t>
            </a:r>
          </a:p>
          <a:p>
            <a:pPr algn="r" eaLnBrk="0" hangingPunct="0"/>
            <a:r>
              <a:rPr lang="en-US" altLang="nl-NL" sz="1800">
                <a:latin typeface="Tahoma" pitchFamily="34" charset="0"/>
              </a:rPr>
              <a:t>linkage</a:t>
            </a:r>
          </a:p>
        </p:txBody>
      </p:sp>
      <p:sp>
        <p:nvSpPr>
          <p:cNvPr id="611363" name="Text Box 35"/>
          <p:cNvSpPr txBox="1">
            <a:spLocks noChangeArrowheads="1"/>
          </p:cNvSpPr>
          <p:nvPr/>
        </p:nvSpPr>
        <p:spPr bwMode="auto">
          <a:xfrm>
            <a:off x="6659563" y="3940175"/>
            <a:ext cx="100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1800">
                <a:latin typeface="Tahoma" pitchFamily="34" charset="0"/>
              </a:rPr>
              <a:t>Average</a:t>
            </a:r>
            <a:br>
              <a:rPr lang="en-US" altLang="nl-NL" sz="1800">
                <a:latin typeface="Tahoma" pitchFamily="34" charset="0"/>
              </a:rPr>
            </a:br>
            <a:r>
              <a:rPr lang="en-US" altLang="nl-NL" sz="1800">
                <a:latin typeface="Tahoma" pitchFamily="34" charset="0"/>
              </a:rPr>
              <a:t>linkage</a:t>
            </a:r>
          </a:p>
        </p:txBody>
      </p:sp>
      <p:sp>
        <p:nvSpPr>
          <p:cNvPr id="611364" name="Text Box 36"/>
          <p:cNvSpPr txBox="1">
            <a:spLocks noChangeArrowheads="1"/>
          </p:cNvSpPr>
          <p:nvPr/>
        </p:nvSpPr>
        <p:spPr bwMode="auto">
          <a:xfrm>
            <a:off x="6950075" y="4724400"/>
            <a:ext cx="1133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1800">
                <a:latin typeface="Tahoma" pitchFamily="34" charset="0"/>
              </a:rPr>
              <a:t>Complete</a:t>
            </a:r>
            <a:br>
              <a:rPr lang="en-US" altLang="nl-NL" sz="1800">
                <a:latin typeface="Tahoma" pitchFamily="34" charset="0"/>
              </a:rPr>
            </a:br>
            <a:r>
              <a:rPr lang="en-US" altLang="nl-NL" sz="1800">
                <a:latin typeface="Tahoma" pitchFamily="34" charset="0"/>
              </a:rPr>
              <a:t>linkage</a:t>
            </a:r>
          </a:p>
        </p:txBody>
      </p:sp>
      <p:sp>
        <p:nvSpPr>
          <p:cNvPr id="611365" name="Line 37"/>
          <p:cNvSpPr>
            <a:spLocks noChangeShapeType="1"/>
          </p:cNvSpPr>
          <p:nvPr/>
        </p:nvSpPr>
        <p:spPr bwMode="auto">
          <a:xfrm flipH="1" flipV="1">
            <a:off x="6742113" y="2709863"/>
            <a:ext cx="1266825" cy="844550"/>
          </a:xfrm>
          <a:prstGeom prst="line">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nl-NL"/>
          </a:p>
        </p:txBody>
      </p:sp>
      <p:sp>
        <p:nvSpPr>
          <p:cNvPr id="611366" name="Text Box 38"/>
          <p:cNvSpPr txBox="1">
            <a:spLocks noChangeArrowheads="1"/>
          </p:cNvSpPr>
          <p:nvPr/>
        </p:nvSpPr>
        <p:spPr bwMode="auto">
          <a:xfrm>
            <a:off x="7291388" y="2863850"/>
            <a:ext cx="1042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1800">
                <a:latin typeface="Tahoma" pitchFamily="34" charset="0"/>
              </a:rPr>
              <a:t>Distance</a:t>
            </a:r>
          </a:p>
        </p:txBody>
      </p:sp>
    </p:spTree>
    <p:extLst>
      <p:ext uri="{BB962C8B-B14F-4D97-AF65-F5344CB8AC3E}">
        <p14:creationId xmlns:p14="http://schemas.microsoft.com/office/powerpoint/2010/main" val="633025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9" name="Rectangle 3"/>
          <p:cNvSpPr>
            <a:spLocks noChangeArrowheads="1"/>
          </p:cNvSpPr>
          <p:nvPr/>
        </p:nvSpPr>
        <p:spPr bwMode="auto">
          <a:xfrm>
            <a:off x="5638800" y="2667000"/>
            <a:ext cx="3124200" cy="3810000"/>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13380" name="Text Box 4"/>
          <p:cNvSpPr txBox="1">
            <a:spLocks noChangeArrowheads="1"/>
          </p:cNvSpPr>
          <p:nvPr/>
        </p:nvSpPr>
        <p:spPr bwMode="auto">
          <a:xfrm>
            <a:off x="6248400" y="2049463"/>
            <a:ext cx="2092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i="1"/>
              <a:t>n</a:t>
            </a:r>
            <a:r>
              <a:rPr lang="en-US" altLang="nl-NL"/>
              <a:t> experiments</a:t>
            </a:r>
            <a:endParaRPr lang="en-GB" altLang="nl-NL"/>
          </a:p>
        </p:txBody>
      </p:sp>
      <p:sp>
        <p:nvSpPr>
          <p:cNvPr id="613381" name="Text Box 5"/>
          <p:cNvSpPr txBox="1">
            <a:spLocks noChangeArrowheads="1"/>
          </p:cNvSpPr>
          <p:nvPr/>
        </p:nvSpPr>
        <p:spPr bwMode="auto">
          <a:xfrm rot="-5400000">
            <a:off x="4550568" y="3910807"/>
            <a:ext cx="1243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i="1"/>
              <a:t>p</a:t>
            </a:r>
            <a:r>
              <a:rPr lang="en-US" altLang="nl-NL"/>
              <a:t> genes</a:t>
            </a:r>
            <a:endParaRPr lang="en-GB" altLang="nl-NL"/>
          </a:p>
        </p:txBody>
      </p:sp>
      <p:sp>
        <p:nvSpPr>
          <p:cNvPr id="613382" name="Rectangle 6"/>
          <p:cNvSpPr>
            <a:spLocks noChangeArrowheads="1"/>
          </p:cNvSpPr>
          <p:nvPr/>
        </p:nvSpPr>
        <p:spPr bwMode="auto">
          <a:xfrm>
            <a:off x="6705600" y="2667000"/>
            <a:ext cx="228600" cy="38100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13383" name="Rectangle 7"/>
          <p:cNvSpPr>
            <a:spLocks noChangeArrowheads="1"/>
          </p:cNvSpPr>
          <p:nvPr/>
        </p:nvSpPr>
        <p:spPr bwMode="auto">
          <a:xfrm rot="-5400000">
            <a:off x="7086600" y="2819400"/>
            <a:ext cx="228600" cy="3124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13384" name="Text Box 8"/>
          <p:cNvSpPr txBox="1">
            <a:spLocks noChangeArrowheads="1"/>
          </p:cNvSpPr>
          <p:nvPr/>
        </p:nvSpPr>
        <p:spPr bwMode="auto">
          <a:xfrm>
            <a:off x="4932363" y="1516063"/>
            <a:ext cx="4003675"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a:t>gene expression data matrix</a:t>
            </a:r>
            <a:endParaRPr lang="en-GB" altLang="nl-NL"/>
          </a:p>
        </p:txBody>
      </p:sp>
      <p:sp>
        <p:nvSpPr>
          <p:cNvPr id="613385" name="Text Box 9"/>
          <p:cNvSpPr txBox="1">
            <a:spLocks noChangeArrowheads="1"/>
          </p:cNvSpPr>
          <p:nvPr/>
        </p:nvSpPr>
        <p:spPr bwMode="auto">
          <a:xfrm>
            <a:off x="179388" y="1633538"/>
            <a:ext cx="37068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altLang="nl-NL" sz="2400" dirty="0"/>
              <a:t>           </a:t>
            </a:r>
            <a:r>
              <a:rPr lang="en-US" altLang="nl-NL" sz="2400" dirty="0" smtClean="0"/>
              <a:t>     A   </a:t>
            </a:r>
            <a:r>
              <a:rPr lang="en-US" altLang="nl-NL" sz="2400" dirty="0"/>
              <a:t>B   C    D   E</a:t>
            </a:r>
          </a:p>
          <a:p>
            <a:pPr algn="l">
              <a:spcBef>
                <a:spcPct val="0"/>
              </a:spcBef>
            </a:pPr>
            <a:endParaRPr lang="en-US" altLang="nl-NL" sz="2400" dirty="0"/>
          </a:p>
          <a:p>
            <a:pPr algn="l">
              <a:spcBef>
                <a:spcPct val="0"/>
              </a:spcBef>
            </a:pPr>
            <a:r>
              <a:rPr lang="en-US" altLang="nl-NL" sz="2400" dirty="0"/>
              <a:t>gene1    </a:t>
            </a:r>
            <a:r>
              <a:rPr lang="en-US" altLang="nl-NL" sz="2400" dirty="0" smtClean="0"/>
              <a:t> 5   </a:t>
            </a:r>
            <a:r>
              <a:rPr lang="en-US" altLang="nl-NL" sz="2400" dirty="0"/>
              <a:t>3    3   -1  </a:t>
            </a:r>
            <a:r>
              <a:rPr lang="en-US" altLang="nl-NL" sz="2400" dirty="0" smtClean="0"/>
              <a:t>  </a:t>
            </a:r>
            <a:r>
              <a:rPr lang="en-US" altLang="nl-NL" sz="2400" dirty="0"/>
              <a:t>0</a:t>
            </a:r>
          </a:p>
          <a:p>
            <a:pPr algn="l">
              <a:spcBef>
                <a:spcPct val="0"/>
              </a:spcBef>
            </a:pPr>
            <a:r>
              <a:rPr lang="en-US" altLang="nl-NL" sz="2400" dirty="0"/>
              <a:t>gene2	   3   1    2   -3  -4</a:t>
            </a:r>
          </a:p>
          <a:p>
            <a:pPr algn="l">
              <a:spcBef>
                <a:spcPct val="0"/>
              </a:spcBef>
            </a:pPr>
            <a:r>
              <a:rPr lang="en-US" altLang="nl-NL" sz="2400" dirty="0"/>
              <a:t>gene3    </a:t>
            </a:r>
            <a:r>
              <a:rPr lang="en-US" altLang="nl-NL" sz="2400" dirty="0" smtClean="0"/>
              <a:t> 2   </a:t>
            </a:r>
            <a:r>
              <a:rPr lang="en-US" altLang="nl-NL" sz="2400" dirty="0"/>
              <a:t>0   -1  </a:t>
            </a:r>
            <a:r>
              <a:rPr lang="en-US" altLang="nl-NL" sz="2400" dirty="0" smtClean="0"/>
              <a:t> -</a:t>
            </a:r>
            <a:r>
              <a:rPr lang="en-US" altLang="nl-NL" sz="2400" dirty="0"/>
              <a:t>3  </a:t>
            </a:r>
            <a:r>
              <a:rPr lang="en-US" altLang="nl-NL" sz="2400" dirty="0" smtClean="0"/>
              <a:t>-</a:t>
            </a:r>
            <a:r>
              <a:rPr lang="en-US" altLang="nl-NL" sz="2400" dirty="0"/>
              <a:t>3</a:t>
            </a:r>
          </a:p>
          <a:p>
            <a:pPr algn="l">
              <a:spcBef>
                <a:spcPct val="0"/>
              </a:spcBef>
            </a:pPr>
            <a:r>
              <a:rPr lang="en-US" altLang="nl-NL" sz="2400" dirty="0"/>
              <a:t>gene4    </a:t>
            </a:r>
            <a:r>
              <a:rPr lang="en-US" altLang="nl-NL" sz="2400" dirty="0" smtClean="0"/>
              <a:t> 1  </a:t>
            </a:r>
            <a:r>
              <a:rPr lang="en-US" altLang="nl-NL" sz="2400" dirty="0"/>
              <a:t>-1    0  </a:t>
            </a:r>
            <a:r>
              <a:rPr lang="en-US" altLang="nl-NL" sz="2400" dirty="0" smtClean="0"/>
              <a:t> -</a:t>
            </a:r>
            <a:r>
              <a:rPr lang="en-US" altLang="nl-NL" sz="2400" dirty="0"/>
              <a:t>4  -4</a:t>
            </a:r>
            <a:endParaRPr lang="nl-NL" altLang="nl-NL" sz="2400" dirty="0"/>
          </a:p>
        </p:txBody>
      </p:sp>
      <p:sp>
        <p:nvSpPr>
          <p:cNvPr id="613386" name="Line 10"/>
          <p:cNvSpPr>
            <a:spLocks noChangeShapeType="1"/>
          </p:cNvSpPr>
          <p:nvPr/>
        </p:nvSpPr>
        <p:spPr bwMode="auto">
          <a:xfrm>
            <a:off x="1219200" y="16002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3387" name="Line 11"/>
          <p:cNvSpPr>
            <a:spLocks noChangeShapeType="1"/>
          </p:cNvSpPr>
          <p:nvPr/>
        </p:nvSpPr>
        <p:spPr bwMode="auto">
          <a:xfrm>
            <a:off x="457200" y="2286000"/>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3388" name="Line 12"/>
          <p:cNvSpPr>
            <a:spLocks noChangeShapeType="1"/>
          </p:cNvSpPr>
          <p:nvPr/>
        </p:nvSpPr>
        <p:spPr bwMode="auto">
          <a:xfrm>
            <a:off x="457200" y="1752600"/>
            <a:ext cx="762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3389" name="Text Box 13"/>
          <p:cNvSpPr txBox="1">
            <a:spLocks noChangeArrowheads="1"/>
          </p:cNvSpPr>
          <p:nvPr/>
        </p:nvSpPr>
        <p:spPr bwMode="auto">
          <a:xfrm>
            <a:off x="228600" y="1905000"/>
            <a:ext cx="622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1600"/>
              <a:t>gene</a:t>
            </a:r>
            <a:endParaRPr lang="nl-NL" altLang="nl-NL" sz="1600"/>
          </a:p>
        </p:txBody>
      </p:sp>
      <p:sp>
        <p:nvSpPr>
          <p:cNvPr id="613390" name="Text Box 14"/>
          <p:cNvSpPr txBox="1">
            <a:spLocks noChangeArrowheads="1"/>
          </p:cNvSpPr>
          <p:nvPr/>
        </p:nvSpPr>
        <p:spPr bwMode="auto">
          <a:xfrm>
            <a:off x="533400" y="1447800"/>
            <a:ext cx="644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1600"/>
              <a:t>array</a:t>
            </a:r>
            <a:endParaRPr lang="nl-NL" altLang="nl-NL" sz="1600"/>
          </a:p>
        </p:txBody>
      </p:sp>
      <p:sp>
        <p:nvSpPr>
          <p:cNvPr id="613391" name="Text Box 15"/>
          <p:cNvSpPr txBox="1">
            <a:spLocks noChangeArrowheads="1"/>
          </p:cNvSpPr>
          <p:nvPr/>
        </p:nvSpPr>
        <p:spPr bwMode="auto">
          <a:xfrm>
            <a:off x="447675" y="4521200"/>
            <a:ext cx="2946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pPr algn="l"/>
            <a:r>
              <a:rPr lang="en-US" altLang="nl-NL"/>
              <a:t>genes: vectors in </a:t>
            </a:r>
            <a:r>
              <a:rPr lang="en-US" altLang="nl-NL" b="1"/>
              <a:t>R</a:t>
            </a:r>
            <a:r>
              <a:rPr lang="en-US" altLang="nl-NL" baseline="50000"/>
              <a:t>n</a:t>
            </a:r>
          </a:p>
          <a:p>
            <a:pPr algn="l"/>
            <a:r>
              <a:rPr lang="en-US" altLang="nl-NL"/>
              <a:t>arrays: vectors in </a:t>
            </a:r>
            <a:r>
              <a:rPr lang="en-US" altLang="nl-NL" b="1"/>
              <a:t>R</a:t>
            </a:r>
            <a:r>
              <a:rPr lang="en-US" altLang="nl-NL" baseline="50000"/>
              <a:t>p</a:t>
            </a:r>
          </a:p>
          <a:p>
            <a:pPr algn="l"/>
            <a:r>
              <a:rPr lang="en-US" altLang="nl-NL"/>
              <a:t>Often p&gt;&gt;n</a:t>
            </a:r>
            <a:endParaRPr lang="nl-NL" altLang="nl-NL"/>
          </a:p>
        </p:txBody>
      </p:sp>
      <p:sp>
        <p:nvSpPr>
          <p:cNvPr id="19" name="Rectangle 3"/>
          <p:cNvSpPr>
            <a:spLocks noGrp="1" noChangeArrowheads="1"/>
          </p:cNvSpPr>
          <p:nvPr>
            <p:ph type="title" idx="4294967295"/>
          </p:nvPr>
        </p:nvSpPr>
        <p:spPr>
          <a:xfrm>
            <a:off x="457200" y="540296"/>
            <a:ext cx="8229600" cy="720080"/>
          </a:xfrm>
        </p:spPr>
        <p:txBody>
          <a:bodyPr anchor="t"/>
          <a:lstStyle/>
          <a:p>
            <a:r>
              <a:rPr lang="en-US" altLang="nl-NL" dirty="0"/>
              <a:t>Hierarchical </a:t>
            </a:r>
            <a:r>
              <a:rPr lang="en-US" altLang="nl-NL" dirty="0" smtClean="0"/>
              <a:t>clustering: example (I)</a:t>
            </a:r>
            <a:endParaRPr lang="en-US" altLang="nl-NL" dirty="0"/>
          </a:p>
        </p:txBody>
      </p:sp>
    </p:spTree>
    <p:extLst>
      <p:ext uri="{BB962C8B-B14F-4D97-AF65-F5344CB8AC3E}">
        <p14:creationId xmlns:p14="http://schemas.microsoft.com/office/powerpoint/2010/main" val="14885004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27" name="Picture 3" descr="prof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Grp="1" noChangeArrowheads="1"/>
          </p:cNvSpPr>
          <p:nvPr>
            <p:ph type="title" idx="4294967295"/>
          </p:nvPr>
        </p:nvSpPr>
        <p:spPr>
          <a:xfrm>
            <a:off x="457200" y="540296"/>
            <a:ext cx="8229600" cy="720080"/>
          </a:xfrm>
        </p:spPr>
        <p:txBody>
          <a:bodyPr anchor="t"/>
          <a:lstStyle/>
          <a:p>
            <a:r>
              <a:rPr lang="en-US" altLang="nl-NL" dirty="0"/>
              <a:t>Hierarchical </a:t>
            </a:r>
            <a:r>
              <a:rPr lang="en-US" altLang="nl-NL" dirty="0" smtClean="0"/>
              <a:t>clustering: example (II)</a:t>
            </a:r>
            <a:endParaRPr lang="en-US" altLang="nl-NL" dirty="0"/>
          </a:p>
        </p:txBody>
      </p:sp>
    </p:spTree>
    <p:extLst>
      <p:ext uri="{BB962C8B-B14F-4D97-AF65-F5344CB8AC3E}">
        <p14:creationId xmlns:p14="http://schemas.microsoft.com/office/powerpoint/2010/main" val="21417584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475" name="Picture 3" descr="prof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617476" name="Picture 4" descr="dendrogram_manhattan"/>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23850" y="1844675"/>
            <a:ext cx="3960813" cy="3960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3"/>
          <p:cNvSpPr>
            <a:spLocks noGrp="1" noChangeArrowheads="1"/>
          </p:cNvSpPr>
          <p:nvPr>
            <p:ph type="title" idx="4294967295"/>
          </p:nvPr>
        </p:nvSpPr>
        <p:spPr>
          <a:xfrm>
            <a:off x="457200" y="540296"/>
            <a:ext cx="8229600" cy="720080"/>
          </a:xfrm>
        </p:spPr>
        <p:txBody>
          <a:bodyPr anchor="t"/>
          <a:lstStyle/>
          <a:p>
            <a:r>
              <a:rPr lang="en-US" altLang="nl-NL" dirty="0"/>
              <a:t>Hierarchical </a:t>
            </a:r>
            <a:r>
              <a:rPr lang="en-US" altLang="nl-NL" dirty="0" smtClean="0"/>
              <a:t>clustering: example (II)</a:t>
            </a:r>
            <a:endParaRPr lang="en-US" altLang="nl-NL" dirty="0"/>
          </a:p>
        </p:txBody>
      </p:sp>
    </p:spTree>
    <p:extLst>
      <p:ext uri="{BB962C8B-B14F-4D97-AF65-F5344CB8AC3E}">
        <p14:creationId xmlns:p14="http://schemas.microsoft.com/office/powerpoint/2010/main" val="2631378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9523" name="Picture 3" descr="prof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0"/>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Grp="1" noChangeArrowheads="1"/>
          </p:cNvSpPr>
          <p:nvPr>
            <p:ph type="title" idx="4294967295"/>
          </p:nvPr>
        </p:nvSpPr>
        <p:spPr>
          <a:xfrm>
            <a:off x="457200" y="540296"/>
            <a:ext cx="8229600" cy="720080"/>
          </a:xfrm>
        </p:spPr>
        <p:txBody>
          <a:bodyPr anchor="t"/>
          <a:lstStyle/>
          <a:p>
            <a:r>
              <a:rPr lang="en-US" altLang="nl-NL" dirty="0"/>
              <a:t>Hierarchical </a:t>
            </a:r>
            <a:r>
              <a:rPr lang="en-US" altLang="nl-NL" dirty="0" smtClean="0"/>
              <a:t>clustering: example (III)</a:t>
            </a:r>
            <a:endParaRPr lang="en-US" altLang="nl-NL" dirty="0"/>
          </a:p>
        </p:txBody>
      </p:sp>
    </p:spTree>
    <p:extLst>
      <p:ext uri="{BB962C8B-B14F-4D97-AF65-F5344CB8AC3E}">
        <p14:creationId xmlns:p14="http://schemas.microsoft.com/office/powerpoint/2010/main" val="7182201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572" name="Picture 4" descr="dendrogram_cor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773238"/>
            <a:ext cx="4248150" cy="4248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1573" name="Picture 5" descr="dendrogram_co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989138"/>
            <a:ext cx="42481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title" idx="4294967295"/>
          </p:nvPr>
        </p:nvSpPr>
        <p:spPr>
          <a:xfrm>
            <a:off x="457200" y="540296"/>
            <a:ext cx="8229600" cy="720080"/>
          </a:xfrm>
        </p:spPr>
        <p:txBody>
          <a:bodyPr anchor="t"/>
          <a:lstStyle/>
          <a:p>
            <a:r>
              <a:rPr lang="en-US" altLang="nl-NL" dirty="0"/>
              <a:t>Hierarchical </a:t>
            </a:r>
            <a:r>
              <a:rPr lang="en-US" altLang="nl-NL" dirty="0" smtClean="0"/>
              <a:t>clustering: example (III)</a:t>
            </a:r>
            <a:endParaRPr lang="en-US" altLang="nl-NL" dirty="0"/>
          </a:p>
        </p:txBody>
      </p:sp>
      <p:pic>
        <p:nvPicPr>
          <p:cNvPr id="621571" name="Picture 3" descr="profi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52600"/>
            <a:ext cx="4191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591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42" name="Picture 2" descr="GeneDend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25538"/>
            <a:ext cx="2049462" cy="5372100"/>
          </a:xfrm>
          <a:prstGeom prst="rect">
            <a:avLst/>
          </a:prstGeom>
          <a:noFill/>
          <a:extLst>
            <a:ext uri="{909E8E84-426E-40DD-AFC4-6F175D3DCCD1}">
              <a14:hiddenFill xmlns:a14="http://schemas.microsoft.com/office/drawing/2010/main">
                <a:solidFill>
                  <a:srgbClr val="FFFFFF"/>
                </a:solidFill>
              </a14:hiddenFill>
            </a:ext>
          </a:extLst>
        </p:spPr>
      </p:pic>
      <p:sp>
        <p:nvSpPr>
          <p:cNvPr id="471044" name="Rectangle 4"/>
          <p:cNvSpPr>
            <a:spLocks noChangeArrowheads="1"/>
          </p:cNvSpPr>
          <p:nvPr/>
        </p:nvSpPr>
        <p:spPr bwMode="auto">
          <a:xfrm>
            <a:off x="755650" y="1341438"/>
            <a:ext cx="7702550" cy="5248275"/>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381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accent2"/>
              </a:buClr>
              <a:buChar char="•"/>
              <a:defRPr sz="3200">
                <a:solidFill>
                  <a:schemeClr val="tx1"/>
                </a:solidFill>
                <a:latin typeface="Tahoma" pitchFamily="34" charset="0"/>
              </a:defRPr>
            </a:lvl1pPr>
            <a:lvl2pPr marL="742950" indent="-285750" algn="l">
              <a:spcBef>
                <a:spcPct val="20000"/>
              </a:spcBef>
              <a:buClr>
                <a:srgbClr val="FF0000"/>
              </a:buClr>
              <a:buSzPct val="80000"/>
              <a:buFont typeface="Wingdings" pitchFamily="2" charset="2"/>
              <a:buChar char="§"/>
              <a:defRPr sz="2800">
                <a:solidFill>
                  <a:schemeClr val="tx1"/>
                </a:solidFill>
                <a:latin typeface="Tahoma" pitchFamily="34" charset="0"/>
              </a:defRPr>
            </a:lvl2pPr>
            <a:lvl3pPr marL="1143000" indent="-228600" algn="l">
              <a:spcBef>
                <a:spcPct val="20000"/>
              </a:spcBef>
              <a:buClr>
                <a:srgbClr val="66FF33"/>
              </a:buClr>
              <a:buSzPct val="60000"/>
              <a:buFont typeface="Wingdings" pitchFamily="2" charset="2"/>
              <a:buChar char="Ø"/>
              <a:defRPr sz="2400">
                <a:solidFill>
                  <a:schemeClr val="tx1"/>
                </a:solidFill>
                <a:latin typeface="Tahoma" pitchFamily="34" charset="0"/>
              </a:defRPr>
            </a:lvl3pPr>
            <a:lvl4pPr marL="1600200" indent="-228600" algn="l">
              <a:spcBef>
                <a:spcPct val="20000"/>
              </a:spcBef>
              <a:buClr>
                <a:srgbClr val="66FF33"/>
              </a:buClr>
              <a:buSzPct val="60000"/>
              <a:buFont typeface="Wingdings" pitchFamily="2" charset="2"/>
              <a:buChar char="Ø"/>
              <a:defRPr sz="2000">
                <a:solidFill>
                  <a:schemeClr val="tx1"/>
                </a:solidFill>
                <a:latin typeface="Tahoma" pitchFamily="34" charset="0"/>
              </a:defRPr>
            </a:lvl4pPr>
            <a:lvl5pPr marL="2057400" indent="-228600" algn="l">
              <a:spcBef>
                <a:spcPct val="20000"/>
              </a:spcBef>
              <a:buClr>
                <a:srgbClr val="66FF33"/>
              </a:buClr>
              <a:buSzPct val="60000"/>
              <a:buFont typeface="Wingdings" pitchFamily="2" charset="2"/>
              <a:buChar char="Ø"/>
              <a:defRPr sz="2000">
                <a:solidFill>
                  <a:schemeClr val="tx1"/>
                </a:solidFill>
                <a:latin typeface="Tahoma" pitchFamily="34" charset="0"/>
              </a:defRPr>
            </a:lvl5pPr>
            <a:lvl6pPr marL="2514600" indent="-228600" fontAlgn="base">
              <a:spcBef>
                <a:spcPct val="20000"/>
              </a:spcBef>
              <a:spcAft>
                <a:spcPct val="0"/>
              </a:spcAft>
              <a:buClr>
                <a:srgbClr val="66FF33"/>
              </a:buClr>
              <a:buSzPct val="60000"/>
              <a:buFont typeface="Wingdings" pitchFamily="2" charset="2"/>
              <a:buChar char="Ø"/>
              <a:defRPr sz="2000">
                <a:solidFill>
                  <a:schemeClr val="tx1"/>
                </a:solidFill>
                <a:latin typeface="Tahoma" pitchFamily="34" charset="0"/>
              </a:defRPr>
            </a:lvl6pPr>
            <a:lvl7pPr marL="2971800" indent="-228600" fontAlgn="base">
              <a:spcBef>
                <a:spcPct val="20000"/>
              </a:spcBef>
              <a:spcAft>
                <a:spcPct val="0"/>
              </a:spcAft>
              <a:buClr>
                <a:srgbClr val="66FF33"/>
              </a:buClr>
              <a:buSzPct val="60000"/>
              <a:buFont typeface="Wingdings" pitchFamily="2" charset="2"/>
              <a:buChar char="Ø"/>
              <a:defRPr sz="2000">
                <a:solidFill>
                  <a:schemeClr val="tx1"/>
                </a:solidFill>
                <a:latin typeface="Tahoma" pitchFamily="34" charset="0"/>
              </a:defRPr>
            </a:lvl7pPr>
            <a:lvl8pPr marL="3429000" indent="-228600" fontAlgn="base">
              <a:spcBef>
                <a:spcPct val="20000"/>
              </a:spcBef>
              <a:spcAft>
                <a:spcPct val="0"/>
              </a:spcAft>
              <a:buClr>
                <a:srgbClr val="66FF33"/>
              </a:buClr>
              <a:buSzPct val="60000"/>
              <a:buFont typeface="Wingdings" pitchFamily="2" charset="2"/>
              <a:buChar char="Ø"/>
              <a:defRPr sz="2000">
                <a:solidFill>
                  <a:schemeClr val="tx1"/>
                </a:solidFill>
                <a:latin typeface="Tahoma" pitchFamily="34" charset="0"/>
              </a:defRPr>
            </a:lvl8pPr>
            <a:lvl9pPr marL="3886200" indent="-228600" fontAlgn="base">
              <a:spcBef>
                <a:spcPct val="20000"/>
              </a:spcBef>
              <a:spcAft>
                <a:spcPct val="0"/>
              </a:spcAft>
              <a:buClr>
                <a:srgbClr val="66FF33"/>
              </a:buClr>
              <a:buSzPct val="60000"/>
              <a:buFont typeface="Wingdings" pitchFamily="2" charset="2"/>
              <a:buChar char="Ø"/>
              <a:defRPr sz="2000">
                <a:solidFill>
                  <a:schemeClr val="tx1"/>
                </a:solidFill>
                <a:latin typeface="Tahoma" pitchFamily="34" charset="0"/>
              </a:defRPr>
            </a:lvl9pPr>
          </a:lstStyle>
          <a:p>
            <a:pPr>
              <a:buFontTx/>
              <a:buNone/>
            </a:pPr>
            <a:r>
              <a:rPr lang="en-US" altLang="nl-NL" sz="2400" dirty="0">
                <a:solidFill>
                  <a:srgbClr val="FF3300"/>
                </a:solidFill>
                <a:latin typeface="+mn-lt"/>
              </a:rPr>
              <a:t>Unsupervised: </a:t>
            </a:r>
            <a:r>
              <a:rPr lang="en-US" altLang="nl-NL" sz="2400" dirty="0">
                <a:latin typeface="+mn-lt"/>
              </a:rPr>
              <a:t>classes are not pre-defined</a:t>
            </a:r>
          </a:p>
          <a:p>
            <a:pPr>
              <a:buFontTx/>
              <a:buNone/>
            </a:pPr>
            <a:r>
              <a:rPr lang="en-US" altLang="nl-NL" sz="2400" dirty="0">
                <a:latin typeface="+mn-lt"/>
              </a:rPr>
              <a:t>Goal: grouping similar objects and visualization</a:t>
            </a:r>
          </a:p>
          <a:p>
            <a:pPr>
              <a:buFontTx/>
              <a:buNone/>
            </a:pPr>
            <a:endParaRPr lang="en-US" altLang="nl-NL" sz="2400" dirty="0">
              <a:latin typeface="+mn-lt"/>
            </a:endParaRPr>
          </a:p>
          <a:p>
            <a:pPr lvl="1"/>
            <a:r>
              <a:rPr lang="en-US" altLang="nl-NL" sz="2400" dirty="0">
                <a:latin typeface="+mn-lt"/>
              </a:rPr>
              <a:t>Hierarchical clustering</a:t>
            </a:r>
          </a:p>
          <a:p>
            <a:pPr lvl="1"/>
            <a:r>
              <a:rPr lang="en-US" altLang="nl-NL" sz="2400" dirty="0" smtClean="0">
                <a:latin typeface="+mn-lt"/>
              </a:rPr>
              <a:t>K-means</a:t>
            </a:r>
          </a:p>
          <a:p>
            <a:pPr lvl="1"/>
            <a:r>
              <a:rPr lang="en-US" altLang="nl-NL" sz="2400" dirty="0" smtClean="0">
                <a:latin typeface="+mn-lt"/>
              </a:rPr>
              <a:t>Cluster validation</a:t>
            </a:r>
            <a:endParaRPr lang="en-US" altLang="nl-NL" sz="2400" dirty="0">
              <a:latin typeface="+mn-lt"/>
            </a:endParaRPr>
          </a:p>
          <a:p>
            <a:pPr lvl="1"/>
            <a:r>
              <a:rPr lang="en-US" altLang="nl-NL" sz="2400" dirty="0">
                <a:latin typeface="+mn-lt"/>
              </a:rPr>
              <a:t>Principal component analysis</a:t>
            </a:r>
          </a:p>
        </p:txBody>
      </p:sp>
      <p:sp>
        <p:nvSpPr>
          <p:cNvPr id="471045" name="Text Box 5"/>
          <p:cNvSpPr txBox="1">
            <a:spLocks noChangeArrowheads="1"/>
          </p:cNvSpPr>
          <p:nvPr/>
        </p:nvSpPr>
        <p:spPr bwMode="auto">
          <a:xfrm>
            <a:off x="3132138" y="4781490"/>
            <a:ext cx="1644650" cy="400110"/>
          </a:xfrm>
          <a:prstGeom prst="rect">
            <a:avLst/>
          </a:prstGeom>
          <a:solidFill>
            <a:schemeClr val="tx1"/>
          </a:solidFill>
          <a:ln>
            <a:noFill/>
          </a:ln>
          <a:effectLst/>
        </p:spPr>
        <p:txBody>
          <a:bodyPr>
            <a:spAutoFit/>
          </a:bodyPr>
          <a:lstStyle/>
          <a:p>
            <a:pPr algn="ctr">
              <a:spcBef>
                <a:spcPct val="0"/>
              </a:spcBef>
            </a:pPr>
            <a:r>
              <a:rPr lang="en-US" altLang="nl-NL" sz="2000" dirty="0" smtClean="0">
                <a:solidFill>
                  <a:schemeClr val="bg1"/>
                </a:solidFill>
              </a:rPr>
              <a:t>Black Box</a:t>
            </a:r>
            <a:endParaRPr lang="en-US" altLang="nl-NL" sz="2000" dirty="0">
              <a:solidFill>
                <a:schemeClr val="bg1"/>
              </a:solidFill>
            </a:endParaRPr>
          </a:p>
        </p:txBody>
      </p:sp>
      <p:sp>
        <p:nvSpPr>
          <p:cNvPr id="471046" name="Oval 6"/>
          <p:cNvSpPr>
            <a:spLocks noChangeArrowheads="1"/>
          </p:cNvSpPr>
          <p:nvPr/>
        </p:nvSpPr>
        <p:spPr bwMode="auto">
          <a:xfrm>
            <a:off x="455613" y="4514850"/>
            <a:ext cx="1600200" cy="939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nl-NL" sz="2000" dirty="0"/>
              <a:t>Data</a:t>
            </a:r>
          </a:p>
        </p:txBody>
      </p:sp>
      <p:sp>
        <p:nvSpPr>
          <p:cNvPr id="471047" name="Line 7"/>
          <p:cNvSpPr>
            <a:spLocks noChangeShapeType="1"/>
          </p:cNvSpPr>
          <p:nvPr/>
        </p:nvSpPr>
        <p:spPr bwMode="auto">
          <a:xfrm>
            <a:off x="2055813" y="4997450"/>
            <a:ext cx="1041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1048" name="Line 8"/>
          <p:cNvSpPr>
            <a:spLocks noChangeShapeType="1"/>
          </p:cNvSpPr>
          <p:nvPr/>
        </p:nvSpPr>
        <p:spPr bwMode="auto">
          <a:xfrm>
            <a:off x="4760913" y="499745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71049" name="Rectangle 9"/>
          <p:cNvSpPr>
            <a:spLocks noChangeArrowheads="1"/>
          </p:cNvSpPr>
          <p:nvPr/>
        </p:nvSpPr>
        <p:spPr bwMode="auto">
          <a:xfrm>
            <a:off x="8767763" y="476250"/>
            <a:ext cx="144462" cy="142875"/>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1050" name="Rectangle 10"/>
          <p:cNvSpPr>
            <a:spLocks noChangeArrowheads="1"/>
          </p:cNvSpPr>
          <p:nvPr/>
        </p:nvSpPr>
        <p:spPr bwMode="auto">
          <a:xfrm>
            <a:off x="8767763" y="765175"/>
            <a:ext cx="144462" cy="1428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1051" name="Text Box 11"/>
          <p:cNvSpPr txBox="1">
            <a:spLocks noChangeArrowheads="1"/>
          </p:cNvSpPr>
          <p:nvPr/>
        </p:nvSpPr>
        <p:spPr bwMode="auto">
          <a:xfrm>
            <a:off x="6319838" y="476250"/>
            <a:ext cx="1944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altLang="nl-NL" sz="1800" dirty="0"/>
              <a:t>log(Cy5/Cy3)</a:t>
            </a:r>
            <a:r>
              <a:rPr lang="en-US" altLang="nl-NL" dirty="0"/>
              <a:t>  </a:t>
            </a:r>
            <a:endParaRPr lang="nl-NL" altLang="nl-NL" dirty="0"/>
          </a:p>
        </p:txBody>
      </p:sp>
      <p:sp>
        <p:nvSpPr>
          <p:cNvPr id="471052" name="Line 12"/>
          <p:cNvSpPr>
            <a:spLocks noChangeShapeType="1"/>
          </p:cNvSpPr>
          <p:nvPr/>
        </p:nvSpPr>
        <p:spPr bwMode="auto">
          <a:xfrm flipV="1">
            <a:off x="7832725" y="549275"/>
            <a:ext cx="215900"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71053" name="Line 13"/>
          <p:cNvSpPr>
            <a:spLocks noChangeShapeType="1"/>
          </p:cNvSpPr>
          <p:nvPr/>
        </p:nvSpPr>
        <p:spPr bwMode="auto">
          <a:xfrm>
            <a:off x="7832725" y="765175"/>
            <a:ext cx="215900"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71054" name="Text Box 14"/>
          <p:cNvSpPr txBox="1">
            <a:spLocks noChangeArrowheads="1"/>
          </p:cNvSpPr>
          <p:nvPr/>
        </p:nvSpPr>
        <p:spPr bwMode="auto">
          <a:xfrm>
            <a:off x="8101013" y="404813"/>
            <a:ext cx="5953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altLang="nl-NL" sz="1600" dirty="0"/>
              <a:t>&lt; 0:</a:t>
            </a:r>
          </a:p>
          <a:p>
            <a:pPr algn="l">
              <a:spcBef>
                <a:spcPct val="0"/>
              </a:spcBef>
            </a:pPr>
            <a:r>
              <a:rPr lang="en-US" altLang="nl-NL" sz="1600" dirty="0">
                <a:cs typeface="Tahoma" pitchFamily="34" charset="0"/>
              </a:rPr>
              <a:t>≥ 0:</a:t>
            </a:r>
          </a:p>
        </p:txBody>
      </p:sp>
      <p:sp>
        <p:nvSpPr>
          <p:cNvPr id="15" name="Title 1"/>
          <p:cNvSpPr txBox="1">
            <a:spLocks/>
          </p:cNvSpPr>
          <p:nvPr/>
        </p:nvSpPr>
        <p:spPr>
          <a:xfrm>
            <a:off x="457200" y="540296"/>
            <a:ext cx="8229600" cy="7200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US" dirty="0" smtClean="0"/>
              <a:t>Clustering</a:t>
            </a:r>
            <a:endParaRPr lang="nl-NL" dirty="0"/>
          </a:p>
        </p:txBody>
      </p:sp>
    </p:spTree>
    <p:extLst>
      <p:ext uri="{BB962C8B-B14F-4D97-AF65-F5344CB8AC3E}">
        <p14:creationId xmlns:p14="http://schemas.microsoft.com/office/powerpoint/2010/main" val="163737955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idx="4294967295"/>
          </p:nvPr>
        </p:nvSpPr>
        <p:spPr/>
        <p:txBody>
          <a:bodyPr anchor="t"/>
          <a:lstStyle/>
          <a:p>
            <a:r>
              <a:rPr lang="en-GB" altLang="nl-NL" dirty="0"/>
              <a:t>Hierarchical clustering: </a:t>
            </a:r>
            <a:r>
              <a:rPr lang="en-GB" altLang="nl-NL" dirty="0" smtClean="0"/>
              <a:t>structure or no structure?</a:t>
            </a:r>
            <a:endParaRPr lang="en-GB" altLang="nl-NL" dirty="0"/>
          </a:p>
        </p:txBody>
      </p:sp>
      <p:sp>
        <p:nvSpPr>
          <p:cNvPr id="642051" name="Text Box 3"/>
          <p:cNvSpPr txBox="1">
            <a:spLocks noChangeArrowheads="1"/>
          </p:cNvSpPr>
          <p:nvPr/>
        </p:nvSpPr>
        <p:spPr bwMode="auto">
          <a:xfrm>
            <a:off x="381000" y="1073150"/>
            <a:ext cx="3669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nl-NL" dirty="0">
                <a:latin typeface="+mn-lt"/>
              </a:rPr>
              <a:t>Cluster 500 genes, 5 arrays: </a:t>
            </a:r>
            <a:endParaRPr lang="nl-NL" altLang="nl-NL" dirty="0">
              <a:latin typeface="+mn-lt"/>
            </a:endParaRPr>
          </a:p>
        </p:txBody>
      </p:sp>
      <p:pic>
        <p:nvPicPr>
          <p:cNvPr id="642052" name="Picture 4" descr="dendrogram_ran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2053" name="Line 5"/>
          <p:cNvSpPr>
            <a:spLocks noChangeShapeType="1"/>
          </p:cNvSpPr>
          <p:nvPr/>
        </p:nvSpPr>
        <p:spPr bwMode="auto">
          <a:xfrm>
            <a:off x="457200" y="3429000"/>
            <a:ext cx="441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l-NL"/>
          </a:p>
        </p:txBody>
      </p:sp>
      <p:sp>
        <p:nvSpPr>
          <p:cNvPr id="642054" name="Text Box 6"/>
          <p:cNvSpPr txBox="1">
            <a:spLocks noChangeArrowheads="1"/>
          </p:cNvSpPr>
          <p:nvPr/>
        </p:nvSpPr>
        <p:spPr bwMode="auto">
          <a:xfrm>
            <a:off x="3482985" y="5181600"/>
            <a:ext cx="13636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nl-NL">
                <a:latin typeface="+mn-lt"/>
              </a:rPr>
              <a:t>6 clusters</a:t>
            </a:r>
            <a:endParaRPr lang="nl-NL" altLang="nl-NL">
              <a:latin typeface="+mn-lt"/>
            </a:endParaRPr>
          </a:p>
        </p:txBody>
      </p:sp>
      <p:grpSp>
        <p:nvGrpSpPr>
          <p:cNvPr id="2" name="Group 7"/>
          <p:cNvGrpSpPr>
            <a:grpSpLocks/>
          </p:cNvGrpSpPr>
          <p:nvPr/>
        </p:nvGrpSpPr>
        <p:grpSpPr bwMode="auto">
          <a:xfrm>
            <a:off x="5486400" y="2133600"/>
            <a:ext cx="3173413" cy="3786188"/>
            <a:chOff x="3183" y="2209"/>
            <a:chExt cx="1999" cy="2385"/>
          </a:xfrm>
        </p:grpSpPr>
        <p:sp>
          <p:nvSpPr>
            <p:cNvPr id="642056" name="Text Box 8"/>
            <p:cNvSpPr txBox="1">
              <a:spLocks noChangeArrowheads="1"/>
            </p:cNvSpPr>
            <p:nvPr/>
          </p:nvSpPr>
          <p:spPr bwMode="auto">
            <a:xfrm>
              <a:off x="3183" y="2209"/>
              <a:ext cx="1759" cy="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altLang="nl-NL" dirty="0">
                  <a:latin typeface="+mn-lt"/>
                </a:rPr>
                <a:t>Data were random …</a:t>
              </a:r>
            </a:p>
            <a:p>
              <a:pPr>
                <a:spcBef>
                  <a:spcPct val="50000"/>
                </a:spcBef>
              </a:pPr>
              <a:endParaRPr lang="nl-NL" altLang="nl-NL" dirty="0">
                <a:latin typeface="+mn-lt"/>
              </a:endParaRPr>
            </a:p>
            <a:p>
              <a:pPr>
                <a:spcBef>
                  <a:spcPct val="50000"/>
                </a:spcBef>
              </a:pPr>
              <a:endParaRPr lang="nl-NL" altLang="nl-NL" dirty="0">
                <a:latin typeface="+mn-lt"/>
              </a:endParaRPr>
            </a:p>
            <a:p>
              <a:pPr>
                <a:spcBef>
                  <a:spcPct val="50000"/>
                </a:spcBef>
              </a:pPr>
              <a:endParaRPr lang="nl-NL" altLang="nl-NL" dirty="0">
                <a:latin typeface="+mn-lt"/>
              </a:endParaRPr>
            </a:p>
            <a:p>
              <a:pPr>
                <a:spcBef>
                  <a:spcPct val="50000"/>
                </a:spcBef>
              </a:pPr>
              <a:endParaRPr lang="nl-NL" altLang="nl-NL" dirty="0">
                <a:latin typeface="+mn-lt"/>
              </a:endParaRPr>
            </a:p>
            <a:p>
              <a:pPr>
                <a:spcBef>
                  <a:spcPct val="50000"/>
                </a:spcBef>
              </a:pPr>
              <a:endParaRPr lang="nl-NL" altLang="nl-NL" dirty="0">
                <a:latin typeface="+mn-lt"/>
              </a:endParaRPr>
            </a:p>
            <a:p>
              <a:pPr>
                <a:spcBef>
                  <a:spcPct val="50000"/>
                </a:spcBef>
              </a:pPr>
              <a:r>
                <a:rPr lang="nl-NL" altLang="nl-NL" dirty="0" err="1">
                  <a:latin typeface="+mn-lt"/>
                </a:rPr>
                <a:t>Validation</a:t>
              </a:r>
              <a:r>
                <a:rPr lang="nl-NL" altLang="nl-NL" dirty="0">
                  <a:latin typeface="+mn-lt"/>
                </a:rPr>
                <a:t> is </a:t>
              </a:r>
              <a:r>
                <a:rPr lang="nl-NL" altLang="nl-NL" dirty="0" err="1">
                  <a:latin typeface="+mn-lt"/>
                </a:rPr>
                <a:t>needed</a:t>
              </a:r>
              <a:endParaRPr lang="nl-NL" altLang="nl-NL" dirty="0">
                <a:latin typeface="+mn-lt"/>
              </a:endParaRPr>
            </a:p>
          </p:txBody>
        </p:sp>
        <p:pic>
          <p:nvPicPr>
            <p:cNvPr id="642057" name="Picture 9" descr="random1e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 y="2522"/>
              <a:ext cx="1622" cy="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2058" name="Text Box 10"/>
          <p:cNvSpPr txBox="1">
            <a:spLocks noChangeArrowheads="1"/>
          </p:cNvSpPr>
          <p:nvPr/>
        </p:nvSpPr>
        <p:spPr bwMode="auto">
          <a:xfrm>
            <a:off x="4164433" y="2893368"/>
            <a:ext cx="700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b="1">
                <a:latin typeface="+mn-lt"/>
              </a:rPr>
              <a:t>CUT</a:t>
            </a:r>
          </a:p>
        </p:txBody>
      </p:sp>
    </p:spTree>
    <p:extLst>
      <p:ext uri="{BB962C8B-B14F-4D97-AF65-F5344CB8AC3E}">
        <p14:creationId xmlns:p14="http://schemas.microsoft.com/office/powerpoint/2010/main" val="3117798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457200" y="457200"/>
            <a:ext cx="8229600" cy="720080"/>
          </a:xfrm>
        </p:spPr>
        <p:txBody>
          <a:bodyPr/>
          <a:lstStyle/>
          <a:p>
            <a:r>
              <a:rPr lang="en-US" altLang="nl-NL" dirty="0"/>
              <a:t>Clustering: </a:t>
            </a:r>
            <a:r>
              <a:rPr lang="en-US" altLang="nl-NL" dirty="0" smtClean="0"/>
              <a:t>sensitive to scale</a:t>
            </a:r>
            <a:endParaRPr lang="en-US" altLang="nl-NL" dirty="0"/>
          </a:p>
        </p:txBody>
      </p:sp>
      <p:sp>
        <p:nvSpPr>
          <p:cNvPr id="676867" name="Line 3"/>
          <p:cNvSpPr>
            <a:spLocks noChangeShapeType="1"/>
          </p:cNvSpPr>
          <p:nvPr/>
        </p:nvSpPr>
        <p:spPr bwMode="auto">
          <a:xfrm>
            <a:off x="1612900" y="1854200"/>
            <a:ext cx="0" cy="1600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76868" name="Line 4"/>
          <p:cNvSpPr>
            <a:spLocks noChangeShapeType="1"/>
          </p:cNvSpPr>
          <p:nvPr/>
        </p:nvSpPr>
        <p:spPr bwMode="auto">
          <a:xfrm>
            <a:off x="1485900" y="3352800"/>
            <a:ext cx="266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76869" name="Oval 5"/>
          <p:cNvSpPr>
            <a:spLocks noChangeArrowheads="1"/>
          </p:cNvSpPr>
          <p:nvPr/>
        </p:nvSpPr>
        <p:spPr bwMode="auto">
          <a:xfrm>
            <a:off x="1816100" y="2933700"/>
            <a:ext cx="177800" cy="17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76870" name="Oval 6"/>
          <p:cNvSpPr>
            <a:spLocks noChangeArrowheads="1"/>
          </p:cNvSpPr>
          <p:nvPr/>
        </p:nvSpPr>
        <p:spPr bwMode="auto">
          <a:xfrm>
            <a:off x="1816100" y="2400300"/>
            <a:ext cx="177800" cy="17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76871" name="Oval 7"/>
          <p:cNvSpPr>
            <a:spLocks noChangeArrowheads="1"/>
          </p:cNvSpPr>
          <p:nvPr/>
        </p:nvSpPr>
        <p:spPr bwMode="auto">
          <a:xfrm>
            <a:off x="3441700" y="2959100"/>
            <a:ext cx="177800" cy="177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76872" name="Oval 8"/>
          <p:cNvSpPr>
            <a:spLocks noChangeArrowheads="1"/>
          </p:cNvSpPr>
          <p:nvPr/>
        </p:nvSpPr>
        <p:spPr bwMode="auto">
          <a:xfrm>
            <a:off x="3467100" y="2374900"/>
            <a:ext cx="177800" cy="177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76873" name="Text Box 9"/>
          <p:cNvSpPr txBox="1">
            <a:spLocks noChangeArrowheads="1"/>
          </p:cNvSpPr>
          <p:nvPr/>
        </p:nvSpPr>
        <p:spPr bwMode="auto">
          <a:xfrm>
            <a:off x="631825" y="2081213"/>
            <a:ext cx="919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weight</a:t>
            </a:r>
          </a:p>
        </p:txBody>
      </p:sp>
      <p:sp>
        <p:nvSpPr>
          <p:cNvPr id="676874" name="Text Box 10"/>
          <p:cNvSpPr txBox="1">
            <a:spLocks noChangeArrowheads="1"/>
          </p:cNvSpPr>
          <p:nvPr/>
        </p:nvSpPr>
        <p:spPr bwMode="auto">
          <a:xfrm>
            <a:off x="2130425" y="3402013"/>
            <a:ext cx="13733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length (cm)</a:t>
            </a:r>
          </a:p>
        </p:txBody>
      </p:sp>
      <p:sp>
        <p:nvSpPr>
          <p:cNvPr id="676875" name="Oval 11"/>
          <p:cNvSpPr>
            <a:spLocks noChangeArrowheads="1"/>
          </p:cNvSpPr>
          <p:nvPr/>
        </p:nvSpPr>
        <p:spPr bwMode="auto">
          <a:xfrm>
            <a:off x="1638300" y="2298700"/>
            <a:ext cx="508000" cy="939800"/>
          </a:xfrm>
          <a:prstGeom prst="ellipse">
            <a:avLst/>
          </a:prstGeom>
          <a:noFill/>
          <a:ln w="3810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76876" name="Oval 12"/>
          <p:cNvSpPr>
            <a:spLocks noChangeArrowheads="1"/>
          </p:cNvSpPr>
          <p:nvPr/>
        </p:nvSpPr>
        <p:spPr bwMode="auto">
          <a:xfrm>
            <a:off x="3263900" y="2273300"/>
            <a:ext cx="508000" cy="939800"/>
          </a:xfrm>
          <a:prstGeom prst="ellipse">
            <a:avLst/>
          </a:prstGeom>
          <a:noFill/>
          <a:ln w="3810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676877" name="Group 13"/>
          <p:cNvGrpSpPr>
            <a:grpSpLocks/>
          </p:cNvGrpSpPr>
          <p:nvPr/>
        </p:nvGrpSpPr>
        <p:grpSpPr bwMode="auto">
          <a:xfrm>
            <a:off x="5102225" y="3357563"/>
            <a:ext cx="3521075" cy="2832100"/>
            <a:chOff x="3214" y="2115"/>
            <a:chExt cx="2218" cy="1784"/>
          </a:xfrm>
        </p:grpSpPr>
        <p:sp>
          <p:nvSpPr>
            <p:cNvPr id="676878" name="Line 14"/>
            <p:cNvSpPr>
              <a:spLocks noChangeShapeType="1"/>
            </p:cNvSpPr>
            <p:nvPr/>
          </p:nvSpPr>
          <p:spPr bwMode="auto">
            <a:xfrm>
              <a:off x="3832" y="2672"/>
              <a:ext cx="0" cy="10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76879" name="Line 15"/>
            <p:cNvSpPr>
              <a:spLocks noChangeShapeType="1"/>
            </p:cNvSpPr>
            <p:nvPr/>
          </p:nvSpPr>
          <p:spPr bwMode="auto">
            <a:xfrm>
              <a:off x="3752" y="3616"/>
              <a:ext cx="16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76880" name="Oval 16"/>
            <p:cNvSpPr>
              <a:spLocks noChangeArrowheads="1"/>
            </p:cNvSpPr>
            <p:nvPr/>
          </p:nvSpPr>
          <p:spPr bwMode="auto">
            <a:xfrm>
              <a:off x="3960" y="3352"/>
              <a:ext cx="112" cy="11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76881" name="Oval 17"/>
            <p:cNvSpPr>
              <a:spLocks noChangeArrowheads="1"/>
            </p:cNvSpPr>
            <p:nvPr/>
          </p:nvSpPr>
          <p:spPr bwMode="auto">
            <a:xfrm>
              <a:off x="3960" y="3016"/>
              <a:ext cx="112" cy="11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76882" name="Oval 18"/>
            <p:cNvSpPr>
              <a:spLocks noChangeArrowheads="1"/>
            </p:cNvSpPr>
            <p:nvPr/>
          </p:nvSpPr>
          <p:spPr bwMode="auto">
            <a:xfrm>
              <a:off x="4168" y="3368"/>
              <a:ext cx="112" cy="11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76883" name="Oval 19"/>
            <p:cNvSpPr>
              <a:spLocks noChangeArrowheads="1"/>
            </p:cNvSpPr>
            <p:nvPr/>
          </p:nvSpPr>
          <p:spPr bwMode="auto">
            <a:xfrm>
              <a:off x="4184" y="3000"/>
              <a:ext cx="112" cy="11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76884" name="Text Box 20"/>
            <p:cNvSpPr txBox="1">
              <a:spLocks noChangeArrowheads="1"/>
            </p:cNvSpPr>
            <p:nvPr/>
          </p:nvSpPr>
          <p:spPr bwMode="auto">
            <a:xfrm>
              <a:off x="3214" y="2815"/>
              <a:ext cx="5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weight</a:t>
              </a:r>
            </a:p>
          </p:txBody>
        </p:sp>
        <p:sp>
          <p:nvSpPr>
            <p:cNvPr id="676885" name="Text Box 21"/>
            <p:cNvSpPr txBox="1">
              <a:spLocks noChangeArrowheads="1"/>
            </p:cNvSpPr>
            <p:nvPr/>
          </p:nvSpPr>
          <p:spPr bwMode="auto">
            <a:xfrm>
              <a:off x="4158" y="3647"/>
              <a:ext cx="79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length (m)</a:t>
              </a:r>
            </a:p>
          </p:txBody>
        </p:sp>
        <p:sp>
          <p:nvSpPr>
            <p:cNvPr id="676886" name="Oval 22"/>
            <p:cNvSpPr>
              <a:spLocks noChangeArrowheads="1"/>
            </p:cNvSpPr>
            <p:nvPr/>
          </p:nvSpPr>
          <p:spPr bwMode="auto">
            <a:xfrm>
              <a:off x="3896" y="2952"/>
              <a:ext cx="432" cy="232"/>
            </a:xfrm>
            <a:prstGeom prst="ellipse">
              <a:avLst/>
            </a:prstGeom>
            <a:noFill/>
            <a:ln w="3810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76887" name="Oval 23"/>
            <p:cNvSpPr>
              <a:spLocks noChangeArrowheads="1"/>
            </p:cNvSpPr>
            <p:nvPr/>
          </p:nvSpPr>
          <p:spPr bwMode="auto">
            <a:xfrm>
              <a:off x="3896" y="3288"/>
              <a:ext cx="432" cy="232"/>
            </a:xfrm>
            <a:prstGeom prst="ellipse">
              <a:avLst/>
            </a:prstGeom>
            <a:noFill/>
            <a:ln w="3810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76889" name="Text Box 25"/>
            <p:cNvSpPr txBox="1">
              <a:spLocks noChangeArrowheads="1"/>
            </p:cNvSpPr>
            <p:nvPr/>
          </p:nvSpPr>
          <p:spPr bwMode="auto">
            <a:xfrm>
              <a:off x="3803" y="2115"/>
              <a:ext cx="135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rgbClr val="FF0000"/>
                  </a:solidFill>
                </a:rPr>
                <a:t>scaling of variables</a:t>
              </a:r>
            </a:p>
          </p:txBody>
        </p:sp>
      </p:grpSp>
    </p:spTree>
    <p:extLst>
      <p:ext uri="{BB962C8B-B14F-4D97-AF65-F5344CB8AC3E}">
        <p14:creationId xmlns:p14="http://schemas.microsoft.com/office/powerpoint/2010/main" val="104407968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3"/>
          <p:cNvSpPr>
            <a:spLocks noGrp="1" noChangeArrowheads="1"/>
          </p:cNvSpPr>
          <p:nvPr>
            <p:ph type="title" idx="4294967295"/>
          </p:nvPr>
        </p:nvSpPr>
        <p:spPr/>
        <p:txBody>
          <a:bodyPr anchor="t"/>
          <a:lstStyle/>
          <a:p>
            <a:r>
              <a:rPr lang="en-US" altLang="nl-NL" dirty="0"/>
              <a:t>Hierarchical </a:t>
            </a:r>
            <a:r>
              <a:rPr lang="en-US" altLang="nl-NL" dirty="0" smtClean="0"/>
              <a:t>clustering: take home message</a:t>
            </a:r>
            <a:endParaRPr lang="en-US" altLang="nl-NL" dirty="0"/>
          </a:p>
        </p:txBody>
      </p:sp>
      <p:sp>
        <p:nvSpPr>
          <p:cNvPr id="674819" name="Rectangle 4"/>
          <p:cNvSpPr>
            <a:spLocks noGrp="1" noChangeArrowheads="1"/>
          </p:cNvSpPr>
          <p:nvPr>
            <p:ph type="body" idx="4294967295"/>
          </p:nvPr>
        </p:nvSpPr>
        <p:spPr>
          <a:xfrm>
            <a:off x="762000" y="1219200"/>
            <a:ext cx="8202613" cy="4387850"/>
          </a:xfrm>
        </p:spPr>
        <p:txBody>
          <a:bodyPr/>
          <a:lstStyle/>
          <a:p>
            <a:r>
              <a:rPr lang="en-US" altLang="nl-NL" sz="2400"/>
              <a:t>Advantages:</a:t>
            </a:r>
          </a:p>
          <a:p>
            <a:pPr lvl="1"/>
            <a:r>
              <a:rPr lang="en-US" altLang="nl-NL" sz="2400"/>
              <a:t>dendrogram gives overview of all possible clusterings</a:t>
            </a:r>
          </a:p>
          <a:p>
            <a:pPr lvl="1"/>
            <a:r>
              <a:rPr lang="en-US" altLang="nl-NL" sz="2400"/>
              <a:t>linkage type allows to find clusters of varying shapes (convex and non-convex)</a:t>
            </a:r>
          </a:p>
          <a:p>
            <a:pPr lvl="1"/>
            <a:r>
              <a:rPr lang="en-US" altLang="nl-NL" sz="2400"/>
              <a:t>different dissimilarity measures can be used</a:t>
            </a:r>
          </a:p>
          <a:p>
            <a:pPr lvl="1"/>
            <a:endParaRPr lang="en-US" altLang="nl-NL" sz="2400"/>
          </a:p>
          <a:p>
            <a:r>
              <a:rPr lang="en-US" altLang="nl-NL" sz="2400"/>
              <a:t>Disadvantages:</a:t>
            </a:r>
          </a:p>
          <a:p>
            <a:pPr lvl="1"/>
            <a:r>
              <a:rPr lang="en-US" altLang="nl-NL" sz="2400"/>
              <a:t>computationally intensive: </a:t>
            </a:r>
            <a:br>
              <a:rPr lang="en-US" altLang="nl-NL" sz="2400"/>
            </a:br>
            <a:r>
              <a:rPr lang="en-US" altLang="nl-NL" sz="2400"/>
              <a:t>O(</a:t>
            </a:r>
            <a:r>
              <a:rPr lang="en-US" altLang="nl-NL" sz="2400" i="1"/>
              <a:t>n</a:t>
            </a:r>
            <a:r>
              <a:rPr lang="en-US" altLang="nl-NL" sz="2400" baseline="30000"/>
              <a:t>2</a:t>
            </a:r>
            <a:r>
              <a:rPr lang="en-US" altLang="nl-NL" sz="2400"/>
              <a:t>) in complexity and memory</a:t>
            </a:r>
          </a:p>
          <a:p>
            <a:pPr lvl="1"/>
            <a:r>
              <a:rPr lang="en-US" altLang="nl-NL" sz="2400"/>
              <a:t>clusterings limited to “hierarchical nestings”</a:t>
            </a:r>
          </a:p>
        </p:txBody>
      </p:sp>
    </p:spTree>
    <p:extLst>
      <p:ext uri="{BB962C8B-B14F-4D97-AF65-F5344CB8AC3E}">
        <p14:creationId xmlns:p14="http://schemas.microsoft.com/office/powerpoint/2010/main" val="12088510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idx="4294967295"/>
          </p:nvPr>
        </p:nvSpPr>
        <p:spPr/>
        <p:txBody>
          <a:bodyPr anchor="t"/>
          <a:lstStyle/>
          <a:p>
            <a:r>
              <a:rPr lang="en-US" altLang="nl-NL" dirty="0"/>
              <a:t>Sum-of-squares </a:t>
            </a:r>
            <a:r>
              <a:rPr lang="en-US" altLang="nl-NL" dirty="0" smtClean="0"/>
              <a:t>clustering (I)</a:t>
            </a:r>
            <a:endParaRPr lang="en-US" altLang="nl-NL" dirty="0"/>
          </a:p>
        </p:txBody>
      </p:sp>
      <p:sp>
        <p:nvSpPr>
          <p:cNvPr id="644099" name="Rectangle 3"/>
          <p:cNvSpPr>
            <a:spLocks noGrp="1" noChangeArrowheads="1"/>
          </p:cNvSpPr>
          <p:nvPr>
            <p:ph type="body" idx="4294967295"/>
          </p:nvPr>
        </p:nvSpPr>
        <p:spPr/>
        <p:txBody>
          <a:bodyPr/>
          <a:lstStyle/>
          <a:p>
            <a:r>
              <a:rPr lang="en-US" altLang="nl-NL"/>
              <a:t>Hierarchical:</a:t>
            </a:r>
          </a:p>
          <a:p>
            <a:pPr marL="1085850" lvl="2"/>
            <a:endParaRPr lang="en-US" altLang="nl-NL"/>
          </a:p>
          <a:p>
            <a:pPr marL="1085850" lvl="2"/>
            <a:endParaRPr lang="en-US" altLang="nl-NL"/>
          </a:p>
          <a:p>
            <a:pPr marL="1085850" lvl="2"/>
            <a:endParaRPr lang="en-US" altLang="nl-NL"/>
          </a:p>
          <a:p>
            <a:pPr marL="1085850" lvl="2"/>
            <a:endParaRPr lang="en-US" altLang="nl-NL"/>
          </a:p>
          <a:p>
            <a:endParaRPr lang="en-US" altLang="nl-NL"/>
          </a:p>
          <a:p>
            <a:r>
              <a:rPr lang="en-US" altLang="nl-NL"/>
              <a:t>Sum-of-squares:</a:t>
            </a:r>
          </a:p>
        </p:txBody>
      </p:sp>
      <p:grpSp>
        <p:nvGrpSpPr>
          <p:cNvPr id="644100" name="Group 5"/>
          <p:cNvGrpSpPr>
            <a:grpSpLocks/>
          </p:cNvGrpSpPr>
          <p:nvPr/>
        </p:nvGrpSpPr>
        <p:grpSpPr bwMode="auto">
          <a:xfrm>
            <a:off x="755650" y="2057400"/>
            <a:ext cx="7921625" cy="1011238"/>
            <a:chOff x="192" y="864"/>
            <a:chExt cx="5334" cy="816"/>
          </a:xfrm>
        </p:grpSpPr>
        <p:sp>
          <p:nvSpPr>
            <p:cNvPr id="644101" name="AutoShape 6"/>
            <p:cNvSpPr>
              <a:spLocks noChangeArrowheads="1"/>
            </p:cNvSpPr>
            <p:nvPr/>
          </p:nvSpPr>
          <p:spPr bwMode="auto">
            <a:xfrm>
              <a:off x="1632" y="864"/>
              <a:ext cx="768" cy="816"/>
            </a:xfrm>
            <a:prstGeom prst="rightArrow">
              <a:avLst>
                <a:gd name="adj1" fmla="val 50000"/>
                <a:gd name="adj2" fmla="val 25000"/>
              </a:avLst>
            </a:prstGeom>
            <a:solidFill>
              <a:srgbClr val="FF3300"/>
            </a:solidFill>
            <a:ln w="254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44102" name="Text Box 7"/>
            <p:cNvSpPr txBox="1">
              <a:spLocks noChangeArrowheads="1"/>
            </p:cNvSpPr>
            <p:nvPr/>
          </p:nvSpPr>
          <p:spPr bwMode="auto">
            <a:xfrm>
              <a:off x="1581" y="1107"/>
              <a:ext cx="820"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000">
                  <a:solidFill>
                    <a:schemeClr val="bg1"/>
                  </a:solidFill>
                  <a:latin typeface="Tahoma" pitchFamily="34" charset="0"/>
                </a:rPr>
                <a:t>CLUSTER</a:t>
              </a:r>
              <a:endParaRPr lang="en-US" altLang="nl-NL" sz="2000" b="1">
                <a:latin typeface="Tahoma" pitchFamily="34" charset="0"/>
              </a:endParaRPr>
            </a:p>
          </p:txBody>
        </p:sp>
        <p:sp>
          <p:nvSpPr>
            <p:cNvPr id="644103" name="Text Box 8"/>
            <p:cNvSpPr txBox="1">
              <a:spLocks noChangeArrowheads="1"/>
            </p:cNvSpPr>
            <p:nvPr/>
          </p:nvSpPr>
          <p:spPr bwMode="auto">
            <a:xfrm>
              <a:off x="192" y="864"/>
              <a:ext cx="1440" cy="816"/>
            </a:xfrm>
            <a:prstGeom prst="rect">
              <a:avLst/>
            </a:prstGeom>
            <a:solidFill>
              <a:srgbClr val="FFFF99"/>
            </a:solidFill>
            <a:ln w="254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000">
                  <a:latin typeface="Tahoma" pitchFamily="34" charset="0"/>
                </a:rPr>
                <a:t>Dissimilarity matrix</a:t>
              </a:r>
              <a:endParaRPr lang="en-US" altLang="nl-NL" sz="2000" b="1">
                <a:latin typeface="Tahoma" pitchFamily="34" charset="0"/>
              </a:endParaRPr>
            </a:p>
          </p:txBody>
        </p:sp>
        <p:sp>
          <p:nvSpPr>
            <p:cNvPr id="644104" name="Text Box 9"/>
            <p:cNvSpPr txBox="1">
              <a:spLocks noChangeArrowheads="1"/>
            </p:cNvSpPr>
            <p:nvPr/>
          </p:nvSpPr>
          <p:spPr bwMode="auto">
            <a:xfrm>
              <a:off x="2400" y="864"/>
              <a:ext cx="1248" cy="814"/>
            </a:xfrm>
            <a:prstGeom prst="rect">
              <a:avLst/>
            </a:prstGeom>
            <a:solidFill>
              <a:srgbClr val="FFFF99"/>
            </a:solidFill>
            <a:ln w="254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000">
                  <a:latin typeface="Tahoma" pitchFamily="34" charset="0"/>
                </a:rPr>
                <a:t>Dendrogram</a:t>
              </a:r>
              <a:endParaRPr lang="en-US" altLang="nl-NL" sz="2000" b="1">
                <a:latin typeface="Tahoma" pitchFamily="34" charset="0"/>
              </a:endParaRPr>
            </a:p>
          </p:txBody>
        </p:sp>
        <p:sp>
          <p:nvSpPr>
            <p:cNvPr id="644105" name="Text Box 10"/>
            <p:cNvSpPr txBox="1">
              <a:spLocks noChangeArrowheads="1"/>
            </p:cNvSpPr>
            <p:nvPr/>
          </p:nvSpPr>
          <p:spPr bwMode="auto">
            <a:xfrm>
              <a:off x="4422" y="864"/>
              <a:ext cx="1104" cy="816"/>
            </a:xfrm>
            <a:prstGeom prst="rect">
              <a:avLst/>
            </a:prstGeom>
            <a:solidFill>
              <a:srgbClr val="FFFF99"/>
            </a:solidFill>
            <a:ln w="254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000">
                  <a:latin typeface="Tahoma" pitchFamily="34" charset="0"/>
                </a:rPr>
                <a:t>Clustering</a:t>
              </a:r>
              <a:endParaRPr lang="en-US" altLang="nl-NL" sz="2000" b="1">
                <a:latin typeface="Tahoma" pitchFamily="34" charset="0"/>
              </a:endParaRPr>
            </a:p>
          </p:txBody>
        </p:sp>
        <p:sp>
          <p:nvSpPr>
            <p:cNvPr id="644106" name="AutoShape 11"/>
            <p:cNvSpPr>
              <a:spLocks noChangeArrowheads="1"/>
            </p:cNvSpPr>
            <p:nvPr/>
          </p:nvSpPr>
          <p:spPr bwMode="auto">
            <a:xfrm>
              <a:off x="3648" y="864"/>
              <a:ext cx="768" cy="816"/>
            </a:xfrm>
            <a:prstGeom prst="rightArrow">
              <a:avLst>
                <a:gd name="adj1" fmla="val 50000"/>
                <a:gd name="adj2" fmla="val 25000"/>
              </a:avLst>
            </a:prstGeom>
            <a:solidFill>
              <a:srgbClr val="FF3300"/>
            </a:solidFill>
            <a:ln w="254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44107" name="Text Box 12"/>
            <p:cNvSpPr txBox="1">
              <a:spLocks noChangeArrowheads="1"/>
            </p:cNvSpPr>
            <p:nvPr/>
          </p:nvSpPr>
          <p:spPr bwMode="auto">
            <a:xfrm>
              <a:off x="3764" y="1107"/>
              <a:ext cx="439"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000">
                  <a:solidFill>
                    <a:schemeClr val="bg1"/>
                  </a:solidFill>
                  <a:latin typeface="Tahoma" pitchFamily="34" charset="0"/>
                </a:rPr>
                <a:t>CUT</a:t>
              </a:r>
              <a:endParaRPr lang="en-US" altLang="nl-NL" sz="2000" b="1">
                <a:latin typeface="Tahoma" pitchFamily="34" charset="0"/>
              </a:endParaRPr>
            </a:p>
          </p:txBody>
        </p:sp>
      </p:grpSp>
      <p:sp>
        <p:nvSpPr>
          <p:cNvPr id="644108" name="AutoShape 13"/>
          <p:cNvSpPr>
            <a:spLocks noChangeArrowheads="1"/>
          </p:cNvSpPr>
          <p:nvPr/>
        </p:nvSpPr>
        <p:spPr bwMode="auto">
          <a:xfrm>
            <a:off x="2916238" y="4149725"/>
            <a:ext cx="1136650" cy="1082675"/>
          </a:xfrm>
          <a:prstGeom prst="rightArrow">
            <a:avLst>
              <a:gd name="adj1" fmla="val 50000"/>
              <a:gd name="adj2" fmla="val 26246"/>
            </a:avLst>
          </a:prstGeom>
          <a:solidFill>
            <a:srgbClr val="FF3300"/>
          </a:solidFill>
          <a:ln w="254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44109" name="Text Box 14"/>
          <p:cNvSpPr txBox="1">
            <a:spLocks noChangeArrowheads="1"/>
          </p:cNvSpPr>
          <p:nvPr/>
        </p:nvSpPr>
        <p:spPr bwMode="auto">
          <a:xfrm>
            <a:off x="2854325" y="4497388"/>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000">
                <a:solidFill>
                  <a:schemeClr val="bg1"/>
                </a:solidFill>
                <a:latin typeface="Tahoma" pitchFamily="34" charset="0"/>
              </a:rPr>
              <a:t>CLUSTER</a:t>
            </a:r>
            <a:endParaRPr lang="en-US" altLang="nl-NL" sz="2000" b="1">
              <a:latin typeface="Tahoma" pitchFamily="34" charset="0"/>
            </a:endParaRPr>
          </a:p>
        </p:txBody>
      </p:sp>
      <p:sp>
        <p:nvSpPr>
          <p:cNvPr id="644110" name="Text Box 15"/>
          <p:cNvSpPr txBox="1">
            <a:spLocks noChangeArrowheads="1"/>
          </p:cNvSpPr>
          <p:nvPr/>
        </p:nvSpPr>
        <p:spPr bwMode="auto">
          <a:xfrm>
            <a:off x="814388" y="4149725"/>
            <a:ext cx="2101850" cy="1082675"/>
          </a:xfrm>
          <a:prstGeom prst="rect">
            <a:avLst/>
          </a:prstGeom>
          <a:solidFill>
            <a:srgbClr val="FFFF99"/>
          </a:solidFill>
          <a:ln w="254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000">
                <a:latin typeface="Tahoma" pitchFamily="34" charset="0"/>
              </a:rPr>
              <a:t>1. Data</a:t>
            </a:r>
          </a:p>
          <a:p>
            <a:pPr eaLnBrk="0" hangingPunct="0"/>
            <a:r>
              <a:rPr lang="en-US" altLang="nl-NL" sz="2000">
                <a:latin typeface="Tahoma" pitchFamily="34" charset="0"/>
              </a:rPr>
              <a:t>2. Criterion</a:t>
            </a:r>
          </a:p>
          <a:p>
            <a:pPr eaLnBrk="0" hangingPunct="0"/>
            <a:r>
              <a:rPr lang="en-US" altLang="nl-NL" sz="2000">
                <a:latin typeface="Tahoma" pitchFamily="34" charset="0"/>
              </a:rPr>
              <a:t>3. </a:t>
            </a:r>
            <a:r>
              <a:rPr lang="en-US" altLang="nl-NL" sz="2000">
                <a:solidFill>
                  <a:srgbClr val="FF3300"/>
                </a:solidFill>
                <a:latin typeface="Tahoma" pitchFamily="34" charset="0"/>
              </a:rPr>
              <a:t># of clusters</a:t>
            </a:r>
            <a:endParaRPr lang="en-US" altLang="nl-NL" sz="2000">
              <a:latin typeface="Tahoma" pitchFamily="34" charset="0"/>
            </a:endParaRPr>
          </a:p>
        </p:txBody>
      </p:sp>
      <p:sp>
        <p:nvSpPr>
          <p:cNvPr id="644111" name="Text Box 16"/>
          <p:cNvSpPr txBox="1">
            <a:spLocks noChangeArrowheads="1"/>
          </p:cNvSpPr>
          <p:nvPr/>
        </p:nvSpPr>
        <p:spPr bwMode="auto">
          <a:xfrm>
            <a:off x="4067175" y="4149725"/>
            <a:ext cx="1547813" cy="1079500"/>
          </a:xfrm>
          <a:prstGeom prst="rect">
            <a:avLst/>
          </a:prstGeom>
          <a:solidFill>
            <a:srgbClr val="FFFF99"/>
          </a:solidFill>
          <a:ln w="25400">
            <a:solidFill>
              <a:schemeClr val="tx1"/>
            </a:solidFill>
            <a:miter lim="800000"/>
            <a:headEnd/>
            <a:tailEnd/>
          </a:ln>
        </p:spPr>
        <p:txBody>
          <a:bodyPr anchor="ctr" anchorCtr="1"/>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sz="2000">
              <a:latin typeface="Tahoma" pitchFamily="34" charset="0"/>
            </a:endParaRPr>
          </a:p>
          <a:p>
            <a:pPr eaLnBrk="0" hangingPunct="0"/>
            <a:r>
              <a:rPr lang="en-US" altLang="nl-NL" sz="2000">
                <a:latin typeface="Tahoma" pitchFamily="34" charset="0"/>
              </a:rPr>
              <a:t>Clustering</a:t>
            </a:r>
            <a:endParaRPr lang="en-US" altLang="nl-NL" sz="2000" b="1">
              <a:latin typeface="Tahoma" pitchFamily="34" charset="0"/>
            </a:endParaRPr>
          </a:p>
          <a:p>
            <a:pPr eaLnBrk="0" hangingPunct="0"/>
            <a:endParaRPr lang="en-US" altLang="nl-NL" sz="2000" b="1">
              <a:latin typeface="Tahoma" pitchFamily="34" charset="0"/>
            </a:endParaRPr>
          </a:p>
        </p:txBody>
      </p:sp>
      <p:sp>
        <p:nvSpPr>
          <p:cNvPr id="644112" name="Text Box 17"/>
          <p:cNvSpPr txBox="1">
            <a:spLocks noChangeArrowheads="1"/>
          </p:cNvSpPr>
          <p:nvPr/>
        </p:nvSpPr>
        <p:spPr bwMode="auto">
          <a:xfrm>
            <a:off x="6140450" y="5165725"/>
            <a:ext cx="650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000">
                <a:solidFill>
                  <a:schemeClr val="bg1"/>
                </a:solidFill>
                <a:latin typeface="Tahoma" pitchFamily="34" charset="0"/>
              </a:rPr>
              <a:t>CUT</a:t>
            </a:r>
            <a:endParaRPr lang="en-US" altLang="nl-NL" b="1">
              <a:latin typeface="Tahoma" pitchFamily="34" charset="0"/>
            </a:endParaRPr>
          </a:p>
        </p:txBody>
      </p:sp>
    </p:spTree>
    <p:extLst>
      <p:ext uri="{BB962C8B-B14F-4D97-AF65-F5344CB8AC3E}">
        <p14:creationId xmlns:p14="http://schemas.microsoft.com/office/powerpoint/2010/main" val="3887757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idx="4294967295"/>
          </p:nvPr>
        </p:nvSpPr>
        <p:spPr/>
        <p:txBody>
          <a:bodyPr anchor="t"/>
          <a:lstStyle/>
          <a:p>
            <a:r>
              <a:rPr lang="en-US" altLang="nl-NL" dirty="0"/>
              <a:t>Sum-of-squares </a:t>
            </a:r>
            <a:r>
              <a:rPr lang="en-US" altLang="nl-NL" dirty="0" smtClean="0"/>
              <a:t>clustering (II)</a:t>
            </a:r>
            <a:endParaRPr lang="en-US" altLang="nl-NL" dirty="0"/>
          </a:p>
        </p:txBody>
      </p:sp>
      <p:grpSp>
        <p:nvGrpSpPr>
          <p:cNvPr id="646147" name="Group 4"/>
          <p:cNvGrpSpPr>
            <a:grpSpLocks/>
          </p:cNvGrpSpPr>
          <p:nvPr/>
        </p:nvGrpSpPr>
        <p:grpSpPr bwMode="auto">
          <a:xfrm>
            <a:off x="1130300" y="1706563"/>
            <a:ext cx="7402513" cy="1722437"/>
            <a:chOff x="720" y="1083"/>
            <a:chExt cx="4663" cy="1085"/>
          </a:xfrm>
        </p:grpSpPr>
        <p:sp>
          <p:nvSpPr>
            <p:cNvPr id="646148" name="Rectangle 5"/>
            <p:cNvSpPr>
              <a:spLocks noChangeArrowheads="1"/>
            </p:cNvSpPr>
            <p:nvPr/>
          </p:nvSpPr>
          <p:spPr bwMode="auto">
            <a:xfrm>
              <a:off x="720" y="1152"/>
              <a:ext cx="4662" cy="500"/>
            </a:xfrm>
            <a:prstGeom prst="rect">
              <a:avLst/>
            </a:prstGeom>
            <a:solidFill>
              <a:srgbClr val="99FF99"/>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46149" name="Rectangle 6"/>
            <p:cNvSpPr>
              <a:spLocks noChangeArrowheads="1"/>
            </p:cNvSpPr>
            <p:nvPr/>
          </p:nvSpPr>
          <p:spPr bwMode="auto">
            <a:xfrm>
              <a:off x="720" y="1638"/>
              <a:ext cx="4663" cy="500"/>
            </a:xfrm>
            <a:prstGeom prst="rect">
              <a:avLst/>
            </a:prstGeom>
            <a:solidFill>
              <a:srgbClr val="FF99FF"/>
            </a:solidFill>
            <a:ln w="12700">
              <a:solidFill>
                <a:schemeClr val="tx1"/>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aphicFrame>
          <p:nvGraphicFramePr>
            <p:cNvPr id="646150" name="Object 7"/>
            <p:cNvGraphicFramePr>
              <a:graphicFrameLocks noChangeAspect="1"/>
            </p:cNvGraphicFramePr>
            <p:nvPr/>
          </p:nvGraphicFramePr>
          <p:xfrm>
            <a:off x="793" y="1083"/>
            <a:ext cx="4005" cy="569"/>
          </p:xfrm>
          <a:graphic>
            <a:graphicData uri="http://schemas.openxmlformats.org/presentationml/2006/ole">
              <mc:AlternateContent xmlns:mc="http://schemas.openxmlformats.org/markup-compatibility/2006">
                <mc:Choice xmlns:v="urn:schemas-microsoft-com:vml" Requires="v">
                  <p:oleObj spid="_x0000_s16478" name="Equation" r:id="rId4" imgW="2755800" imgH="393480" progId="Equation.3">
                    <p:embed/>
                  </p:oleObj>
                </mc:Choice>
                <mc:Fallback>
                  <p:oleObj name="Equation" r:id="rId4" imgW="275580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 y="1083"/>
                          <a:ext cx="4005" cy="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6151" name="Object 8"/>
            <p:cNvGraphicFramePr>
              <a:graphicFrameLocks noChangeAspect="1"/>
            </p:cNvGraphicFramePr>
            <p:nvPr/>
          </p:nvGraphicFramePr>
          <p:xfrm>
            <a:off x="823" y="1536"/>
            <a:ext cx="4457" cy="632"/>
          </p:xfrm>
          <a:graphic>
            <a:graphicData uri="http://schemas.openxmlformats.org/presentationml/2006/ole">
              <mc:AlternateContent xmlns:mc="http://schemas.openxmlformats.org/markup-compatibility/2006">
                <mc:Choice xmlns:v="urn:schemas-microsoft-com:vml" Requires="v">
                  <p:oleObj spid="_x0000_s16479" name="Equation" r:id="rId6" imgW="3035160" imgH="431640" progId="Equation.3">
                    <p:embed/>
                  </p:oleObj>
                </mc:Choice>
                <mc:Fallback>
                  <p:oleObj name="Equation" r:id="rId6" imgW="303516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 y="1536"/>
                          <a:ext cx="4457" cy="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46152" name="Line 9"/>
          <p:cNvSpPr>
            <a:spLocks noChangeShapeType="1"/>
          </p:cNvSpPr>
          <p:nvPr/>
        </p:nvSpPr>
        <p:spPr bwMode="auto">
          <a:xfrm flipH="1" flipV="1">
            <a:off x="2882900" y="4694238"/>
            <a:ext cx="1682750" cy="41275"/>
          </a:xfrm>
          <a:prstGeom prst="line">
            <a:avLst/>
          </a:prstGeom>
          <a:noFill/>
          <a:ln w="50800">
            <a:solidFill>
              <a:srgbClr val="FF00FF"/>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46153" name="Line 10"/>
          <p:cNvSpPr>
            <a:spLocks noChangeShapeType="1"/>
          </p:cNvSpPr>
          <p:nvPr/>
        </p:nvSpPr>
        <p:spPr bwMode="auto">
          <a:xfrm flipH="1">
            <a:off x="4624388" y="4679950"/>
            <a:ext cx="1770062" cy="50800"/>
          </a:xfrm>
          <a:prstGeom prst="line">
            <a:avLst/>
          </a:prstGeom>
          <a:noFill/>
          <a:ln w="50800">
            <a:solidFill>
              <a:srgbClr val="FF00FF"/>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46154" name="Line 11"/>
          <p:cNvSpPr>
            <a:spLocks noChangeShapeType="1"/>
          </p:cNvSpPr>
          <p:nvPr/>
        </p:nvSpPr>
        <p:spPr bwMode="auto">
          <a:xfrm flipH="1" flipV="1">
            <a:off x="6227763" y="4179888"/>
            <a:ext cx="179387" cy="48895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46155" name="Line 12"/>
          <p:cNvSpPr>
            <a:spLocks noChangeShapeType="1"/>
          </p:cNvSpPr>
          <p:nvPr/>
        </p:nvSpPr>
        <p:spPr bwMode="auto">
          <a:xfrm>
            <a:off x="6429375" y="4673600"/>
            <a:ext cx="158750" cy="420688"/>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46156" name="Line 13"/>
          <p:cNvSpPr>
            <a:spLocks noChangeShapeType="1"/>
          </p:cNvSpPr>
          <p:nvPr/>
        </p:nvSpPr>
        <p:spPr bwMode="auto">
          <a:xfrm flipH="1">
            <a:off x="2566988" y="4697413"/>
            <a:ext cx="336550" cy="38735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46157" name="Line 14"/>
          <p:cNvSpPr>
            <a:spLocks noChangeShapeType="1"/>
          </p:cNvSpPr>
          <p:nvPr/>
        </p:nvSpPr>
        <p:spPr bwMode="auto">
          <a:xfrm>
            <a:off x="2898775" y="4713288"/>
            <a:ext cx="182563" cy="56515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46158" name="Line 15"/>
          <p:cNvSpPr>
            <a:spLocks noChangeShapeType="1"/>
          </p:cNvSpPr>
          <p:nvPr/>
        </p:nvSpPr>
        <p:spPr bwMode="auto">
          <a:xfrm flipH="1">
            <a:off x="2894013" y="3778250"/>
            <a:ext cx="31750" cy="900113"/>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46159" name="Oval 16"/>
          <p:cNvSpPr>
            <a:spLocks noChangeArrowheads="1"/>
          </p:cNvSpPr>
          <p:nvPr/>
        </p:nvSpPr>
        <p:spPr bwMode="auto">
          <a:xfrm>
            <a:off x="2463800" y="4994275"/>
            <a:ext cx="207963" cy="161925"/>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46160" name="Oval 17"/>
          <p:cNvSpPr>
            <a:spLocks noChangeArrowheads="1"/>
          </p:cNvSpPr>
          <p:nvPr/>
        </p:nvSpPr>
        <p:spPr bwMode="auto">
          <a:xfrm>
            <a:off x="2819400" y="3690938"/>
            <a:ext cx="209550" cy="160337"/>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46161" name="Oval 18"/>
          <p:cNvSpPr>
            <a:spLocks noChangeArrowheads="1"/>
          </p:cNvSpPr>
          <p:nvPr/>
        </p:nvSpPr>
        <p:spPr bwMode="auto">
          <a:xfrm>
            <a:off x="2949575" y="5202238"/>
            <a:ext cx="207963" cy="161925"/>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46162" name="Oval 19"/>
          <p:cNvSpPr>
            <a:spLocks noChangeArrowheads="1"/>
          </p:cNvSpPr>
          <p:nvPr/>
        </p:nvSpPr>
        <p:spPr bwMode="auto">
          <a:xfrm>
            <a:off x="6477000" y="4992688"/>
            <a:ext cx="207963" cy="161925"/>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46163" name="Oval 20"/>
          <p:cNvSpPr>
            <a:spLocks noChangeArrowheads="1"/>
          </p:cNvSpPr>
          <p:nvPr/>
        </p:nvSpPr>
        <p:spPr bwMode="auto">
          <a:xfrm>
            <a:off x="6124575" y="4116388"/>
            <a:ext cx="207963" cy="160337"/>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46164" name="Oval 21"/>
          <p:cNvSpPr>
            <a:spLocks noChangeArrowheads="1"/>
          </p:cNvSpPr>
          <p:nvPr/>
        </p:nvSpPr>
        <p:spPr bwMode="auto">
          <a:xfrm>
            <a:off x="6307138" y="4586288"/>
            <a:ext cx="207962" cy="161925"/>
          </a:xfrm>
          <a:prstGeom prst="ellipse">
            <a:avLst/>
          </a:prstGeom>
          <a:solidFill>
            <a:srgbClr val="FFCC66"/>
          </a:solidFill>
          <a:ln w="12700">
            <a:solidFill>
              <a:srgbClr val="FFCC66"/>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46165" name="Oval 22"/>
          <p:cNvSpPr>
            <a:spLocks noChangeArrowheads="1"/>
          </p:cNvSpPr>
          <p:nvPr/>
        </p:nvSpPr>
        <p:spPr bwMode="auto">
          <a:xfrm>
            <a:off x="2771775" y="4611688"/>
            <a:ext cx="207963" cy="161925"/>
          </a:xfrm>
          <a:prstGeom prst="ellipse">
            <a:avLst/>
          </a:prstGeom>
          <a:solidFill>
            <a:srgbClr val="FFCC66"/>
          </a:solidFill>
          <a:ln w="12700">
            <a:solidFill>
              <a:srgbClr val="FFCC66"/>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46166" name="Text Box 23"/>
          <p:cNvSpPr txBox="1">
            <a:spLocks noChangeArrowheads="1"/>
          </p:cNvSpPr>
          <p:nvPr/>
        </p:nvSpPr>
        <p:spPr bwMode="auto">
          <a:xfrm>
            <a:off x="2286000" y="4243388"/>
            <a:ext cx="581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1</a:t>
            </a:r>
          </a:p>
        </p:txBody>
      </p:sp>
      <p:sp>
        <p:nvSpPr>
          <p:cNvPr id="646167" name="Oval 24"/>
          <p:cNvSpPr>
            <a:spLocks noChangeArrowheads="1"/>
          </p:cNvSpPr>
          <p:nvPr/>
        </p:nvSpPr>
        <p:spPr bwMode="auto">
          <a:xfrm>
            <a:off x="4427538" y="4611688"/>
            <a:ext cx="331787" cy="239712"/>
          </a:xfrm>
          <a:prstGeom prst="ellipse">
            <a:avLst/>
          </a:prstGeom>
          <a:solidFill>
            <a:srgbClr val="FF0000"/>
          </a:solidFill>
          <a:ln w="12700">
            <a:solidFill>
              <a:srgbClr val="FF0000"/>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46168" name="Text Box 25"/>
          <p:cNvSpPr txBox="1">
            <a:spLocks noChangeArrowheads="1"/>
          </p:cNvSpPr>
          <p:nvPr/>
        </p:nvSpPr>
        <p:spPr bwMode="auto">
          <a:xfrm>
            <a:off x="4270375" y="3962400"/>
            <a:ext cx="71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4000" b="1" i="1"/>
              <a:t>m</a:t>
            </a:r>
            <a:endParaRPr lang="en-US" altLang="nl-NL">
              <a:latin typeface="Tahoma" pitchFamily="34" charset="0"/>
            </a:endParaRPr>
          </a:p>
        </p:txBody>
      </p:sp>
      <p:grpSp>
        <p:nvGrpSpPr>
          <p:cNvPr id="646169" name="Group 26"/>
          <p:cNvGrpSpPr>
            <a:grpSpLocks/>
          </p:cNvGrpSpPr>
          <p:nvPr/>
        </p:nvGrpSpPr>
        <p:grpSpPr bwMode="auto">
          <a:xfrm>
            <a:off x="2116138" y="3276600"/>
            <a:ext cx="4894262" cy="2381250"/>
            <a:chOff x="672" y="1787"/>
            <a:chExt cx="1696" cy="1194"/>
          </a:xfrm>
        </p:grpSpPr>
        <p:sp>
          <p:nvSpPr>
            <p:cNvPr id="646170" name="Text Box 27"/>
            <p:cNvSpPr txBox="1">
              <a:spLocks noChangeArrowheads="1"/>
            </p:cNvSpPr>
            <p:nvPr/>
          </p:nvSpPr>
          <p:spPr bwMode="auto">
            <a:xfrm>
              <a:off x="672" y="2535"/>
              <a:ext cx="167"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latin typeface="Tahoma" pitchFamily="34" charset="0"/>
              </a:endParaRPr>
            </a:p>
          </p:txBody>
        </p:sp>
        <p:sp>
          <p:nvSpPr>
            <p:cNvPr id="646171" name="Text Box 28"/>
            <p:cNvSpPr txBox="1">
              <a:spLocks noChangeArrowheads="1"/>
            </p:cNvSpPr>
            <p:nvPr/>
          </p:nvSpPr>
          <p:spPr bwMode="auto">
            <a:xfrm>
              <a:off x="992" y="2721"/>
              <a:ext cx="30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latin typeface="Tahoma" pitchFamily="34" charset="0"/>
              </a:endParaRPr>
            </a:p>
          </p:txBody>
        </p:sp>
        <p:sp>
          <p:nvSpPr>
            <p:cNvPr id="646172" name="Text Box 29"/>
            <p:cNvSpPr txBox="1">
              <a:spLocks noChangeArrowheads="1"/>
            </p:cNvSpPr>
            <p:nvPr/>
          </p:nvSpPr>
          <p:spPr bwMode="auto">
            <a:xfrm>
              <a:off x="2144" y="2649"/>
              <a:ext cx="167"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4</a:t>
              </a:r>
              <a:endParaRPr lang="en-US" altLang="nl-NL">
                <a:latin typeface="Tahoma" pitchFamily="34" charset="0"/>
              </a:endParaRPr>
            </a:p>
          </p:txBody>
        </p:sp>
        <p:sp>
          <p:nvSpPr>
            <p:cNvPr id="646173" name="Text Box 30"/>
            <p:cNvSpPr txBox="1">
              <a:spLocks noChangeArrowheads="1"/>
            </p:cNvSpPr>
            <p:nvPr/>
          </p:nvSpPr>
          <p:spPr bwMode="auto">
            <a:xfrm>
              <a:off x="2064" y="1956"/>
              <a:ext cx="30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5</a:t>
              </a:r>
              <a:endParaRPr lang="en-US" altLang="nl-NL">
                <a:latin typeface="Tahoma" pitchFamily="34" charset="0"/>
              </a:endParaRPr>
            </a:p>
          </p:txBody>
        </p:sp>
        <p:sp>
          <p:nvSpPr>
            <p:cNvPr id="646174" name="Text Box 31"/>
            <p:cNvSpPr txBox="1">
              <a:spLocks noChangeArrowheads="1"/>
            </p:cNvSpPr>
            <p:nvPr/>
          </p:nvSpPr>
          <p:spPr bwMode="auto">
            <a:xfrm>
              <a:off x="960" y="1787"/>
              <a:ext cx="16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latin typeface="Tahoma" pitchFamily="34" charset="0"/>
              </a:endParaRPr>
            </a:p>
          </p:txBody>
        </p:sp>
      </p:grpSp>
      <p:sp>
        <p:nvSpPr>
          <p:cNvPr id="646175" name="Text Box 32"/>
          <p:cNvSpPr txBox="1">
            <a:spLocks noChangeArrowheads="1"/>
          </p:cNvSpPr>
          <p:nvPr/>
        </p:nvSpPr>
        <p:spPr bwMode="auto">
          <a:xfrm>
            <a:off x="6457950" y="4319588"/>
            <a:ext cx="581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2</a:t>
            </a:r>
          </a:p>
        </p:txBody>
      </p:sp>
      <p:sp>
        <p:nvSpPr>
          <p:cNvPr id="646176" name="Rectangle 33"/>
          <p:cNvSpPr>
            <a:spLocks noGrp="1" noChangeArrowheads="1"/>
          </p:cNvSpPr>
          <p:nvPr>
            <p:ph type="body" idx="4294967295"/>
          </p:nvPr>
        </p:nvSpPr>
        <p:spPr>
          <a:xfrm>
            <a:off x="685800" y="1052513"/>
            <a:ext cx="8207375" cy="5043487"/>
          </a:xfrm>
        </p:spPr>
        <p:txBody>
          <a:bodyPr/>
          <a:lstStyle/>
          <a:p>
            <a:r>
              <a:rPr lang="en-US" altLang="nl-NL" sz="2400"/>
              <a:t>Within and between scatter:</a:t>
            </a:r>
          </a:p>
        </p:txBody>
      </p:sp>
    </p:spTree>
    <p:extLst>
      <p:ext uri="{BB962C8B-B14F-4D97-AF65-F5344CB8AC3E}">
        <p14:creationId xmlns:p14="http://schemas.microsoft.com/office/powerpoint/2010/main" val="40107309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p:txBody>
          <a:bodyPr anchor="t"/>
          <a:lstStyle/>
          <a:p>
            <a:r>
              <a:rPr lang="en-US" altLang="nl-NL" i="1" dirty="0" smtClean="0"/>
              <a:t>K</a:t>
            </a:r>
            <a:r>
              <a:rPr lang="en-US" altLang="nl-NL" dirty="0" smtClean="0"/>
              <a:t>-means (I)</a:t>
            </a:r>
            <a:endParaRPr lang="en-US" altLang="nl-NL" dirty="0"/>
          </a:p>
        </p:txBody>
      </p:sp>
      <p:sp>
        <p:nvSpPr>
          <p:cNvPr id="648195" name="Rectangle 3"/>
          <p:cNvSpPr>
            <a:spLocks noGrp="1" noChangeArrowheads="1"/>
          </p:cNvSpPr>
          <p:nvPr>
            <p:ph type="body" idx="4294967295"/>
          </p:nvPr>
        </p:nvSpPr>
        <p:spPr>
          <a:xfrm>
            <a:off x="685800" y="1228725"/>
            <a:ext cx="7772400" cy="4648200"/>
          </a:xfrm>
        </p:spPr>
        <p:txBody>
          <a:bodyPr/>
          <a:lstStyle/>
          <a:p>
            <a:r>
              <a:rPr lang="en-US" altLang="nl-NL" sz="2400"/>
              <a:t>Minimize: </a:t>
            </a:r>
          </a:p>
          <a:p>
            <a:endParaRPr lang="en-US" altLang="nl-NL" sz="2400"/>
          </a:p>
          <a:p>
            <a:pPr marL="819150" lvl="1"/>
            <a:endParaRPr lang="en-US" altLang="nl-NL" sz="2400"/>
          </a:p>
        </p:txBody>
      </p:sp>
      <p:sp>
        <p:nvSpPr>
          <p:cNvPr id="648196" name="Line 4"/>
          <p:cNvSpPr>
            <a:spLocks noChangeShapeType="1"/>
          </p:cNvSpPr>
          <p:nvPr/>
        </p:nvSpPr>
        <p:spPr bwMode="auto">
          <a:xfrm flipV="1">
            <a:off x="1905000" y="3284538"/>
            <a:ext cx="0" cy="2286000"/>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spAutoFit/>
          </a:bodyPr>
          <a:lstStyle/>
          <a:p>
            <a:endParaRPr lang="nl-NL"/>
          </a:p>
        </p:txBody>
      </p:sp>
      <p:sp>
        <p:nvSpPr>
          <p:cNvPr id="648197" name="Line 5"/>
          <p:cNvSpPr>
            <a:spLocks noChangeShapeType="1"/>
          </p:cNvSpPr>
          <p:nvPr/>
        </p:nvSpPr>
        <p:spPr bwMode="auto">
          <a:xfrm flipV="1">
            <a:off x="1524000" y="5265738"/>
            <a:ext cx="5943600" cy="0"/>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648198" name="Text Box 6"/>
          <p:cNvSpPr txBox="1">
            <a:spLocks noChangeArrowheads="1"/>
          </p:cNvSpPr>
          <p:nvPr/>
        </p:nvSpPr>
        <p:spPr bwMode="auto">
          <a:xfrm>
            <a:off x="755650" y="3332163"/>
            <a:ext cx="103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kumimoji="1" lang="en-US" altLang="nl-NL"/>
              <a:t>Tr(</a:t>
            </a:r>
            <a:r>
              <a:rPr kumimoji="1" lang="en-US" altLang="nl-NL" b="1" i="1"/>
              <a:t>S</a:t>
            </a:r>
            <a:r>
              <a:rPr kumimoji="1" lang="en-US" altLang="nl-NL" baseline="-25000"/>
              <a:t>W</a:t>
            </a:r>
            <a:r>
              <a:rPr kumimoji="1" lang="en-US" altLang="nl-NL"/>
              <a:t>)</a:t>
            </a:r>
            <a:endParaRPr lang="en-US" altLang="nl-NL"/>
          </a:p>
        </p:txBody>
      </p:sp>
      <p:sp>
        <p:nvSpPr>
          <p:cNvPr id="648199" name="Text Box 7"/>
          <p:cNvSpPr txBox="1">
            <a:spLocks noChangeArrowheads="1"/>
          </p:cNvSpPr>
          <p:nvPr/>
        </p:nvSpPr>
        <p:spPr bwMode="auto">
          <a:xfrm>
            <a:off x="3055938" y="5310188"/>
            <a:ext cx="3211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a:latin typeface="Tahoma" pitchFamily="34" charset="0"/>
              </a:rPr>
              <a:t>Number of clusters (</a:t>
            </a:r>
            <a:r>
              <a:rPr lang="en-US" altLang="nl-NL" i="1"/>
              <a:t>g</a:t>
            </a:r>
            <a:r>
              <a:rPr lang="en-US" altLang="nl-NL">
                <a:latin typeface="Tahoma" pitchFamily="34" charset="0"/>
              </a:rPr>
              <a:t>)</a:t>
            </a:r>
          </a:p>
        </p:txBody>
      </p:sp>
      <p:sp>
        <p:nvSpPr>
          <p:cNvPr id="648200" name="Line 8"/>
          <p:cNvSpPr>
            <a:spLocks noChangeShapeType="1"/>
          </p:cNvSpPr>
          <p:nvPr/>
        </p:nvSpPr>
        <p:spPr bwMode="auto">
          <a:xfrm>
            <a:off x="2362200" y="3360738"/>
            <a:ext cx="0" cy="1905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nl-NL"/>
          </a:p>
        </p:txBody>
      </p:sp>
      <p:sp>
        <p:nvSpPr>
          <p:cNvPr id="648201" name="Text Box 9"/>
          <p:cNvSpPr txBox="1">
            <a:spLocks noChangeArrowheads="1"/>
          </p:cNvSpPr>
          <p:nvPr/>
        </p:nvSpPr>
        <p:spPr bwMode="auto">
          <a:xfrm>
            <a:off x="2170113" y="53419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a:t>1</a:t>
            </a:r>
            <a:endParaRPr lang="en-US" altLang="nl-NL">
              <a:latin typeface="Tahoma" pitchFamily="34" charset="0"/>
            </a:endParaRPr>
          </a:p>
        </p:txBody>
      </p:sp>
      <p:sp>
        <p:nvSpPr>
          <p:cNvPr id="648202" name="Text Box 10"/>
          <p:cNvSpPr txBox="1">
            <a:spLocks noChangeArrowheads="1"/>
          </p:cNvSpPr>
          <p:nvPr/>
        </p:nvSpPr>
        <p:spPr bwMode="auto">
          <a:xfrm>
            <a:off x="6640513" y="5229225"/>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3200" i="1"/>
              <a:t>n</a:t>
            </a:r>
            <a:endParaRPr lang="en-US" altLang="nl-NL">
              <a:latin typeface="Tahoma" pitchFamily="34" charset="0"/>
            </a:endParaRPr>
          </a:p>
        </p:txBody>
      </p:sp>
      <p:sp>
        <p:nvSpPr>
          <p:cNvPr id="648203" name="Freeform 11"/>
          <p:cNvSpPr>
            <a:spLocks/>
          </p:cNvSpPr>
          <p:nvPr/>
        </p:nvSpPr>
        <p:spPr bwMode="auto">
          <a:xfrm>
            <a:off x="2362200" y="3589338"/>
            <a:ext cx="4495800" cy="1676400"/>
          </a:xfrm>
          <a:custGeom>
            <a:avLst/>
            <a:gdLst>
              <a:gd name="T0" fmla="*/ 0 w 2832"/>
              <a:gd name="T1" fmla="*/ 0 h 1056"/>
              <a:gd name="T2" fmla="*/ 230 w 2832"/>
              <a:gd name="T3" fmla="*/ 359 h 1056"/>
              <a:gd name="T4" fmla="*/ 408 w 2832"/>
              <a:gd name="T5" fmla="*/ 589 h 1056"/>
              <a:gd name="T6" fmla="*/ 732 w 2832"/>
              <a:gd name="T7" fmla="*/ 746 h 1056"/>
              <a:gd name="T8" fmla="*/ 1340 w 2832"/>
              <a:gd name="T9" fmla="*/ 861 h 1056"/>
              <a:gd name="T10" fmla="*/ 1821 w 2832"/>
              <a:gd name="T11" fmla="*/ 935 h 1056"/>
              <a:gd name="T12" fmla="*/ 2832 w 2832"/>
              <a:gd name="T13" fmla="*/ 1056 h 1056"/>
              <a:gd name="T14" fmla="*/ 0 60000 65536"/>
              <a:gd name="T15" fmla="*/ 0 60000 65536"/>
              <a:gd name="T16" fmla="*/ 0 60000 65536"/>
              <a:gd name="T17" fmla="*/ 0 60000 65536"/>
              <a:gd name="T18" fmla="*/ 0 60000 65536"/>
              <a:gd name="T19" fmla="*/ 0 60000 65536"/>
              <a:gd name="T20" fmla="*/ 0 60000 65536"/>
              <a:gd name="T21" fmla="*/ 0 w 2832"/>
              <a:gd name="T22" fmla="*/ 0 h 1056"/>
              <a:gd name="T23" fmla="*/ 2832 w 2832"/>
              <a:gd name="T24" fmla="*/ 1056 h 10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32" h="1056">
                <a:moveTo>
                  <a:pt x="0" y="0"/>
                </a:moveTo>
                <a:lnTo>
                  <a:pt x="230" y="359"/>
                </a:lnTo>
                <a:lnTo>
                  <a:pt x="408" y="589"/>
                </a:lnTo>
                <a:lnTo>
                  <a:pt x="732" y="746"/>
                </a:lnTo>
                <a:lnTo>
                  <a:pt x="1340" y="861"/>
                </a:lnTo>
                <a:lnTo>
                  <a:pt x="1821" y="935"/>
                </a:lnTo>
                <a:lnTo>
                  <a:pt x="2832" y="1056"/>
                </a:lnTo>
              </a:path>
            </a:pathLst>
          </a:custGeom>
          <a:noFill/>
          <a:ln w="44450">
            <a:solidFill>
              <a:srgbClr val="3366FF"/>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48204" name="Text Box 12"/>
          <p:cNvSpPr txBox="1">
            <a:spLocks noChangeArrowheads="1"/>
          </p:cNvSpPr>
          <p:nvPr/>
        </p:nvSpPr>
        <p:spPr bwMode="auto">
          <a:xfrm>
            <a:off x="1149350" y="50371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a:t>0</a:t>
            </a:r>
          </a:p>
        </p:txBody>
      </p:sp>
      <p:sp>
        <p:nvSpPr>
          <p:cNvPr id="648205" name="Line 13"/>
          <p:cNvSpPr>
            <a:spLocks noChangeShapeType="1"/>
          </p:cNvSpPr>
          <p:nvPr/>
        </p:nvSpPr>
        <p:spPr bwMode="auto">
          <a:xfrm>
            <a:off x="1905000" y="3589338"/>
            <a:ext cx="1150938" cy="1587"/>
          </a:xfrm>
          <a:prstGeom prst="line">
            <a:avLst/>
          </a:prstGeom>
          <a:noFill/>
          <a:ln w="22225">
            <a:solidFill>
              <a:schemeClr val="tx1"/>
            </a:solidFill>
            <a:round/>
            <a:headEnd type="stealth" w="med" len="med"/>
            <a:tailEnd/>
          </a:ln>
          <a:extLst>
            <a:ext uri="{909E8E84-426E-40DD-AFC4-6F175D3DCCD1}">
              <a14:hiddenFill xmlns:a14="http://schemas.microsoft.com/office/drawing/2010/main">
                <a:noFill/>
              </a14:hiddenFill>
            </a:ext>
          </a:extLst>
        </p:spPr>
        <p:txBody>
          <a:bodyPr anchor="ctr">
            <a:spAutoFit/>
          </a:bodyPr>
          <a:lstStyle/>
          <a:p>
            <a:endParaRPr lang="nl-NL"/>
          </a:p>
        </p:txBody>
      </p:sp>
      <p:graphicFrame>
        <p:nvGraphicFramePr>
          <p:cNvPr id="648206" name="Object 14"/>
          <p:cNvGraphicFramePr>
            <a:graphicFrameLocks noChangeAspect="1"/>
          </p:cNvGraphicFramePr>
          <p:nvPr/>
        </p:nvGraphicFramePr>
        <p:xfrm>
          <a:off x="2465388" y="1003300"/>
          <a:ext cx="2754312" cy="981075"/>
        </p:xfrm>
        <a:graphic>
          <a:graphicData uri="http://schemas.openxmlformats.org/presentationml/2006/ole">
            <mc:AlternateContent xmlns:mc="http://schemas.openxmlformats.org/markup-compatibility/2006">
              <mc:Choice xmlns:v="urn:schemas-microsoft-com:vml" Requires="v">
                <p:oleObj spid="_x0000_s17551" name="Equation" r:id="rId4" imgW="1244520" imgH="444240" progId="Equation.DSMT4">
                  <p:embed/>
                </p:oleObj>
              </mc:Choice>
              <mc:Fallback>
                <p:oleObj name="Equation" r:id="rId4" imgW="1244520" imgH="4442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388" y="1003300"/>
                        <a:ext cx="2754312"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8207" name="Object 15"/>
          <p:cNvGraphicFramePr>
            <a:graphicFrameLocks noChangeAspect="1"/>
          </p:cNvGraphicFramePr>
          <p:nvPr/>
        </p:nvGraphicFramePr>
        <p:xfrm>
          <a:off x="2473325" y="1700213"/>
          <a:ext cx="2386013" cy="965200"/>
        </p:xfrm>
        <a:graphic>
          <a:graphicData uri="http://schemas.openxmlformats.org/presentationml/2006/ole">
            <mc:AlternateContent xmlns:mc="http://schemas.openxmlformats.org/markup-compatibility/2006">
              <mc:Choice xmlns:v="urn:schemas-microsoft-com:vml" Requires="v">
                <p:oleObj spid="_x0000_s17552" name="Equation" r:id="rId6" imgW="1130040" imgH="457200" progId="Equation.3">
                  <p:embed/>
                </p:oleObj>
              </mc:Choice>
              <mc:Fallback>
                <p:oleObj name="Equation" r:id="rId6" imgW="113004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3325" y="1700213"/>
                        <a:ext cx="2386013"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8208" name="Text Box 16"/>
          <p:cNvSpPr txBox="1">
            <a:spLocks noChangeArrowheads="1"/>
          </p:cNvSpPr>
          <p:nvPr/>
        </p:nvSpPr>
        <p:spPr bwMode="auto">
          <a:xfrm>
            <a:off x="979488" y="2684463"/>
            <a:ext cx="438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kumimoji="1" lang="en-US" altLang="nl-NL">
                <a:latin typeface="Tahoma" pitchFamily="34" charset="0"/>
              </a:rPr>
              <a:t>(sum of cluster within-scatters)</a:t>
            </a:r>
            <a:endParaRPr lang="en-US" altLang="nl-NL">
              <a:latin typeface="Tahoma" pitchFamily="34" charset="0"/>
            </a:endParaRPr>
          </a:p>
        </p:txBody>
      </p:sp>
      <p:graphicFrame>
        <p:nvGraphicFramePr>
          <p:cNvPr id="648209" name="Object 17"/>
          <p:cNvGraphicFramePr>
            <a:graphicFrameLocks noChangeAspect="1"/>
          </p:cNvGraphicFramePr>
          <p:nvPr/>
        </p:nvGraphicFramePr>
        <p:xfrm>
          <a:off x="3048000" y="3200400"/>
          <a:ext cx="2163763" cy="787400"/>
        </p:xfrm>
        <a:graphic>
          <a:graphicData uri="http://schemas.openxmlformats.org/presentationml/2006/ole">
            <mc:AlternateContent xmlns:mc="http://schemas.openxmlformats.org/markup-compatibility/2006">
              <mc:Choice xmlns:v="urn:schemas-microsoft-com:vml" Requires="v">
                <p:oleObj spid="_x0000_s17553" name="Equation" r:id="rId8" imgW="1180800" imgH="431640" progId="Equation.3">
                  <p:embed/>
                </p:oleObj>
              </mc:Choice>
              <mc:Fallback>
                <p:oleObj name="Equation" r:id="rId8" imgW="118080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3200400"/>
                        <a:ext cx="2163763"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48210" name="Group 19"/>
          <p:cNvGrpSpPr>
            <a:grpSpLocks/>
          </p:cNvGrpSpPr>
          <p:nvPr/>
        </p:nvGrpSpPr>
        <p:grpSpPr bwMode="auto">
          <a:xfrm>
            <a:off x="6921500" y="1700213"/>
            <a:ext cx="2259013" cy="3352800"/>
            <a:chOff x="4241" y="754"/>
            <a:chExt cx="1423" cy="2112"/>
          </a:xfrm>
        </p:grpSpPr>
        <p:grpSp>
          <p:nvGrpSpPr>
            <p:cNvPr id="648211" name="Group 20"/>
            <p:cNvGrpSpPr>
              <a:grpSpLocks/>
            </p:cNvGrpSpPr>
            <p:nvPr/>
          </p:nvGrpSpPr>
          <p:grpSpPr bwMode="auto">
            <a:xfrm>
              <a:off x="4324" y="793"/>
              <a:ext cx="1340" cy="1895"/>
              <a:chOff x="3365" y="528"/>
              <a:chExt cx="1340" cy="1895"/>
            </a:xfrm>
          </p:grpSpPr>
          <p:sp>
            <p:nvSpPr>
              <p:cNvPr id="648212" name="Line 21"/>
              <p:cNvSpPr>
                <a:spLocks noChangeShapeType="1"/>
              </p:cNvSpPr>
              <p:nvPr/>
            </p:nvSpPr>
            <p:spPr bwMode="auto">
              <a:xfrm flipH="1">
                <a:off x="3734" y="1655"/>
                <a:ext cx="250" cy="327"/>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48213" name="Line 22"/>
              <p:cNvSpPr>
                <a:spLocks noChangeShapeType="1"/>
              </p:cNvSpPr>
              <p:nvPr/>
            </p:nvSpPr>
            <p:spPr bwMode="auto">
              <a:xfrm>
                <a:off x="3981" y="1669"/>
                <a:ext cx="136" cy="476"/>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48214" name="Line 23"/>
              <p:cNvSpPr>
                <a:spLocks noChangeShapeType="1"/>
              </p:cNvSpPr>
              <p:nvPr/>
            </p:nvSpPr>
            <p:spPr bwMode="auto">
              <a:xfrm flipH="1">
                <a:off x="3977" y="882"/>
                <a:ext cx="24" cy="757"/>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648215" name="Oval 24"/>
              <p:cNvSpPr>
                <a:spLocks noChangeArrowheads="1"/>
              </p:cNvSpPr>
              <p:nvPr/>
            </p:nvSpPr>
            <p:spPr bwMode="auto">
              <a:xfrm>
                <a:off x="3657" y="1906"/>
                <a:ext cx="155" cy="136"/>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48216" name="Oval 25"/>
              <p:cNvSpPr>
                <a:spLocks noChangeArrowheads="1"/>
              </p:cNvSpPr>
              <p:nvPr/>
            </p:nvSpPr>
            <p:spPr bwMode="auto">
              <a:xfrm>
                <a:off x="3922" y="808"/>
                <a:ext cx="155" cy="136"/>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48217" name="Oval 26"/>
              <p:cNvSpPr>
                <a:spLocks noChangeArrowheads="1"/>
              </p:cNvSpPr>
              <p:nvPr/>
            </p:nvSpPr>
            <p:spPr bwMode="auto">
              <a:xfrm>
                <a:off x="4018" y="2081"/>
                <a:ext cx="155" cy="136"/>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48218" name="Oval 27"/>
              <p:cNvSpPr>
                <a:spLocks noChangeArrowheads="1"/>
              </p:cNvSpPr>
              <p:nvPr/>
            </p:nvSpPr>
            <p:spPr bwMode="auto">
              <a:xfrm>
                <a:off x="3886" y="1584"/>
                <a:ext cx="155" cy="136"/>
              </a:xfrm>
              <a:prstGeom prst="ellipse">
                <a:avLst/>
              </a:prstGeom>
              <a:solidFill>
                <a:srgbClr val="FFCC66"/>
              </a:solidFill>
              <a:ln w="12700">
                <a:solidFill>
                  <a:srgbClr val="FFCC66"/>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48219" name="Text Box 28"/>
              <p:cNvSpPr txBox="1">
                <a:spLocks noChangeArrowheads="1"/>
              </p:cNvSpPr>
              <p:nvPr/>
            </p:nvSpPr>
            <p:spPr bwMode="auto">
              <a:xfrm>
                <a:off x="3600" y="1328"/>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1</a:t>
                </a:r>
              </a:p>
            </p:txBody>
          </p:sp>
          <p:sp>
            <p:nvSpPr>
              <p:cNvPr id="648220" name="Text Box 29"/>
              <p:cNvSpPr txBox="1">
                <a:spLocks noChangeArrowheads="1"/>
              </p:cNvSpPr>
              <p:nvPr/>
            </p:nvSpPr>
            <p:spPr bwMode="auto">
              <a:xfrm>
                <a:off x="3365" y="1784"/>
                <a:ext cx="30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latin typeface="Tahoma" pitchFamily="34" charset="0"/>
                </a:endParaRPr>
              </a:p>
            </p:txBody>
          </p:sp>
          <p:sp>
            <p:nvSpPr>
              <p:cNvPr id="648221" name="Text Box 30"/>
              <p:cNvSpPr txBox="1">
                <a:spLocks noChangeArrowheads="1"/>
              </p:cNvSpPr>
              <p:nvPr/>
            </p:nvSpPr>
            <p:spPr bwMode="auto">
              <a:xfrm>
                <a:off x="4052" y="2096"/>
                <a:ext cx="6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latin typeface="Tahoma" pitchFamily="34" charset="0"/>
                </a:endParaRPr>
              </a:p>
            </p:txBody>
          </p:sp>
          <p:sp>
            <p:nvSpPr>
              <p:cNvPr id="648222" name="Text Box 31"/>
              <p:cNvSpPr txBox="1">
                <a:spLocks noChangeArrowheads="1"/>
              </p:cNvSpPr>
              <p:nvPr/>
            </p:nvSpPr>
            <p:spPr bwMode="auto">
              <a:xfrm>
                <a:off x="3984" y="528"/>
                <a:ext cx="30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latin typeface="Tahoma" pitchFamily="34" charset="0"/>
                </a:endParaRPr>
              </a:p>
            </p:txBody>
          </p:sp>
        </p:grpSp>
        <p:sp>
          <p:nvSpPr>
            <p:cNvPr id="648223" name="Rectangle 32"/>
            <p:cNvSpPr>
              <a:spLocks noChangeArrowheads="1"/>
            </p:cNvSpPr>
            <p:nvPr/>
          </p:nvSpPr>
          <p:spPr bwMode="auto">
            <a:xfrm>
              <a:off x="4241" y="754"/>
              <a:ext cx="1200" cy="21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spTree>
    <p:extLst>
      <p:ext uri="{BB962C8B-B14F-4D97-AF65-F5344CB8AC3E}">
        <p14:creationId xmlns:p14="http://schemas.microsoft.com/office/powerpoint/2010/main" val="19213560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idx="4294967295"/>
          </p:nvPr>
        </p:nvSpPr>
        <p:spPr/>
        <p:txBody>
          <a:bodyPr anchor="t"/>
          <a:lstStyle/>
          <a:p>
            <a:r>
              <a:rPr lang="en-US" altLang="nl-NL" i="1" dirty="0" smtClean="0"/>
              <a:t>K</a:t>
            </a:r>
            <a:r>
              <a:rPr lang="en-US" altLang="nl-NL" dirty="0" smtClean="0"/>
              <a:t>-means (II)</a:t>
            </a:r>
            <a:r>
              <a:rPr lang="en-US" altLang="nl-NL" dirty="0"/>
              <a:t>	</a:t>
            </a:r>
          </a:p>
        </p:txBody>
      </p:sp>
      <p:sp>
        <p:nvSpPr>
          <p:cNvPr id="650243" name="Rectangle 3"/>
          <p:cNvSpPr>
            <a:spLocks noGrp="1" noChangeArrowheads="1"/>
          </p:cNvSpPr>
          <p:nvPr>
            <p:ph type="body" idx="4294967295"/>
          </p:nvPr>
        </p:nvSpPr>
        <p:spPr>
          <a:xfrm>
            <a:off x="685800" y="1498600"/>
            <a:ext cx="7772400" cy="4240213"/>
          </a:xfrm>
        </p:spPr>
        <p:txBody>
          <a:bodyPr/>
          <a:lstStyle/>
          <a:p>
            <a:pPr marL="457200" indent="-457200">
              <a:lnSpc>
                <a:spcPct val="90000"/>
              </a:lnSpc>
              <a:tabLst>
                <a:tab pos="1974850" algn="l"/>
              </a:tabLst>
            </a:pPr>
            <a:r>
              <a:rPr kumimoji="1" lang="en-US" altLang="nl-NL" sz="2400"/>
              <a:t>Iterative</a:t>
            </a:r>
            <a:r>
              <a:rPr kumimoji="1" lang="en-US" altLang="nl-NL" sz="2400">
                <a:solidFill>
                  <a:srgbClr val="FF0000"/>
                </a:solidFill>
              </a:rPr>
              <a:t> </a:t>
            </a:r>
            <a:r>
              <a:rPr kumimoji="1" lang="en-US" altLang="nl-NL" sz="2400"/>
              <a:t>procedure to search for min(Tr(</a:t>
            </a:r>
            <a:r>
              <a:rPr kumimoji="1" lang="en-US" altLang="nl-NL" sz="2400" b="1" i="1"/>
              <a:t>S</a:t>
            </a:r>
            <a:r>
              <a:rPr kumimoji="1" lang="en-US" altLang="nl-NL" sz="2400" baseline="-25000"/>
              <a:t>W</a:t>
            </a:r>
            <a:r>
              <a:rPr kumimoji="1" lang="en-US" altLang="nl-NL" sz="2400"/>
              <a:t>)):</a:t>
            </a:r>
            <a:endParaRPr lang="en-US" altLang="nl-NL" sz="2400" b="1"/>
          </a:p>
          <a:p>
            <a:pPr marL="914400" lvl="1" indent="-457200">
              <a:buFont typeface="Times" pitchFamily="18" charset="0"/>
              <a:buAutoNum type="arabicPeriod"/>
              <a:tabLst>
                <a:tab pos="1974850" algn="l"/>
              </a:tabLst>
            </a:pPr>
            <a:r>
              <a:rPr lang="en-US" altLang="nl-NL" sz="2400"/>
              <a:t> choose number of clusters (</a:t>
            </a:r>
            <a:r>
              <a:rPr lang="en-US" altLang="nl-NL" sz="2400" i="1"/>
              <a:t>g</a:t>
            </a:r>
            <a:r>
              <a:rPr lang="en-US" altLang="nl-NL" sz="2400"/>
              <a:t>)</a:t>
            </a:r>
          </a:p>
          <a:p>
            <a:pPr marL="914400" lvl="1" indent="-457200">
              <a:buFont typeface="Times" pitchFamily="18" charset="0"/>
              <a:buAutoNum type="arabicPeriod"/>
              <a:tabLst>
                <a:tab pos="1974850" algn="l"/>
              </a:tabLst>
            </a:pPr>
            <a:r>
              <a:rPr lang="en-US" altLang="nl-NL" sz="2400"/>
              <a:t> position prototypes (</a:t>
            </a:r>
            <a:r>
              <a:rPr lang="en-US" altLang="nl-NL" sz="2400" i="1"/>
              <a:t>m</a:t>
            </a:r>
            <a:r>
              <a:rPr lang="en-US" altLang="nl-NL" sz="2400" i="1" baseline="-25000"/>
              <a:t>j</a:t>
            </a:r>
            <a:r>
              <a:rPr lang="en-US" altLang="nl-NL" sz="2400" i="1"/>
              <a:t>, j=</a:t>
            </a:r>
            <a:r>
              <a:rPr lang="en-US" altLang="nl-NL" sz="2400"/>
              <a:t>1</a:t>
            </a:r>
            <a:r>
              <a:rPr lang="en-US" altLang="nl-NL" sz="2400" i="1"/>
              <a:t>,…,g</a:t>
            </a:r>
            <a:r>
              <a:rPr lang="en-US" altLang="nl-NL" sz="2400"/>
              <a:t>) randomly</a:t>
            </a:r>
          </a:p>
          <a:p>
            <a:pPr marL="914400" lvl="1" indent="-457200">
              <a:lnSpc>
                <a:spcPct val="120000"/>
              </a:lnSpc>
              <a:buFont typeface="Times" pitchFamily="18" charset="0"/>
              <a:buAutoNum type="arabicPeriod"/>
              <a:tabLst>
                <a:tab pos="1974850" algn="l"/>
              </a:tabLst>
            </a:pPr>
            <a:r>
              <a:rPr lang="en-US" altLang="nl-NL" sz="2400"/>
              <a:t> assign samples to closest prototype</a:t>
            </a:r>
          </a:p>
          <a:p>
            <a:pPr marL="914400" lvl="1" indent="-457200">
              <a:lnSpc>
                <a:spcPct val="120000"/>
              </a:lnSpc>
              <a:buFont typeface="Times" pitchFamily="18" charset="0"/>
              <a:buAutoNum type="arabicPeriod"/>
              <a:tabLst>
                <a:tab pos="1974850" algn="l"/>
              </a:tabLst>
            </a:pPr>
            <a:r>
              <a:rPr lang="en-US" altLang="nl-NL" sz="2400"/>
              <a:t> compute mean of samples assigned to</a:t>
            </a:r>
            <a:br>
              <a:rPr lang="en-US" altLang="nl-NL" sz="2400"/>
            </a:br>
            <a:r>
              <a:rPr lang="en-US" altLang="nl-NL" sz="2400"/>
              <a:t> same prototype: new prototype position</a:t>
            </a:r>
          </a:p>
          <a:p>
            <a:pPr marL="914400" lvl="1" indent="-457200">
              <a:lnSpc>
                <a:spcPct val="120000"/>
              </a:lnSpc>
              <a:buFont typeface="Wingdings" pitchFamily="2" charset="2"/>
              <a:buNone/>
              <a:tabLst>
                <a:tab pos="1974850" algn="l"/>
              </a:tabLst>
            </a:pPr>
            <a:r>
              <a:rPr lang="en-US" altLang="nl-NL" sz="2400"/>
              <a:t>Repeat steps 3 and 4 as long as prototypes move</a:t>
            </a:r>
          </a:p>
        </p:txBody>
      </p:sp>
    </p:spTree>
    <p:extLst>
      <p:ext uri="{BB962C8B-B14F-4D97-AF65-F5344CB8AC3E}">
        <p14:creationId xmlns:p14="http://schemas.microsoft.com/office/powerpoint/2010/main" val="17961138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idx="4294967295"/>
          </p:nvPr>
        </p:nvSpPr>
        <p:spPr/>
        <p:txBody>
          <a:bodyPr anchor="t"/>
          <a:lstStyle/>
          <a:p>
            <a:r>
              <a:rPr lang="en-US" altLang="nl-NL" i="1" dirty="0" smtClean="0"/>
              <a:t>K</a:t>
            </a:r>
            <a:r>
              <a:rPr lang="en-US" altLang="nl-NL" dirty="0" smtClean="0"/>
              <a:t>-means (III)</a:t>
            </a:r>
            <a:endParaRPr lang="en-US" altLang="nl-NL" dirty="0"/>
          </a:p>
        </p:txBody>
      </p:sp>
      <p:sp>
        <p:nvSpPr>
          <p:cNvPr id="652291" name="Rectangle 3"/>
          <p:cNvSpPr>
            <a:spLocks noGrp="1" noChangeArrowheads="1"/>
          </p:cNvSpPr>
          <p:nvPr>
            <p:ph type="body" idx="4294967295"/>
          </p:nvPr>
        </p:nvSpPr>
        <p:spPr/>
        <p:txBody>
          <a:bodyPr/>
          <a:lstStyle/>
          <a:p>
            <a:r>
              <a:rPr lang="en-US" altLang="nl-NL" sz="2400" b="1"/>
              <a:t>Step 1: </a:t>
            </a:r>
            <a:r>
              <a:rPr lang="en-US" altLang="nl-NL" sz="2400"/>
              <a:t>Choose number of clusters/prototypes</a:t>
            </a:r>
          </a:p>
          <a:p>
            <a:r>
              <a:rPr lang="en-US" altLang="nl-NL" sz="2400" b="1"/>
              <a:t>Step 2:</a:t>
            </a:r>
            <a:r>
              <a:rPr lang="en-US" altLang="nl-NL" sz="2400"/>
              <a:t> Position prototypes randomly</a:t>
            </a:r>
          </a:p>
        </p:txBody>
      </p:sp>
      <p:sp>
        <p:nvSpPr>
          <p:cNvPr id="652292" name="Oval 4"/>
          <p:cNvSpPr>
            <a:spLocks noChangeArrowheads="1"/>
          </p:cNvSpPr>
          <p:nvPr/>
        </p:nvSpPr>
        <p:spPr bwMode="auto">
          <a:xfrm>
            <a:off x="1766888" y="4689475"/>
            <a:ext cx="246062" cy="215900"/>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2293" name="Oval 5"/>
          <p:cNvSpPr>
            <a:spLocks noChangeArrowheads="1"/>
          </p:cNvSpPr>
          <p:nvPr/>
        </p:nvSpPr>
        <p:spPr bwMode="auto">
          <a:xfrm>
            <a:off x="2187575" y="2946400"/>
            <a:ext cx="246063" cy="215900"/>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2294" name="Oval 6"/>
          <p:cNvSpPr>
            <a:spLocks noChangeArrowheads="1"/>
          </p:cNvSpPr>
          <p:nvPr/>
        </p:nvSpPr>
        <p:spPr bwMode="auto">
          <a:xfrm>
            <a:off x="2339975" y="4967288"/>
            <a:ext cx="246063" cy="215900"/>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2295" name="Oval 7"/>
          <p:cNvSpPr>
            <a:spLocks noChangeArrowheads="1"/>
          </p:cNvSpPr>
          <p:nvPr/>
        </p:nvSpPr>
        <p:spPr bwMode="auto">
          <a:xfrm>
            <a:off x="6508750" y="4686300"/>
            <a:ext cx="246063" cy="215900"/>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2296" name="Oval 8"/>
          <p:cNvSpPr>
            <a:spLocks noChangeArrowheads="1"/>
          </p:cNvSpPr>
          <p:nvPr/>
        </p:nvSpPr>
        <p:spPr bwMode="auto">
          <a:xfrm>
            <a:off x="6092825" y="3514725"/>
            <a:ext cx="246063" cy="215900"/>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grpSp>
        <p:nvGrpSpPr>
          <p:cNvPr id="2" name="Group 9"/>
          <p:cNvGrpSpPr>
            <a:grpSpLocks/>
          </p:cNvGrpSpPr>
          <p:nvPr/>
        </p:nvGrpSpPr>
        <p:grpSpPr bwMode="auto">
          <a:xfrm>
            <a:off x="904875" y="2349500"/>
            <a:ext cx="8010525" cy="3182938"/>
            <a:chOff x="570" y="1632"/>
            <a:chExt cx="5046" cy="2005"/>
          </a:xfrm>
        </p:grpSpPr>
        <p:sp>
          <p:nvSpPr>
            <p:cNvPr id="175114" name="AutoShape 10"/>
            <p:cNvSpPr>
              <a:spLocks noChangeArrowheads="1"/>
            </p:cNvSpPr>
            <p:nvPr/>
          </p:nvSpPr>
          <p:spPr bwMode="auto">
            <a:xfrm>
              <a:off x="570" y="1734"/>
              <a:ext cx="192" cy="205"/>
            </a:xfrm>
            <a:prstGeom prst="star5">
              <a:avLst/>
            </a:prstGeom>
            <a:solidFill>
              <a:srgbClr val="FFCC00"/>
            </a:solidFill>
            <a:ln w="12700">
              <a:solidFill>
                <a:srgbClr val="FFCC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652299" name="Text Box 11"/>
            <p:cNvSpPr txBox="1">
              <a:spLocks noChangeArrowheads="1"/>
            </p:cNvSpPr>
            <p:nvPr/>
          </p:nvSpPr>
          <p:spPr bwMode="auto">
            <a:xfrm>
              <a:off x="727" y="1632"/>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1</a:t>
              </a:r>
            </a:p>
          </p:txBody>
        </p:sp>
        <p:sp>
          <p:nvSpPr>
            <p:cNvPr id="652300" name="Text Box 12"/>
            <p:cNvSpPr txBox="1">
              <a:spLocks noChangeArrowheads="1"/>
            </p:cNvSpPr>
            <p:nvPr/>
          </p:nvSpPr>
          <p:spPr bwMode="auto">
            <a:xfrm>
              <a:off x="5133" y="3168"/>
              <a:ext cx="48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3</a:t>
              </a:r>
            </a:p>
          </p:txBody>
        </p:sp>
        <p:sp>
          <p:nvSpPr>
            <p:cNvPr id="652301" name="Text Box 13"/>
            <p:cNvSpPr txBox="1">
              <a:spLocks noChangeArrowheads="1"/>
            </p:cNvSpPr>
            <p:nvPr/>
          </p:nvSpPr>
          <p:spPr bwMode="auto">
            <a:xfrm>
              <a:off x="3570" y="1872"/>
              <a:ext cx="48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2</a:t>
              </a:r>
            </a:p>
          </p:txBody>
        </p:sp>
        <p:sp>
          <p:nvSpPr>
            <p:cNvPr id="175118" name="AutoShape 14"/>
            <p:cNvSpPr>
              <a:spLocks noChangeArrowheads="1"/>
            </p:cNvSpPr>
            <p:nvPr/>
          </p:nvSpPr>
          <p:spPr bwMode="auto">
            <a:xfrm>
              <a:off x="3470" y="1929"/>
              <a:ext cx="192" cy="205"/>
            </a:xfrm>
            <a:prstGeom prst="star5">
              <a:avLst/>
            </a:prstGeom>
            <a:solidFill>
              <a:srgbClr val="FFCC00"/>
            </a:solidFill>
            <a:ln w="12700">
              <a:solidFill>
                <a:srgbClr val="FFCC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175119" name="AutoShape 15"/>
            <p:cNvSpPr>
              <a:spLocks noChangeArrowheads="1"/>
            </p:cNvSpPr>
            <p:nvPr/>
          </p:nvSpPr>
          <p:spPr bwMode="auto">
            <a:xfrm>
              <a:off x="5244" y="3432"/>
              <a:ext cx="192" cy="205"/>
            </a:xfrm>
            <a:prstGeom prst="star5">
              <a:avLst/>
            </a:prstGeom>
            <a:solidFill>
              <a:srgbClr val="FFCC00"/>
            </a:solidFill>
            <a:ln w="12700">
              <a:solidFill>
                <a:srgbClr val="FFCC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grpSp>
      <p:grpSp>
        <p:nvGrpSpPr>
          <p:cNvPr id="652304" name="Group 17"/>
          <p:cNvGrpSpPr>
            <a:grpSpLocks/>
          </p:cNvGrpSpPr>
          <p:nvPr/>
        </p:nvGrpSpPr>
        <p:grpSpPr bwMode="auto">
          <a:xfrm>
            <a:off x="1344613" y="2482850"/>
            <a:ext cx="5989637" cy="3067050"/>
            <a:chOff x="847" y="1715"/>
            <a:chExt cx="3773" cy="1932"/>
          </a:xfrm>
        </p:grpSpPr>
        <p:sp>
          <p:nvSpPr>
            <p:cNvPr id="652305" name="Text Box 18"/>
            <p:cNvSpPr txBox="1">
              <a:spLocks noChangeArrowheads="1"/>
            </p:cNvSpPr>
            <p:nvPr/>
          </p:nvSpPr>
          <p:spPr bwMode="auto">
            <a:xfrm>
              <a:off x="847" y="3000"/>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latin typeface="Tahoma" pitchFamily="34" charset="0"/>
              </a:endParaRPr>
            </a:p>
          </p:txBody>
        </p:sp>
        <p:sp>
          <p:nvSpPr>
            <p:cNvPr id="652306" name="Text Box 19"/>
            <p:cNvSpPr txBox="1">
              <a:spLocks noChangeArrowheads="1"/>
            </p:cNvSpPr>
            <p:nvPr/>
          </p:nvSpPr>
          <p:spPr bwMode="auto">
            <a:xfrm>
              <a:off x="1529" y="3320"/>
              <a:ext cx="64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latin typeface="Tahoma" pitchFamily="34" charset="0"/>
              </a:endParaRPr>
            </a:p>
          </p:txBody>
        </p:sp>
        <p:sp>
          <p:nvSpPr>
            <p:cNvPr id="652307" name="Text Box 20"/>
            <p:cNvSpPr txBox="1">
              <a:spLocks noChangeArrowheads="1"/>
            </p:cNvSpPr>
            <p:nvPr/>
          </p:nvSpPr>
          <p:spPr bwMode="auto">
            <a:xfrm>
              <a:off x="3986" y="3196"/>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4</a:t>
              </a:r>
              <a:endParaRPr lang="en-US" altLang="nl-NL">
                <a:latin typeface="Tahoma" pitchFamily="34" charset="0"/>
              </a:endParaRPr>
            </a:p>
          </p:txBody>
        </p:sp>
        <p:sp>
          <p:nvSpPr>
            <p:cNvPr id="652308" name="Text Box 21"/>
            <p:cNvSpPr txBox="1">
              <a:spLocks noChangeArrowheads="1"/>
            </p:cNvSpPr>
            <p:nvPr/>
          </p:nvSpPr>
          <p:spPr bwMode="auto">
            <a:xfrm>
              <a:off x="3972" y="2265"/>
              <a:ext cx="6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5</a:t>
              </a:r>
              <a:endParaRPr lang="en-US" altLang="nl-NL">
                <a:latin typeface="Tahoma" pitchFamily="34" charset="0"/>
              </a:endParaRPr>
            </a:p>
          </p:txBody>
        </p:sp>
        <p:sp>
          <p:nvSpPr>
            <p:cNvPr id="652309" name="Text Box 22"/>
            <p:cNvSpPr txBox="1">
              <a:spLocks noChangeArrowheads="1"/>
            </p:cNvSpPr>
            <p:nvPr/>
          </p:nvSpPr>
          <p:spPr bwMode="auto">
            <a:xfrm>
              <a:off x="1461" y="1715"/>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latin typeface="Tahoma" pitchFamily="34" charset="0"/>
              </a:endParaRPr>
            </a:p>
          </p:txBody>
        </p:sp>
      </p:grpSp>
    </p:spTree>
    <p:extLst>
      <p:ext uri="{BB962C8B-B14F-4D97-AF65-F5344CB8AC3E}">
        <p14:creationId xmlns:p14="http://schemas.microsoft.com/office/powerpoint/2010/main" val="2958578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idx="4294967295"/>
          </p:nvPr>
        </p:nvSpPr>
        <p:spPr/>
        <p:txBody>
          <a:bodyPr anchor="t"/>
          <a:lstStyle/>
          <a:p>
            <a:r>
              <a:rPr lang="en-US" altLang="nl-NL" i="1" dirty="0" smtClean="0"/>
              <a:t>K</a:t>
            </a:r>
            <a:r>
              <a:rPr lang="en-US" altLang="nl-NL" dirty="0" smtClean="0"/>
              <a:t>-means (IV)</a:t>
            </a:r>
            <a:endParaRPr lang="en-US" altLang="nl-NL" dirty="0"/>
          </a:p>
        </p:txBody>
      </p:sp>
      <p:sp>
        <p:nvSpPr>
          <p:cNvPr id="654339" name="Rectangle 3"/>
          <p:cNvSpPr>
            <a:spLocks noGrp="1" noChangeArrowheads="1"/>
          </p:cNvSpPr>
          <p:nvPr>
            <p:ph type="body" idx="4294967295"/>
          </p:nvPr>
        </p:nvSpPr>
        <p:spPr/>
        <p:txBody>
          <a:bodyPr/>
          <a:lstStyle/>
          <a:p>
            <a:r>
              <a:rPr lang="en-US" altLang="nl-NL" sz="2400" b="1"/>
              <a:t>Step 3:</a:t>
            </a:r>
            <a:r>
              <a:rPr lang="en-US" altLang="nl-NL" sz="2400"/>
              <a:t> Assign samples to closest prototype</a:t>
            </a:r>
          </a:p>
        </p:txBody>
      </p:sp>
      <p:sp>
        <p:nvSpPr>
          <p:cNvPr id="654340" name="Oval 4"/>
          <p:cNvSpPr>
            <a:spLocks noChangeArrowheads="1"/>
          </p:cNvSpPr>
          <p:nvPr/>
        </p:nvSpPr>
        <p:spPr bwMode="auto">
          <a:xfrm>
            <a:off x="1766888" y="4689475"/>
            <a:ext cx="246062" cy="215900"/>
          </a:xfrm>
          <a:prstGeom prst="ellipse">
            <a:avLst/>
          </a:prstGeom>
          <a:solidFill>
            <a:srgbClr val="00FF00"/>
          </a:solidFill>
          <a:ln w="12700">
            <a:solidFill>
              <a:srgbClr val="00FF00"/>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4341" name="Oval 5"/>
          <p:cNvSpPr>
            <a:spLocks noChangeArrowheads="1"/>
          </p:cNvSpPr>
          <p:nvPr/>
        </p:nvSpPr>
        <p:spPr bwMode="auto">
          <a:xfrm>
            <a:off x="2187575" y="2946400"/>
            <a:ext cx="246063" cy="215900"/>
          </a:xfrm>
          <a:prstGeom prst="ellipse">
            <a:avLst/>
          </a:prstGeom>
          <a:solidFill>
            <a:srgbClr val="00FF00"/>
          </a:solidFill>
          <a:ln w="12700">
            <a:solidFill>
              <a:srgbClr val="00FF00"/>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4342" name="Oval 6"/>
          <p:cNvSpPr>
            <a:spLocks noChangeArrowheads="1"/>
          </p:cNvSpPr>
          <p:nvPr/>
        </p:nvSpPr>
        <p:spPr bwMode="auto">
          <a:xfrm>
            <a:off x="2339975" y="4967288"/>
            <a:ext cx="246063" cy="215900"/>
          </a:xfrm>
          <a:prstGeom prst="ellipse">
            <a:avLst/>
          </a:prstGeom>
          <a:solidFill>
            <a:srgbClr val="00FF00"/>
          </a:solidFill>
          <a:ln w="12700">
            <a:solidFill>
              <a:srgbClr val="00FF00"/>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4343" name="Oval 7"/>
          <p:cNvSpPr>
            <a:spLocks noChangeArrowheads="1"/>
          </p:cNvSpPr>
          <p:nvPr/>
        </p:nvSpPr>
        <p:spPr bwMode="auto">
          <a:xfrm>
            <a:off x="6508750" y="4686300"/>
            <a:ext cx="246063" cy="215900"/>
          </a:xfrm>
          <a:prstGeom prst="ellipse">
            <a:avLst/>
          </a:prstGeom>
          <a:solidFill>
            <a:srgbClr val="FF00FF"/>
          </a:solidFill>
          <a:ln w="12700">
            <a:solidFill>
              <a:srgbClr val="FF00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4344" name="Oval 8"/>
          <p:cNvSpPr>
            <a:spLocks noChangeArrowheads="1"/>
          </p:cNvSpPr>
          <p:nvPr/>
        </p:nvSpPr>
        <p:spPr bwMode="auto">
          <a:xfrm>
            <a:off x="6092825" y="3514725"/>
            <a:ext cx="246063" cy="215900"/>
          </a:xfrm>
          <a:prstGeom prst="ellipse">
            <a:avLst/>
          </a:prstGeom>
          <a:solidFill>
            <a:srgbClr val="FF0000"/>
          </a:solidFill>
          <a:ln w="12700">
            <a:solidFill>
              <a:srgbClr val="FF0000"/>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176137" name="AutoShape 9"/>
          <p:cNvSpPr>
            <a:spLocks noChangeArrowheads="1"/>
          </p:cNvSpPr>
          <p:nvPr/>
        </p:nvSpPr>
        <p:spPr bwMode="auto">
          <a:xfrm>
            <a:off x="904875" y="2511425"/>
            <a:ext cx="304800" cy="325438"/>
          </a:xfrm>
          <a:prstGeom prst="star5">
            <a:avLst/>
          </a:prstGeom>
          <a:solidFill>
            <a:srgbClr val="00FF00"/>
          </a:solidFill>
          <a:ln w="12700">
            <a:solidFill>
              <a:srgbClr val="00FF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176138" name="AutoShape 10"/>
          <p:cNvSpPr>
            <a:spLocks noChangeArrowheads="1"/>
          </p:cNvSpPr>
          <p:nvPr/>
        </p:nvSpPr>
        <p:spPr bwMode="auto">
          <a:xfrm>
            <a:off x="8353425" y="5226050"/>
            <a:ext cx="304800" cy="325438"/>
          </a:xfrm>
          <a:prstGeom prst="star5">
            <a:avLst/>
          </a:prstGeom>
          <a:solidFill>
            <a:srgbClr val="FF00FF"/>
          </a:solidFill>
          <a:ln w="12700">
            <a:solidFill>
              <a:srgbClr val="FF00FF"/>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176139" name="AutoShape 11"/>
          <p:cNvSpPr>
            <a:spLocks noChangeArrowheads="1"/>
          </p:cNvSpPr>
          <p:nvPr/>
        </p:nvSpPr>
        <p:spPr bwMode="auto">
          <a:xfrm>
            <a:off x="5508625" y="2820988"/>
            <a:ext cx="304800" cy="325437"/>
          </a:xfrm>
          <a:prstGeom prst="star5">
            <a:avLst/>
          </a:prstGeom>
          <a:solidFill>
            <a:srgbClr val="FF0000"/>
          </a:solidFill>
          <a:ln w="12700">
            <a:solidFill>
              <a:srgbClr val="FF00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grpSp>
        <p:nvGrpSpPr>
          <p:cNvPr id="654348" name="Group 13"/>
          <p:cNvGrpSpPr>
            <a:grpSpLocks/>
          </p:cNvGrpSpPr>
          <p:nvPr/>
        </p:nvGrpSpPr>
        <p:grpSpPr bwMode="auto">
          <a:xfrm>
            <a:off x="1344613" y="2482850"/>
            <a:ext cx="5989637" cy="3067050"/>
            <a:chOff x="847" y="1715"/>
            <a:chExt cx="3773" cy="1932"/>
          </a:xfrm>
        </p:grpSpPr>
        <p:sp>
          <p:nvSpPr>
            <p:cNvPr id="654349" name="Text Box 14"/>
            <p:cNvSpPr txBox="1">
              <a:spLocks noChangeArrowheads="1"/>
            </p:cNvSpPr>
            <p:nvPr/>
          </p:nvSpPr>
          <p:spPr bwMode="auto">
            <a:xfrm>
              <a:off x="847" y="3000"/>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latin typeface="Tahoma" pitchFamily="34" charset="0"/>
              </a:endParaRPr>
            </a:p>
          </p:txBody>
        </p:sp>
        <p:sp>
          <p:nvSpPr>
            <p:cNvPr id="654350" name="Text Box 15"/>
            <p:cNvSpPr txBox="1">
              <a:spLocks noChangeArrowheads="1"/>
            </p:cNvSpPr>
            <p:nvPr/>
          </p:nvSpPr>
          <p:spPr bwMode="auto">
            <a:xfrm>
              <a:off x="1529" y="3320"/>
              <a:ext cx="64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latin typeface="Tahoma" pitchFamily="34" charset="0"/>
              </a:endParaRPr>
            </a:p>
          </p:txBody>
        </p:sp>
        <p:sp>
          <p:nvSpPr>
            <p:cNvPr id="654351" name="Text Box 16"/>
            <p:cNvSpPr txBox="1">
              <a:spLocks noChangeArrowheads="1"/>
            </p:cNvSpPr>
            <p:nvPr/>
          </p:nvSpPr>
          <p:spPr bwMode="auto">
            <a:xfrm>
              <a:off x="3986" y="3196"/>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4</a:t>
              </a:r>
              <a:endParaRPr lang="en-US" altLang="nl-NL">
                <a:latin typeface="Tahoma" pitchFamily="34" charset="0"/>
              </a:endParaRPr>
            </a:p>
          </p:txBody>
        </p:sp>
        <p:sp>
          <p:nvSpPr>
            <p:cNvPr id="654352" name="Text Box 17"/>
            <p:cNvSpPr txBox="1">
              <a:spLocks noChangeArrowheads="1"/>
            </p:cNvSpPr>
            <p:nvPr/>
          </p:nvSpPr>
          <p:spPr bwMode="auto">
            <a:xfrm>
              <a:off x="3972" y="2265"/>
              <a:ext cx="6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5</a:t>
              </a:r>
              <a:endParaRPr lang="en-US" altLang="nl-NL">
                <a:latin typeface="Tahoma" pitchFamily="34" charset="0"/>
              </a:endParaRPr>
            </a:p>
          </p:txBody>
        </p:sp>
        <p:sp>
          <p:nvSpPr>
            <p:cNvPr id="654353" name="Text Box 18"/>
            <p:cNvSpPr txBox="1">
              <a:spLocks noChangeArrowheads="1"/>
            </p:cNvSpPr>
            <p:nvPr/>
          </p:nvSpPr>
          <p:spPr bwMode="auto">
            <a:xfrm>
              <a:off x="1461" y="1715"/>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latin typeface="Tahoma" pitchFamily="34" charset="0"/>
              </a:endParaRPr>
            </a:p>
          </p:txBody>
        </p:sp>
      </p:grpSp>
      <p:grpSp>
        <p:nvGrpSpPr>
          <p:cNvPr id="654354" name="Group 19"/>
          <p:cNvGrpSpPr>
            <a:grpSpLocks/>
          </p:cNvGrpSpPr>
          <p:nvPr/>
        </p:nvGrpSpPr>
        <p:grpSpPr bwMode="auto">
          <a:xfrm>
            <a:off x="1154113" y="2349500"/>
            <a:ext cx="7761287" cy="2957513"/>
            <a:chOff x="727" y="1632"/>
            <a:chExt cx="4889" cy="1863"/>
          </a:xfrm>
        </p:grpSpPr>
        <p:sp>
          <p:nvSpPr>
            <p:cNvPr id="654355" name="Text Box 20"/>
            <p:cNvSpPr txBox="1">
              <a:spLocks noChangeArrowheads="1"/>
            </p:cNvSpPr>
            <p:nvPr/>
          </p:nvSpPr>
          <p:spPr bwMode="auto">
            <a:xfrm>
              <a:off x="727" y="1632"/>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1</a:t>
              </a:r>
            </a:p>
          </p:txBody>
        </p:sp>
        <p:sp>
          <p:nvSpPr>
            <p:cNvPr id="654356" name="Text Box 21"/>
            <p:cNvSpPr txBox="1">
              <a:spLocks noChangeArrowheads="1"/>
            </p:cNvSpPr>
            <p:nvPr/>
          </p:nvSpPr>
          <p:spPr bwMode="auto">
            <a:xfrm>
              <a:off x="5133" y="3168"/>
              <a:ext cx="48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3</a:t>
              </a:r>
            </a:p>
          </p:txBody>
        </p:sp>
        <p:sp>
          <p:nvSpPr>
            <p:cNvPr id="654357" name="Text Box 22"/>
            <p:cNvSpPr txBox="1">
              <a:spLocks noChangeArrowheads="1"/>
            </p:cNvSpPr>
            <p:nvPr/>
          </p:nvSpPr>
          <p:spPr bwMode="auto">
            <a:xfrm>
              <a:off x="3570" y="1872"/>
              <a:ext cx="48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2</a:t>
              </a:r>
            </a:p>
          </p:txBody>
        </p:sp>
      </p:grpSp>
    </p:spTree>
    <p:extLst>
      <p:ext uri="{BB962C8B-B14F-4D97-AF65-F5344CB8AC3E}">
        <p14:creationId xmlns:p14="http://schemas.microsoft.com/office/powerpoint/2010/main" val="14310390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ChangeArrowheads="1"/>
          </p:cNvSpPr>
          <p:nvPr>
            <p:ph type="title" idx="4294967295"/>
          </p:nvPr>
        </p:nvSpPr>
        <p:spPr/>
        <p:txBody>
          <a:bodyPr anchor="t"/>
          <a:lstStyle/>
          <a:p>
            <a:r>
              <a:rPr lang="en-US" altLang="nl-NL" i="1" dirty="0" smtClean="0"/>
              <a:t>K</a:t>
            </a:r>
            <a:r>
              <a:rPr lang="en-US" altLang="nl-NL" dirty="0" smtClean="0"/>
              <a:t>-means (V)</a:t>
            </a:r>
            <a:endParaRPr lang="en-US" altLang="nl-NL" dirty="0"/>
          </a:p>
        </p:txBody>
      </p:sp>
      <p:sp>
        <p:nvSpPr>
          <p:cNvPr id="656387" name="Rectangle 3"/>
          <p:cNvSpPr>
            <a:spLocks noGrp="1" noChangeArrowheads="1"/>
          </p:cNvSpPr>
          <p:nvPr>
            <p:ph type="body" idx="4294967295"/>
          </p:nvPr>
        </p:nvSpPr>
        <p:spPr/>
        <p:txBody>
          <a:bodyPr/>
          <a:lstStyle/>
          <a:p>
            <a:pPr>
              <a:tabLst>
                <a:tab pos="1527175" algn="l"/>
              </a:tabLst>
            </a:pPr>
            <a:r>
              <a:rPr lang="en-US" altLang="nl-NL" sz="2400" b="1"/>
              <a:t>Step 4:</a:t>
            </a:r>
            <a:r>
              <a:rPr lang="en-US" altLang="nl-NL" sz="2400"/>
              <a:t> Compute mean of samples assigned to same </a:t>
            </a:r>
            <a:br>
              <a:rPr lang="en-US" altLang="nl-NL" sz="2400"/>
            </a:br>
            <a:r>
              <a:rPr lang="en-US" altLang="nl-NL" sz="2400"/>
              <a:t>	prototype: new prototype positions</a:t>
            </a:r>
          </a:p>
        </p:txBody>
      </p:sp>
      <p:sp>
        <p:nvSpPr>
          <p:cNvPr id="656388" name="Oval 4"/>
          <p:cNvSpPr>
            <a:spLocks noChangeArrowheads="1"/>
          </p:cNvSpPr>
          <p:nvPr/>
        </p:nvSpPr>
        <p:spPr bwMode="auto">
          <a:xfrm>
            <a:off x="1766888" y="4689475"/>
            <a:ext cx="246062" cy="215900"/>
          </a:xfrm>
          <a:prstGeom prst="ellipse">
            <a:avLst/>
          </a:prstGeom>
          <a:solidFill>
            <a:srgbClr val="00FF00"/>
          </a:solidFill>
          <a:ln w="12700">
            <a:solidFill>
              <a:srgbClr val="00FF00"/>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6389" name="Oval 5"/>
          <p:cNvSpPr>
            <a:spLocks noChangeArrowheads="1"/>
          </p:cNvSpPr>
          <p:nvPr/>
        </p:nvSpPr>
        <p:spPr bwMode="auto">
          <a:xfrm>
            <a:off x="2187575" y="2946400"/>
            <a:ext cx="246063" cy="215900"/>
          </a:xfrm>
          <a:prstGeom prst="ellipse">
            <a:avLst/>
          </a:prstGeom>
          <a:solidFill>
            <a:srgbClr val="00FF00"/>
          </a:solidFill>
          <a:ln w="12700">
            <a:solidFill>
              <a:srgbClr val="00FF00"/>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6390" name="Oval 6"/>
          <p:cNvSpPr>
            <a:spLocks noChangeArrowheads="1"/>
          </p:cNvSpPr>
          <p:nvPr/>
        </p:nvSpPr>
        <p:spPr bwMode="auto">
          <a:xfrm>
            <a:off x="2339975" y="4967288"/>
            <a:ext cx="246063" cy="215900"/>
          </a:xfrm>
          <a:prstGeom prst="ellipse">
            <a:avLst/>
          </a:prstGeom>
          <a:solidFill>
            <a:srgbClr val="00FF00"/>
          </a:solidFill>
          <a:ln w="12700">
            <a:solidFill>
              <a:srgbClr val="00FF00"/>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6391" name="Oval 7"/>
          <p:cNvSpPr>
            <a:spLocks noChangeArrowheads="1"/>
          </p:cNvSpPr>
          <p:nvPr/>
        </p:nvSpPr>
        <p:spPr bwMode="auto">
          <a:xfrm>
            <a:off x="6508750" y="4686300"/>
            <a:ext cx="246063" cy="215900"/>
          </a:xfrm>
          <a:prstGeom prst="ellipse">
            <a:avLst/>
          </a:prstGeom>
          <a:solidFill>
            <a:srgbClr val="FF00FF"/>
          </a:solidFill>
          <a:ln w="12700">
            <a:solidFill>
              <a:srgbClr val="FF00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6392" name="Oval 8"/>
          <p:cNvSpPr>
            <a:spLocks noChangeArrowheads="1"/>
          </p:cNvSpPr>
          <p:nvPr/>
        </p:nvSpPr>
        <p:spPr bwMode="auto">
          <a:xfrm>
            <a:off x="6092825" y="3514725"/>
            <a:ext cx="246063" cy="215900"/>
          </a:xfrm>
          <a:prstGeom prst="ellipse">
            <a:avLst/>
          </a:prstGeom>
          <a:solidFill>
            <a:srgbClr val="FF0000"/>
          </a:solidFill>
          <a:ln w="12700">
            <a:solidFill>
              <a:srgbClr val="FF0000"/>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177161" name="AutoShape 9"/>
          <p:cNvSpPr>
            <a:spLocks noChangeArrowheads="1"/>
          </p:cNvSpPr>
          <p:nvPr/>
        </p:nvSpPr>
        <p:spPr bwMode="auto">
          <a:xfrm>
            <a:off x="904875" y="2511425"/>
            <a:ext cx="304800" cy="325438"/>
          </a:xfrm>
          <a:prstGeom prst="star5">
            <a:avLst/>
          </a:prstGeom>
          <a:solidFill>
            <a:srgbClr val="00FF00"/>
          </a:solidFill>
          <a:ln w="12700">
            <a:solidFill>
              <a:srgbClr val="00FF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177162" name="AutoShape 10"/>
          <p:cNvSpPr>
            <a:spLocks noChangeArrowheads="1"/>
          </p:cNvSpPr>
          <p:nvPr/>
        </p:nvSpPr>
        <p:spPr bwMode="auto">
          <a:xfrm>
            <a:off x="6486525" y="4614863"/>
            <a:ext cx="304800" cy="325437"/>
          </a:xfrm>
          <a:prstGeom prst="star5">
            <a:avLst/>
          </a:prstGeom>
          <a:solidFill>
            <a:srgbClr val="FF00FF"/>
          </a:solidFill>
          <a:ln w="12700">
            <a:solidFill>
              <a:schemeClr val="tx1"/>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177163" name="AutoShape 11"/>
          <p:cNvSpPr>
            <a:spLocks noChangeArrowheads="1"/>
          </p:cNvSpPr>
          <p:nvPr/>
        </p:nvSpPr>
        <p:spPr bwMode="auto">
          <a:xfrm>
            <a:off x="2085975" y="3887788"/>
            <a:ext cx="304800" cy="325437"/>
          </a:xfrm>
          <a:prstGeom prst="star5">
            <a:avLst/>
          </a:prstGeom>
          <a:solidFill>
            <a:srgbClr val="00FF00"/>
          </a:solidFill>
          <a:ln w="12700">
            <a:solidFill>
              <a:srgbClr val="00FF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177164" name="AutoShape 12"/>
          <p:cNvSpPr>
            <a:spLocks noChangeArrowheads="1"/>
          </p:cNvSpPr>
          <p:nvPr/>
        </p:nvSpPr>
        <p:spPr bwMode="auto">
          <a:xfrm>
            <a:off x="8353425" y="5226050"/>
            <a:ext cx="304800" cy="325438"/>
          </a:xfrm>
          <a:prstGeom prst="star5">
            <a:avLst/>
          </a:prstGeom>
          <a:solidFill>
            <a:srgbClr val="FF00FF"/>
          </a:solidFill>
          <a:ln w="12700">
            <a:solidFill>
              <a:srgbClr val="FF00FF"/>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177165" name="AutoShape 13"/>
          <p:cNvSpPr>
            <a:spLocks noChangeArrowheads="1"/>
          </p:cNvSpPr>
          <p:nvPr/>
        </p:nvSpPr>
        <p:spPr bwMode="auto">
          <a:xfrm>
            <a:off x="5508625" y="2820988"/>
            <a:ext cx="304800" cy="325437"/>
          </a:xfrm>
          <a:prstGeom prst="star5">
            <a:avLst/>
          </a:prstGeom>
          <a:solidFill>
            <a:srgbClr val="FF0000"/>
          </a:solidFill>
          <a:ln w="12700">
            <a:solidFill>
              <a:srgbClr val="FF00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656398" name="AutoShape 14"/>
          <p:cNvSpPr>
            <a:spLocks noChangeArrowheads="1"/>
          </p:cNvSpPr>
          <p:nvPr/>
        </p:nvSpPr>
        <p:spPr bwMode="auto">
          <a:xfrm rot="3043907">
            <a:off x="975519" y="3250407"/>
            <a:ext cx="1379537" cy="304800"/>
          </a:xfrm>
          <a:prstGeom prst="rightArrow">
            <a:avLst>
              <a:gd name="adj1" fmla="val 50000"/>
              <a:gd name="adj2" fmla="val 113151"/>
            </a:avLst>
          </a:prstGeom>
          <a:solidFill>
            <a:srgbClr val="3366FF"/>
          </a:solidFill>
          <a:ln w="12700">
            <a:solidFill>
              <a:srgbClr val="3366FF"/>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6399" name="AutoShape 15"/>
          <p:cNvSpPr>
            <a:spLocks noChangeArrowheads="1"/>
          </p:cNvSpPr>
          <p:nvPr/>
        </p:nvSpPr>
        <p:spPr bwMode="auto">
          <a:xfrm rot="3043907">
            <a:off x="5722143" y="3180557"/>
            <a:ext cx="500063" cy="304800"/>
          </a:xfrm>
          <a:prstGeom prst="rightArrow">
            <a:avLst>
              <a:gd name="adj1" fmla="val 49333"/>
              <a:gd name="adj2" fmla="val 80231"/>
            </a:avLst>
          </a:prstGeom>
          <a:solidFill>
            <a:srgbClr val="3366FF"/>
          </a:solidFill>
          <a:ln w="12700">
            <a:solidFill>
              <a:srgbClr val="3366FF"/>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6400" name="AutoShape 16"/>
          <p:cNvSpPr>
            <a:spLocks noChangeArrowheads="1"/>
          </p:cNvSpPr>
          <p:nvPr/>
        </p:nvSpPr>
        <p:spPr bwMode="auto">
          <a:xfrm rot="-9632750">
            <a:off x="6799263" y="4959350"/>
            <a:ext cx="1495425" cy="304800"/>
          </a:xfrm>
          <a:prstGeom prst="rightArrow">
            <a:avLst>
              <a:gd name="adj1" fmla="val 50000"/>
              <a:gd name="adj2" fmla="val 122656"/>
            </a:avLst>
          </a:prstGeom>
          <a:solidFill>
            <a:srgbClr val="3366FF"/>
          </a:solidFill>
          <a:ln w="12700">
            <a:solidFill>
              <a:srgbClr val="3366FF"/>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177169" name="AutoShape 17"/>
          <p:cNvSpPr>
            <a:spLocks noChangeArrowheads="1"/>
          </p:cNvSpPr>
          <p:nvPr/>
        </p:nvSpPr>
        <p:spPr bwMode="auto">
          <a:xfrm>
            <a:off x="6057900" y="3443288"/>
            <a:ext cx="304800" cy="325437"/>
          </a:xfrm>
          <a:prstGeom prst="star5">
            <a:avLst/>
          </a:prstGeom>
          <a:solidFill>
            <a:srgbClr val="FF0000"/>
          </a:solidFill>
          <a:ln w="12700">
            <a:solidFill>
              <a:schemeClr val="tx1"/>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656402" name="Text Box 19"/>
          <p:cNvSpPr txBox="1">
            <a:spLocks noChangeArrowheads="1"/>
          </p:cNvSpPr>
          <p:nvPr/>
        </p:nvSpPr>
        <p:spPr bwMode="auto">
          <a:xfrm>
            <a:off x="1154113" y="2349500"/>
            <a:ext cx="581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1</a:t>
            </a:r>
          </a:p>
        </p:txBody>
      </p:sp>
      <p:sp>
        <p:nvSpPr>
          <p:cNvPr id="656403" name="Text Box 20"/>
          <p:cNvSpPr txBox="1">
            <a:spLocks noChangeArrowheads="1"/>
          </p:cNvSpPr>
          <p:nvPr/>
        </p:nvSpPr>
        <p:spPr bwMode="auto">
          <a:xfrm>
            <a:off x="8148638" y="4787900"/>
            <a:ext cx="766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3</a:t>
            </a:r>
          </a:p>
        </p:txBody>
      </p:sp>
      <p:sp>
        <p:nvSpPr>
          <p:cNvPr id="656404" name="Text Box 21"/>
          <p:cNvSpPr txBox="1">
            <a:spLocks noChangeArrowheads="1"/>
          </p:cNvSpPr>
          <p:nvPr/>
        </p:nvSpPr>
        <p:spPr bwMode="auto">
          <a:xfrm>
            <a:off x="5562600" y="2501900"/>
            <a:ext cx="766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2</a:t>
            </a:r>
          </a:p>
        </p:txBody>
      </p:sp>
      <p:grpSp>
        <p:nvGrpSpPr>
          <p:cNvPr id="656405" name="Group 22"/>
          <p:cNvGrpSpPr>
            <a:grpSpLocks/>
          </p:cNvGrpSpPr>
          <p:nvPr/>
        </p:nvGrpSpPr>
        <p:grpSpPr bwMode="auto">
          <a:xfrm>
            <a:off x="2238375" y="3506788"/>
            <a:ext cx="5081588" cy="1281112"/>
            <a:chOff x="1410" y="2361"/>
            <a:chExt cx="3201" cy="807"/>
          </a:xfrm>
        </p:grpSpPr>
        <p:sp>
          <p:nvSpPr>
            <p:cNvPr id="656406" name="Text Box 23"/>
            <p:cNvSpPr txBox="1">
              <a:spLocks noChangeArrowheads="1"/>
            </p:cNvSpPr>
            <p:nvPr/>
          </p:nvSpPr>
          <p:spPr bwMode="auto">
            <a:xfrm>
              <a:off x="1410" y="2409"/>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1</a:t>
              </a:r>
            </a:p>
          </p:txBody>
        </p:sp>
        <p:sp>
          <p:nvSpPr>
            <p:cNvPr id="656407" name="Text Box 24"/>
            <p:cNvSpPr txBox="1">
              <a:spLocks noChangeArrowheads="1"/>
            </p:cNvSpPr>
            <p:nvPr/>
          </p:nvSpPr>
          <p:spPr bwMode="auto">
            <a:xfrm>
              <a:off x="4128" y="2841"/>
              <a:ext cx="48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3</a:t>
              </a:r>
            </a:p>
          </p:txBody>
        </p:sp>
        <p:sp>
          <p:nvSpPr>
            <p:cNvPr id="656408" name="Text Box 25"/>
            <p:cNvSpPr txBox="1">
              <a:spLocks noChangeArrowheads="1"/>
            </p:cNvSpPr>
            <p:nvPr/>
          </p:nvSpPr>
          <p:spPr bwMode="auto">
            <a:xfrm>
              <a:off x="3504" y="2361"/>
              <a:ext cx="48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2</a:t>
              </a:r>
            </a:p>
          </p:txBody>
        </p:sp>
      </p:grpSp>
      <p:grpSp>
        <p:nvGrpSpPr>
          <p:cNvPr id="656409" name="Group 26"/>
          <p:cNvGrpSpPr>
            <a:grpSpLocks/>
          </p:cNvGrpSpPr>
          <p:nvPr/>
        </p:nvGrpSpPr>
        <p:grpSpPr bwMode="auto">
          <a:xfrm>
            <a:off x="1344613" y="2482850"/>
            <a:ext cx="5989637" cy="3067050"/>
            <a:chOff x="847" y="1715"/>
            <a:chExt cx="3773" cy="1932"/>
          </a:xfrm>
        </p:grpSpPr>
        <p:sp>
          <p:nvSpPr>
            <p:cNvPr id="656410" name="Text Box 27"/>
            <p:cNvSpPr txBox="1">
              <a:spLocks noChangeArrowheads="1"/>
            </p:cNvSpPr>
            <p:nvPr/>
          </p:nvSpPr>
          <p:spPr bwMode="auto">
            <a:xfrm>
              <a:off x="847" y="3000"/>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latin typeface="Tahoma" pitchFamily="34" charset="0"/>
              </a:endParaRPr>
            </a:p>
          </p:txBody>
        </p:sp>
        <p:sp>
          <p:nvSpPr>
            <p:cNvPr id="656411" name="Text Box 28"/>
            <p:cNvSpPr txBox="1">
              <a:spLocks noChangeArrowheads="1"/>
            </p:cNvSpPr>
            <p:nvPr/>
          </p:nvSpPr>
          <p:spPr bwMode="auto">
            <a:xfrm>
              <a:off x="1529" y="3320"/>
              <a:ext cx="64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latin typeface="Tahoma" pitchFamily="34" charset="0"/>
              </a:endParaRPr>
            </a:p>
          </p:txBody>
        </p:sp>
        <p:sp>
          <p:nvSpPr>
            <p:cNvPr id="656412" name="Text Box 29"/>
            <p:cNvSpPr txBox="1">
              <a:spLocks noChangeArrowheads="1"/>
            </p:cNvSpPr>
            <p:nvPr/>
          </p:nvSpPr>
          <p:spPr bwMode="auto">
            <a:xfrm>
              <a:off x="3986" y="3196"/>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4</a:t>
              </a:r>
              <a:endParaRPr lang="en-US" altLang="nl-NL">
                <a:latin typeface="Tahoma" pitchFamily="34" charset="0"/>
              </a:endParaRPr>
            </a:p>
          </p:txBody>
        </p:sp>
        <p:sp>
          <p:nvSpPr>
            <p:cNvPr id="656413" name="Text Box 30"/>
            <p:cNvSpPr txBox="1">
              <a:spLocks noChangeArrowheads="1"/>
            </p:cNvSpPr>
            <p:nvPr/>
          </p:nvSpPr>
          <p:spPr bwMode="auto">
            <a:xfrm>
              <a:off x="3972" y="2265"/>
              <a:ext cx="6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5</a:t>
              </a:r>
              <a:endParaRPr lang="en-US" altLang="nl-NL">
                <a:latin typeface="Tahoma" pitchFamily="34" charset="0"/>
              </a:endParaRPr>
            </a:p>
          </p:txBody>
        </p:sp>
        <p:sp>
          <p:nvSpPr>
            <p:cNvPr id="656414" name="Text Box 31"/>
            <p:cNvSpPr txBox="1">
              <a:spLocks noChangeArrowheads="1"/>
            </p:cNvSpPr>
            <p:nvPr/>
          </p:nvSpPr>
          <p:spPr bwMode="auto">
            <a:xfrm>
              <a:off x="1461" y="1715"/>
              <a:ext cx="3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latin typeface="Tahoma" pitchFamily="34" charset="0"/>
              </a:endParaRPr>
            </a:p>
          </p:txBody>
        </p:sp>
      </p:grpSp>
    </p:spTree>
    <p:extLst>
      <p:ext uri="{BB962C8B-B14F-4D97-AF65-F5344CB8AC3E}">
        <p14:creationId xmlns:p14="http://schemas.microsoft.com/office/powerpoint/2010/main" val="2548439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1" name="Rectangle 3"/>
          <p:cNvSpPr>
            <a:spLocks noChangeArrowheads="1"/>
          </p:cNvSpPr>
          <p:nvPr/>
        </p:nvSpPr>
        <p:spPr bwMode="auto">
          <a:xfrm>
            <a:off x="698500" y="1398587"/>
            <a:ext cx="7772400" cy="1116013"/>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381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accent2"/>
              </a:buClr>
              <a:buChar char="•"/>
              <a:defRPr sz="3200">
                <a:solidFill>
                  <a:schemeClr val="tx1"/>
                </a:solidFill>
                <a:latin typeface="Tahoma" pitchFamily="34" charset="0"/>
              </a:defRPr>
            </a:lvl1pPr>
            <a:lvl2pPr marL="742950" indent="-285750" algn="l">
              <a:spcBef>
                <a:spcPct val="20000"/>
              </a:spcBef>
              <a:buClr>
                <a:srgbClr val="FF0000"/>
              </a:buClr>
              <a:buSzPct val="80000"/>
              <a:buFont typeface="Wingdings" pitchFamily="2" charset="2"/>
              <a:buChar char="§"/>
              <a:defRPr sz="2800">
                <a:solidFill>
                  <a:schemeClr val="tx1"/>
                </a:solidFill>
                <a:latin typeface="Tahoma" pitchFamily="34" charset="0"/>
              </a:defRPr>
            </a:lvl2pPr>
            <a:lvl3pPr marL="1143000" indent="-228600" algn="l">
              <a:spcBef>
                <a:spcPct val="20000"/>
              </a:spcBef>
              <a:buClr>
                <a:srgbClr val="66FF33"/>
              </a:buClr>
              <a:buSzPct val="60000"/>
              <a:buFont typeface="Wingdings" pitchFamily="2" charset="2"/>
              <a:buChar char="Ø"/>
              <a:defRPr sz="2400">
                <a:solidFill>
                  <a:schemeClr val="tx1"/>
                </a:solidFill>
                <a:latin typeface="Tahoma" pitchFamily="34" charset="0"/>
              </a:defRPr>
            </a:lvl3pPr>
            <a:lvl4pPr marL="1600200" indent="-228600" algn="l">
              <a:spcBef>
                <a:spcPct val="20000"/>
              </a:spcBef>
              <a:buClr>
                <a:srgbClr val="66FF33"/>
              </a:buClr>
              <a:buSzPct val="60000"/>
              <a:buFont typeface="Wingdings" pitchFamily="2" charset="2"/>
              <a:buChar char="Ø"/>
              <a:defRPr sz="2000">
                <a:solidFill>
                  <a:schemeClr val="tx1"/>
                </a:solidFill>
                <a:latin typeface="Tahoma" pitchFamily="34" charset="0"/>
              </a:defRPr>
            </a:lvl4pPr>
            <a:lvl5pPr marL="2057400" indent="-228600" algn="l">
              <a:spcBef>
                <a:spcPct val="20000"/>
              </a:spcBef>
              <a:buClr>
                <a:srgbClr val="66FF33"/>
              </a:buClr>
              <a:buSzPct val="60000"/>
              <a:buFont typeface="Wingdings" pitchFamily="2" charset="2"/>
              <a:buChar char="Ø"/>
              <a:defRPr sz="2000">
                <a:solidFill>
                  <a:schemeClr val="tx1"/>
                </a:solidFill>
                <a:latin typeface="Tahoma" pitchFamily="34" charset="0"/>
              </a:defRPr>
            </a:lvl5pPr>
            <a:lvl6pPr marL="2514600" indent="-228600" fontAlgn="base">
              <a:spcBef>
                <a:spcPct val="20000"/>
              </a:spcBef>
              <a:spcAft>
                <a:spcPct val="0"/>
              </a:spcAft>
              <a:buClr>
                <a:srgbClr val="66FF33"/>
              </a:buClr>
              <a:buSzPct val="60000"/>
              <a:buFont typeface="Wingdings" pitchFamily="2" charset="2"/>
              <a:buChar char="Ø"/>
              <a:defRPr sz="2000">
                <a:solidFill>
                  <a:schemeClr val="tx1"/>
                </a:solidFill>
                <a:latin typeface="Tahoma" pitchFamily="34" charset="0"/>
              </a:defRPr>
            </a:lvl6pPr>
            <a:lvl7pPr marL="2971800" indent="-228600" fontAlgn="base">
              <a:spcBef>
                <a:spcPct val="20000"/>
              </a:spcBef>
              <a:spcAft>
                <a:spcPct val="0"/>
              </a:spcAft>
              <a:buClr>
                <a:srgbClr val="66FF33"/>
              </a:buClr>
              <a:buSzPct val="60000"/>
              <a:buFont typeface="Wingdings" pitchFamily="2" charset="2"/>
              <a:buChar char="Ø"/>
              <a:defRPr sz="2000">
                <a:solidFill>
                  <a:schemeClr val="tx1"/>
                </a:solidFill>
                <a:latin typeface="Tahoma" pitchFamily="34" charset="0"/>
              </a:defRPr>
            </a:lvl7pPr>
            <a:lvl8pPr marL="3429000" indent="-228600" fontAlgn="base">
              <a:spcBef>
                <a:spcPct val="20000"/>
              </a:spcBef>
              <a:spcAft>
                <a:spcPct val="0"/>
              </a:spcAft>
              <a:buClr>
                <a:srgbClr val="66FF33"/>
              </a:buClr>
              <a:buSzPct val="60000"/>
              <a:buFont typeface="Wingdings" pitchFamily="2" charset="2"/>
              <a:buChar char="Ø"/>
              <a:defRPr sz="2000">
                <a:solidFill>
                  <a:schemeClr val="tx1"/>
                </a:solidFill>
                <a:latin typeface="Tahoma" pitchFamily="34" charset="0"/>
              </a:defRPr>
            </a:lvl8pPr>
            <a:lvl9pPr marL="3886200" indent="-228600" fontAlgn="base">
              <a:spcBef>
                <a:spcPct val="20000"/>
              </a:spcBef>
              <a:spcAft>
                <a:spcPct val="0"/>
              </a:spcAft>
              <a:buClr>
                <a:srgbClr val="66FF33"/>
              </a:buClr>
              <a:buSzPct val="60000"/>
              <a:buFont typeface="Wingdings" pitchFamily="2" charset="2"/>
              <a:buChar char="Ø"/>
              <a:defRPr sz="2000">
                <a:solidFill>
                  <a:schemeClr val="tx1"/>
                </a:solidFill>
                <a:latin typeface="Tahoma" pitchFamily="34" charset="0"/>
              </a:defRPr>
            </a:lvl9pPr>
          </a:lstStyle>
          <a:p>
            <a:pPr>
              <a:buFontTx/>
              <a:buNone/>
            </a:pPr>
            <a:r>
              <a:rPr lang="en-US" altLang="nl-NL" sz="2400" dirty="0">
                <a:solidFill>
                  <a:srgbClr val="FF3300"/>
                </a:solidFill>
                <a:latin typeface="+mn-lt"/>
              </a:rPr>
              <a:t>Supervised: </a:t>
            </a:r>
            <a:r>
              <a:rPr lang="en-US" altLang="nl-NL" sz="2400" dirty="0">
                <a:latin typeface="+mn-lt"/>
              </a:rPr>
              <a:t>classes are defined</a:t>
            </a:r>
            <a:r>
              <a:rPr lang="en-US" altLang="nl-NL" sz="2400" dirty="0">
                <a:solidFill>
                  <a:srgbClr val="FF3300"/>
                </a:solidFill>
                <a:latin typeface="+mn-lt"/>
              </a:rPr>
              <a:t> </a:t>
            </a:r>
          </a:p>
          <a:p>
            <a:pPr>
              <a:buFontTx/>
              <a:buNone/>
            </a:pPr>
            <a:r>
              <a:rPr lang="en-US" altLang="nl-NL" sz="2400" dirty="0">
                <a:latin typeface="+mn-lt"/>
              </a:rPr>
              <a:t>Goal: building models for future </a:t>
            </a:r>
            <a:r>
              <a:rPr lang="en-US" altLang="nl-NL" sz="2400" dirty="0" smtClean="0">
                <a:latin typeface="+mn-lt"/>
              </a:rPr>
              <a:t>predictions</a:t>
            </a:r>
            <a:endParaRPr lang="en-US" altLang="nl-NL" sz="2400" dirty="0">
              <a:latin typeface="+mn-lt"/>
            </a:endParaRPr>
          </a:p>
        </p:txBody>
      </p:sp>
      <p:sp>
        <p:nvSpPr>
          <p:cNvPr id="473092" name="Text Box 4"/>
          <p:cNvSpPr txBox="1">
            <a:spLocks noChangeArrowheads="1"/>
          </p:cNvSpPr>
          <p:nvPr/>
        </p:nvSpPr>
        <p:spPr bwMode="auto">
          <a:xfrm>
            <a:off x="3192463" y="3803650"/>
            <a:ext cx="1546225" cy="400110"/>
          </a:xfrm>
          <a:prstGeom prst="rect">
            <a:avLst/>
          </a:prstGeom>
          <a:solidFill>
            <a:schemeClr val="tx1"/>
          </a:solidFill>
          <a:ln>
            <a:noFill/>
          </a:ln>
          <a:effectLst/>
        </p:spPr>
        <p:txBody>
          <a:bodyPr>
            <a:spAutoFit/>
          </a:bodyPr>
          <a:lstStyle/>
          <a:p>
            <a:pPr algn="ctr">
              <a:spcBef>
                <a:spcPct val="0"/>
              </a:spcBef>
            </a:pPr>
            <a:r>
              <a:rPr lang="en-US" altLang="nl-NL" sz="2000" dirty="0" smtClean="0">
                <a:solidFill>
                  <a:schemeClr val="bg1"/>
                </a:solidFill>
              </a:rPr>
              <a:t>Black Box</a:t>
            </a:r>
            <a:endParaRPr lang="en-US" altLang="nl-NL" sz="2000" dirty="0">
              <a:solidFill>
                <a:schemeClr val="bg1"/>
              </a:solidFill>
            </a:endParaRPr>
          </a:p>
        </p:txBody>
      </p:sp>
      <p:sp>
        <p:nvSpPr>
          <p:cNvPr id="473093" name="Oval 5"/>
          <p:cNvSpPr>
            <a:spLocks noChangeArrowheads="1"/>
          </p:cNvSpPr>
          <p:nvPr/>
        </p:nvSpPr>
        <p:spPr bwMode="auto">
          <a:xfrm>
            <a:off x="677863" y="3187700"/>
            <a:ext cx="1503362" cy="7381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nl-NL" sz="2000" dirty="0"/>
              <a:t>Data</a:t>
            </a:r>
          </a:p>
        </p:txBody>
      </p:sp>
      <p:sp>
        <p:nvSpPr>
          <p:cNvPr id="473094" name="Line 6"/>
          <p:cNvSpPr>
            <a:spLocks noChangeShapeType="1"/>
          </p:cNvSpPr>
          <p:nvPr/>
        </p:nvSpPr>
        <p:spPr bwMode="auto">
          <a:xfrm flipV="1">
            <a:off x="2157413" y="4075113"/>
            <a:ext cx="1003300" cy="407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3095" name="Line 7"/>
          <p:cNvSpPr>
            <a:spLocks noChangeShapeType="1"/>
          </p:cNvSpPr>
          <p:nvPr/>
        </p:nvSpPr>
        <p:spPr bwMode="auto">
          <a:xfrm>
            <a:off x="4724400" y="4075113"/>
            <a:ext cx="10017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73096" name="Oval 8"/>
          <p:cNvSpPr>
            <a:spLocks noChangeArrowheads="1"/>
          </p:cNvSpPr>
          <p:nvPr/>
        </p:nvSpPr>
        <p:spPr bwMode="auto">
          <a:xfrm>
            <a:off x="665163" y="4154488"/>
            <a:ext cx="1504950" cy="738187"/>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nl-NL" sz="2000"/>
              <a:t>Classes</a:t>
            </a:r>
          </a:p>
        </p:txBody>
      </p:sp>
      <p:sp>
        <p:nvSpPr>
          <p:cNvPr id="473097" name="Line 9"/>
          <p:cNvSpPr>
            <a:spLocks noChangeShapeType="1"/>
          </p:cNvSpPr>
          <p:nvPr/>
        </p:nvSpPr>
        <p:spPr bwMode="auto">
          <a:xfrm>
            <a:off x="2109788" y="3686175"/>
            <a:ext cx="1038225" cy="3794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3098" name="Text Box 10"/>
          <p:cNvSpPr txBox="1">
            <a:spLocks noChangeArrowheads="1"/>
          </p:cNvSpPr>
          <p:nvPr/>
        </p:nvSpPr>
        <p:spPr bwMode="auto">
          <a:xfrm>
            <a:off x="5772150" y="3910013"/>
            <a:ext cx="861133" cy="40011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000" dirty="0"/>
              <a:t>Model</a:t>
            </a:r>
            <a:endParaRPr lang="en-US" altLang="nl-NL" sz="2000" dirty="0"/>
          </a:p>
        </p:txBody>
      </p:sp>
      <p:sp>
        <p:nvSpPr>
          <p:cNvPr id="473099" name="Text Box 11"/>
          <p:cNvSpPr txBox="1">
            <a:spLocks noChangeArrowheads="1"/>
          </p:cNvSpPr>
          <p:nvPr/>
        </p:nvSpPr>
        <p:spPr bwMode="auto">
          <a:xfrm>
            <a:off x="4959350" y="4579938"/>
            <a:ext cx="27710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000" dirty="0"/>
              <a:t>Model </a:t>
            </a:r>
            <a:r>
              <a:rPr lang="nl-NL" altLang="nl-NL" sz="2000" dirty="0" err="1"/>
              <a:t>can</a:t>
            </a:r>
            <a:r>
              <a:rPr lang="nl-NL" altLang="nl-NL" sz="2000" dirty="0"/>
              <a:t> </a:t>
            </a:r>
            <a:r>
              <a:rPr lang="nl-NL" altLang="nl-NL" sz="2000" dirty="0" err="1"/>
              <a:t>not</a:t>
            </a:r>
            <a:r>
              <a:rPr lang="nl-NL" altLang="nl-NL" sz="2000" dirty="0"/>
              <a:t> </a:t>
            </a:r>
            <a:r>
              <a:rPr lang="nl-NL" altLang="nl-NL" sz="2000" dirty="0" err="1"/>
              <a:t>always</a:t>
            </a:r>
            <a:r>
              <a:rPr lang="nl-NL" altLang="nl-NL" sz="2000" dirty="0"/>
              <a:t> </a:t>
            </a:r>
            <a:r>
              <a:rPr lang="nl-NL" altLang="nl-NL" sz="2000" dirty="0" err="1"/>
              <a:t>be</a:t>
            </a:r>
            <a:endParaRPr lang="nl-NL" altLang="nl-NL" sz="2000" dirty="0"/>
          </a:p>
          <a:p>
            <a:pPr algn="l">
              <a:spcBef>
                <a:spcPct val="0"/>
              </a:spcBef>
            </a:pPr>
            <a:r>
              <a:rPr lang="nl-NL" altLang="nl-NL" sz="2000" dirty="0" err="1"/>
              <a:t>represented</a:t>
            </a:r>
            <a:r>
              <a:rPr lang="nl-NL" altLang="nl-NL" sz="2000" dirty="0"/>
              <a:t> </a:t>
            </a:r>
            <a:r>
              <a:rPr lang="nl-NL" altLang="nl-NL" sz="2000" dirty="0" err="1"/>
              <a:t>graphically</a:t>
            </a:r>
            <a:endParaRPr lang="en-US" altLang="nl-NL" sz="2000" dirty="0"/>
          </a:p>
        </p:txBody>
      </p:sp>
      <p:sp>
        <p:nvSpPr>
          <p:cNvPr id="473100" name="Text Box 12"/>
          <p:cNvSpPr txBox="1">
            <a:spLocks noChangeArrowheads="1"/>
          </p:cNvSpPr>
          <p:nvPr/>
        </p:nvSpPr>
        <p:spPr bwMode="auto">
          <a:xfrm>
            <a:off x="495300" y="4906963"/>
            <a:ext cx="198477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000" dirty="0" err="1"/>
              <a:t>Normal</a:t>
            </a:r>
            <a:r>
              <a:rPr lang="nl-NL" altLang="nl-NL" sz="2000" dirty="0"/>
              <a:t> </a:t>
            </a:r>
            <a:r>
              <a:rPr lang="nl-NL" altLang="nl-NL" sz="2000" dirty="0" err="1"/>
              <a:t>vs</a:t>
            </a:r>
            <a:r>
              <a:rPr lang="nl-NL" altLang="nl-NL" sz="2000" dirty="0"/>
              <a:t> </a:t>
            </a:r>
            <a:r>
              <a:rPr lang="nl-NL" altLang="nl-NL" sz="2000" dirty="0" err="1" smtClean="0"/>
              <a:t>cancer</a:t>
            </a:r>
            <a:endParaRPr lang="nl-NL" altLang="nl-NL" sz="2000" dirty="0"/>
          </a:p>
          <a:p>
            <a:pPr algn="l">
              <a:spcBef>
                <a:spcPct val="0"/>
              </a:spcBef>
            </a:pPr>
            <a:r>
              <a:rPr lang="nl-NL" altLang="nl-NL" sz="2000" dirty="0"/>
              <a:t>Cancer </a:t>
            </a:r>
            <a:r>
              <a:rPr lang="nl-NL" altLang="nl-NL" sz="2000" dirty="0" smtClean="0"/>
              <a:t>subtypes</a:t>
            </a:r>
            <a:endParaRPr lang="en-US" altLang="nl-NL" sz="2000" dirty="0"/>
          </a:p>
        </p:txBody>
      </p:sp>
      <p:sp>
        <p:nvSpPr>
          <p:cNvPr id="473101" name="Text Box 13"/>
          <p:cNvSpPr txBox="1">
            <a:spLocks noChangeArrowheads="1"/>
          </p:cNvSpPr>
          <p:nvPr/>
        </p:nvSpPr>
        <p:spPr bwMode="auto">
          <a:xfrm>
            <a:off x="3419475" y="2852738"/>
            <a:ext cx="1163638" cy="70167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nl-NL" altLang="nl-NL" sz="2000" dirty="0"/>
              <a:t>Feature</a:t>
            </a:r>
          </a:p>
          <a:p>
            <a:pPr algn="l">
              <a:spcBef>
                <a:spcPct val="0"/>
              </a:spcBef>
            </a:pPr>
            <a:r>
              <a:rPr lang="nl-NL" altLang="nl-NL" sz="2000" dirty="0" err="1"/>
              <a:t>selection</a:t>
            </a:r>
            <a:endParaRPr lang="en-US" altLang="nl-NL" sz="2000" dirty="0"/>
          </a:p>
        </p:txBody>
      </p:sp>
      <p:sp>
        <p:nvSpPr>
          <p:cNvPr id="473102" name="Line 14"/>
          <p:cNvSpPr>
            <a:spLocks noChangeShapeType="1"/>
          </p:cNvSpPr>
          <p:nvPr/>
        </p:nvSpPr>
        <p:spPr bwMode="auto">
          <a:xfrm>
            <a:off x="3951288" y="357346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3103" name="Text Box 15"/>
          <p:cNvSpPr txBox="1">
            <a:spLocks noChangeArrowheads="1"/>
          </p:cNvSpPr>
          <p:nvPr/>
        </p:nvSpPr>
        <p:spPr bwMode="auto">
          <a:xfrm>
            <a:off x="6577013" y="3925888"/>
            <a:ext cx="7963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t>: Data</a:t>
            </a:r>
            <a:endParaRPr lang="nl-NL" altLang="nl-NL" sz="2000"/>
          </a:p>
        </p:txBody>
      </p:sp>
      <p:sp>
        <p:nvSpPr>
          <p:cNvPr id="473104" name="Text Box 16"/>
          <p:cNvSpPr txBox="1">
            <a:spLocks noChangeArrowheads="1"/>
          </p:cNvSpPr>
          <p:nvPr/>
        </p:nvSpPr>
        <p:spPr bwMode="auto">
          <a:xfrm>
            <a:off x="7729538" y="3948113"/>
            <a:ext cx="9348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t>Classes</a:t>
            </a:r>
            <a:endParaRPr lang="nl-NL" altLang="nl-NL" sz="2000"/>
          </a:p>
        </p:txBody>
      </p:sp>
      <p:sp>
        <p:nvSpPr>
          <p:cNvPr id="473105" name="Line 17"/>
          <p:cNvSpPr>
            <a:spLocks noChangeShapeType="1"/>
          </p:cNvSpPr>
          <p:nvPr/>
        </p:nvSpPr>
        <p:spPr bwMode="auto">
          <a:xfrm>
            <a:off x="7440613" y="4164013"/>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8" name="Title 1"/>
          <p:cNvSpPr txBox="1">
            <a:spLocks/>
          </p:cNvSpPr>
          <p:nvPr/>
        </p:nvSpPr>
        <p:spPr>
          <a:xfrm>
            <a:off x="457200" y="540296"/>
            <a:ext cx="8229600" cy="7200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US" altLang="nl-NL" dirty="0" smtClean="0"/>
              <a:t>Classification</a:t>
            </a:r>
            <a:endParaRPr lang="nl-NL" dirty="0"/>
          </a:p>
        </p:txBody>
      </p:sp>
    </p:spTree>
    <p:extLst>
      <p:ext uri="{BB962C8B-B14F-4D97-AF65-F5344CB8AC3E}">
        <p14:creationId xmlns:p14="http://schemas.microsoft.com/office/powerpoint/2010/main" val="322563167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p:txBody>
          <a:bodyPr anchor="t"/>
          <a:lstStyle/>
          <a:p>
            <a:r>
              <a:rPr lang="en-US" altLang="nl-NL" i="1" dirty="0" smtClean="0"/>
              <a:t>K</a:t>
            </a:r>
            <a:r>
              <a:rPr lang="en-US" altLang="nl-NL" dirty="0" smtClean="0"/>
              <a:t>-means (VI)</a:t>
            </a:r>
            <a:endParaRPr lang="en-US" altLang="nl-NL" dirty="0"/>
          </a:p>
        </p:txBody>
      </p:sp>
      <p:sp>
        <p:nvSpPr>
          <p:cNvPr id="658435" name="Rectangle 3"/>
          <p:cNvSpPr>
            <a:spLocks noGrp="1" noChangeArrowheads="1"/>
          </p:cNvSpPr>
          <p:nvPr>
            <p:ph type="body" idx="4294967295"/>
          </p:nvPr>
        </p:nvSpPr>
        <p:spPr/>
        <p:txBody>
          <a:bodyPr/>
          <a:lstStyle/>
          <a:p>
            <a:r>
              <a:rPr lang="en-US" altLang="nl-NL" sz="2400" b="1"/>
              <a:t>Repeat </a:t>
            </a:r>
            <a:r>
              <a:rPr lang="en-US" altLang="nl-NL" sz="2400"/>
              <a:t>as long as prototype positions change</a:t>
            </a:r>
            <a:r>
              <a:rPr lang="en-US" altLang="nl-NL" sz="2400" b="1"/>
              <a:t>: </a:t>
            </a:r>
          </a:p>
          <a:p>
            <a:pPr lvl="1"/>
            <a:r>
              <a:rPr lang="en-US" altLang="nl-NL" sz="2400" b="1"/>
              <a:t>Step 3: </a:t>
            </a:r>
            <a:r>
              <a:rPr lang="en-US" altLang="nl-NL" sz="2400"/>
              <a:t>Assign samples</a:t>
            </a:r>
          </a:p>
          <a:p>
            <a:pPr lvl="1"/>
            <a:r>
              <a:rPr lang="en-US" altLang="nl-NL" sz="2400" b="1"/>
              <a:t>Step 4: </a:t>
            </a:r>
            <a:r>
              <a:rPr lang="en-US" altLang="nl-NL" sz="2400"/>
              <a:t>Recompute prototype positions</a:t>
            </a:r>
          </a:p>
        </p:txBody>
      </p:sp>
      <p:sp>
        <p:nvSpPr>
          <p:cNvPr id="658436" name="Oval 4"/>
          <p:cNvSpPr>
            <a:spLocks noChangeArrowheads="1"/>
          </p:cNvSpPr>
          <p:nvPr/>
        </p:nvSpPr>
        <p:spPr bwMode="auto">
          <a:xfrm>
            <a:off x="1547813" y="4981575"/>
            <a:ext cx="246062" cy="215900"/>
          </a:xfrm>
          <a:prstGeom prst="ellipse">
            <a:avLst/>
          </a:prstGeom>
          <a:solidFill>
            <a:srgbClr val="00FF00"/>
          </a:solidFill>
          <a:ln w="12700">
            <a:solidFill>
              <a:srgbClr val="00FF00"/>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8437" name="Oval 5"/>
          <p:cNvSpPr>
            <a:spLocks noChangeArrowheads="1"/>
          </p:cNvSpPr>
          <p:nvPr/>
        </p:nvSpPr>
        <p:spPr bwMode="auto">
          <a:xfrm>
            <a:off x="1968500" y="3238500"/>
            <a:ext cx="246063" cy="215900"/>
          </a:xfrm>
          <a:prstGeom prst="ellipse">
            <a:avLst/>
          </a:prstGeom>
          <a:solidFill>
            <a:srgbClr val="00FF00"/>
          </a:solidFill>
          <a:ln w="12700">
            <a:solidFill>
              <a:srgbClr val="00FF00"/>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8438" name="Oval 6"/>
          <p:cNvSpPr>
            <a:spLocks noChangeArrowheads="1"/>
          </p:cNvSpPr>
          <p:nvPr/>
        </p:nvSpPr>
        <p:spPr bwMode="auto">
          <a:xfrm>
            <a:off x="2120900" y="5259388"/>
            <a:ext cx="246063" cy="215900"/>
          </a:xfrm>
          <a:prstGeom prst="ellipse">
            <a:avLst/>
          </a:prstGeom>
          <a:solidFill>
            <a:srgbClr val="00FF00"/>
          </a:solidFill>
          <a:ln w="12700">
            <a:solidFill>
              <a:srgbClr val="00FF00"/>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8439" name="Oval 7"/>
          <p:cNvSpPr>
            <a:spLocks noChangeArrowheads="1"/>
          </p:cNvSpPr>
          <p:nvPr/>
        </p:nvSpPr>
        <p:spPr bwMode="auto">
          <a:xfrm>
            <a:off x="6289675" y="4978400"/>
            <a:ext cx="246063" cy="215900"/>
          </a:xfrm>
          <a:prstGeom prst="ellipse">
            <a:avLst/>
          </a:prstGeom>
          <a:solidFill>
            <a:srgbClr val="FF00FF"/>
          </a:solidFill>
          <a:ln w="12700">
            <a:solidFill>
              <a:srgbClr val="FF00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8440" name="Oval 8"/>
          <p:cNvSpPr>
            <a:spLocks noChangeArrowheads="1"/>
          </p:cNvSpPr>
          <p:nvPr/>
        </p:nvSpPr>
        <p:spPr bwMode="auto">
          <a:xfrm>
            <a:off x="5873750" y="3806825"/>
            <a:ext cx="246063" cy="215900"/>
          </a:xfrm>
          <a:prstGeom prst="ellipse">
            <a:avLst/>
          </a:prstGeom>
          <a:solidFill>
            <a:srgbClr val="FF0000"/>
          </a:solidFill>
          <a:ln w="12700">
            <a:solidFill>
              <a:srgbClr val="FF0000"/>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178185" name="AutoShape 9"/>
          <p:cNvSpPr>
            <a:spLocks noChangeArrowheads="1"/>
          </p:cNvSpPr>
          <p:nvPr/>
        </p:nvSpPr>
        <p:spPr bwMode="auto">
          <a:xfrm>
            <a:off x="6267450" y="4906963"/>
            <a:ext cx="304800" cy="325437"/>
          </a:xfrm>
          <a:prstGeom prst="star5">
            <a:avLst/>
          </a:prstGeom>
          <a:solidFill>
            <a:srgbClr val="FF00FF"/>
          </a:solidFill>
          <a:ln w="12700">
            <a:solidFill>
              <a:schemeClr val="tx1"/>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178186" name="AutoShape 10"/>
          <p:cNvSpPr>
            <a:spLocks noChangeArrowheads="1"/>
          </p:cNvSpPr>
          <p:nvPr/>
        </p:nvSpPr>
        <p:spPr bwMode="auto">
          <a:xfrm>
            <a:off x="1866900" y="4179888"/>
            <a:ext cx="304800" cy="325437"/>
          </a:xfrm>
          <a:prstGeom prst="star5">
            <a:avLst/>
          </a:prstGeom>
          <a:solidFill>
            <a:srgbClr val="00FF00"/>
          </a:solidFill>
          <a:ln w="12700">
            <a:solidFill>
              <a:srgbClr val="00FF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178187" name="AutoShape 11"/>
          <p:cNvSpPr>
            <a:spLocks noChangeArrowheads="1"/>
          </p:cNvSpPr>
          <p:nvPr/>
        </p:nvSpPr>
        <p:spPr bwMode="auto">
          <a:xfrm>
            <a:off x="5838825" y="3727450"/>
            <a:ext cx="304800" cy="325438"/>
          </a:xfrm>
          <a:prstGeom prst="star5">
            <a:avLst/>
          </a:prstGeom>
          <a:solidFill>
            <a:srgbClr val="FF0000"/>
          </a:solidFill>
          <a:ln w="12700">
            <a:solidFill>
              <a:schemeClr val="tx1"/>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658444" name="AutoShape 12"/>
          <p:cNvSpPr>
            <a:spLocks noChangeArrowheads="1"/>
          </p:cNvSpPr>
          <p:nvPr/>
        </p:nvSpPr>
        <p:spPr bwMode="auto">
          <a:xfrm rot="9470252">
            <a:off x="5338763" y="3862388"/>
            <a:ext cx="681037" cy="685800"/>
          </a:xfrm>
          <a:custGeom>
            <a:avLst/>
            <a:gdLst>
              <a:gd name="T0" fmla="*/ 631410 w 21600"/>
              <a:gd name="T1" fmla="*/ 164624 h 21600"/>
              <a:gd name="T2" fmla="*/ 48398 w 21600"/>
              <a:gd name="T3" fmla="*/ 334201 h 21600"/>
              <a:gd name="T4" fmla="*/ 548928 w 21600"/>
              <a:gd name="T5" fmla="*/ 215170 h 21600"/>
              <a:gd name="T6" fmla="*/ 156134 w 21600"/>
              <a:gd name="T7" fmla="*/ 729202 h 21600"/>
              <a:gd name="T8" fmla="*/ 93674 w 21600"/>
              <a:gd name="T9" fmla="*/ 549974 h 21600"/>
              <a:gd name="T10" fmla="*/ 271690 w 21600"/>
              <a:gd name="T11" fmla="*/ 48704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448" y="17774"/>
                </a:moveTo>
                <a:cubicBezTo>
                  <a:pt x="8494" y="18277"/>
                  <a:pt x="9639" y="18538"/>
                  <a:pt x="10800" y="18538"/>
                </a:cubicBezTo>
                <a:cubicBezTo>
                  <a:pt x="15073" y="18538"/>
                  <a:pt x="18538" y="15073"/>
                  <a:pt x="18538" y="10800"/>
                </a:cubicBezTo>
                <a:cubicBezTo>
                  <a:pt x="18538" y="6526"/>
                  <a:pt x="15073" y="3062"/>
                  <a:pt x="10800" y="3062"/>
                </a:cubicBezTo>
                <a:cubicBezTo>
                  <a:pt x="6615" y="3061"/>
                  <a:pt x="3188" y="6388"/>
                  <a:pt x="3065" y="10571"/>
                </a:cubicBezTo>
                <a:lnTo>
                  <a:pt x="4" y="10481"/>
                </a:lnTo>
                <a:cubicBezTo>
                  <a:pt x="176" y="4643"/>
                  <a:pt x="4959" y="-1"/>
                  <a:pt x="10800" y="0"/>
                </a:cubicBezTo>
                <a:cubicBezTo>
                  <a:pt x="16764" y="0"/>
                  <a:pt x="21600" y="4835"/>
                  <a:pt x="21600" y="10800"/>
                </a:cubicBezTo>
                <a:cubicBezTo>
                  <a:pt x="21600" y="16764"/>
                  <a:pt x="16764" y="21600"/>
                  <a:pt x="10800" y="21600"/>
                </a:cubicBezTo>
                <a:cubicBezTo>
                  <a:pt x="9180" y="21600"/>
                  <a:pt x="7581" y="21235"/>
                  <a:pt x="6121" y="20534"/>
                </a:cubicBezTo>
                <a:lnTo>
                  <a:pt x="4952" y="22967"/>
                </a:lnTo>
                <a:lnTo>
                  <a:pt x="2971" y="17322"/>
                </a:lnTo>
                <a:lnTo>
                  <a:pt x="8617" y="15340"/>
                </a:lnTo>
                <a:lnTo>
                  <a:pt x="7448" y="17774"/>
                </a:lnTo>
                <a:close/>
              </a:path>
            </a:pathLst>
          </a:custGeom>
          <a:solidFill>
            <a:srgbClr val="3366FF"/>
          </a:solidFill>
          <a:ln w="12700">
            <a:solidFill>
              <a:srgbClr val="3366FF"/>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8445" name="AutoShape 13"/>
          <p:cNvSpPr>
            <a:spLocks noChangeArrowheads="1"/>
          </p:cNvSpPr>
          <p:nvPr/>
        </p:nvSpPr>
        <p:spPr bwMode="auto">
          <a:xfrm rot="3257855">
            <a:off x="6479381" y="5003007"/>
            <a:ext cx="681037" cy="685800"/>
          </a:xfrm>
          <a:custGeom>
            <a:avLst/>
            <a:gdLst>
              <a:gd name="T0" fmla="*/ 631410 w 21600"/>
              <a:gd name="T1" fmla="*/ 164624 h 21600"/>
              <a:gd name="T2" fmla="*/ 48398 w 21600"/>
              <a:gd name="T3" fmla="*/ 334201 h 21600"/>
              <a:gd name="T4" fmla="*/ 548928 w 21600"/>
              <a:gd name="T5" fmla="*/ 215170 h 21600"/>
              <a:gd name="T6" fmla="*/ 156134 w 21600"/>
              <a:gd name="T7" fmla="*/ 729202 h 21600"/>
              <a:gd name="T8" fmla="*/ 93674 w 21600"/>
              <a:gd name="T9" fmla="*/ 549974 h 21600"/>
              <a:gd name="T10" fmla="*/ 271690 w 21600"/>
              <a:gd name="T11" fmla="*/ 48704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448" y="17774"/>
                </a:moveTo>
                <a:cubicBezTo>
                  <a:pt x="8494" y="18277"/>
                  <a:pt x="9639" y="18538"/>
                  <a:pt x="10800" y="18538"/>
                </a:cubicBezTo>
                <a:cubicBezTo>
                  <a:pt x="15073" y="18538"/>
                  <a:pt x="18538" y="15073"/>
                  <a:pt x="18538" y="10800"/>
                </a:cubicBezTo>
                <a:cubicBezTo>
                  <a:pt x="18538" y="6526"/>
                  <a:pt x="15073" y="3062"/>
                  <a:pt x="10800" y="3062"/>
                </a:cubicBezTo>
                <a:cubicBezTo>
                  <a:pt x="6615" y="3061"/>
                  <a:pt x="3188" y="6388"/>
                  <a:pt x="3065" y="10571"/>
                </a:cubicBezTo>
                <a:lnTo>
                  <a:pt x="4" y="10481"/>
                </a:lnTo>
                <a:cubicBezTo>
                  <a:pt x="176" y="4643"/>
                  <a:pt x="4959" y="-1"/>
                  <a:pt x="10800" y="0"/>
                </a:cubicBezTo>
                <a:cubicBezTo>
                  <a:pt x="16764" y="0"/>
                  <a:pt x="21600" y="4835"/>
                  <a:pt x="21600" y="10800"/>
                </a:cubicBezTo>
                <a:cubicBezTo>
                  <a:pt x="21600" y="16764"/>
                  <a:pt x="16764" y="21600"/>
                  <a:pt x="10800" y="21600"/>
                </a:cubicBezTo>
                <a:cubicBezTo>
                  <a:pt x="9180" y="21600"/>
                  <a:pt x="7581" y="21235"/>
                  <a:pt x="6121" y="20534"/>
                </a:cubicBezTo>
                <a:lnTo>
                  <a:pt x="4952" y="22967"/>
                </a:lnTo>
                <a:lnTo>
                  <a:pt x="2971" y="17322"/>
                </a:lnTo>
                <a:lnTo>
                  <a:pt x="8617" y="15340"/>
                </a:lnTo>
                <a:lnTo>
                  <a:pt x="7448" y="17774"/>
                </a:lnTo>
                <a:close/>
              </a:path>
            </a:pathLst>
          </a:custGeom>
          <a:solidFill>
            <a:srgbClr val="3366FF"/>
          </a:solidFill>
          <a:ln w="12700">
            <a:solidFill>
              <a:srgbClr val="3366FF"/>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8446" name="AutoShape 14"/>
          <p:cNvSpPr>
            <a:spLocks noChangeArrowheads="1"/>
          </p:cNvSpPr>
          <p:nvPr/>
        </p:nvSpPr>
        <p:spPr bwMode="auto">
          <a:xfrm rot="-9614107">
            <a:off x="1219200" y="4013200"/>
            <a:ext cx="681038" cy="685800"/>
          </a:xfrm>
          <a:custGeom>
            <a:avLst/>
            <a:gdLst>
              <a:gd name="T0" fmla="*/ 631411 w 21600"/>
              <a:gd name="T1" fmla="*/ 164624 h 21600"/>
              <a:gd name="T2" fmla="*/ 48398 w 21600"/>
              <a:gd name="T3" fmla="*/ 334201 h 21600"/>
              <a:gd name="T4" fmla="*/ 548929 w 21600"/>
              <a:gd name="T5" fmla="*/ 215170 h 21600"/>
              <a:gd name="T6" fmla="*/ 156134 w 21600"/>
              <a:gd name="T7" fmla="*/ 729202 h 21600"/>
              <a:gd name="T8" fmla="*/ 93674 w 21600"/>
              <a:gd name="T9" fmla="*/ 549974 h 21600"/>
              <a:gd name="T10" fmla="*/ 271690 w 21600"/>
              <a:gd name="T11" fmla="*/ 48704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448" y="17774"/>
                </a:moveTo>
                <a:cubicBezTo>
                  <a:pt x="8494" y="18277"/>
                  <a:pt x="9639" y="18538"/>
                  <a:pt x="10800" y="18538"/>
                </a:cubicBezTo>
                <a:cubicBezTo>
                  <a:pt x="15073" y="18538"/>
                  <a:pt x="18538" y="15073"/>
                  <a:pt x="18538" y="10800"/>
                </a:cubicBezTo>
                <a:cubicBezTo>
                  <a:pt x="18538" y="6526"/>
                  <a:pt x="15073" y="3062"/>
                  <a:pt x="10800" y="3062"/>
                </a:cubicBezTo>
                <a:cubicBezTo>
                  <a:pt x="6615" y="3061"/>
                  <a:pt x="3188" y="6388"/>
                  <a:pt x="3065" y="10571"/>
                </a:cubicBezTo>
                <a:lnTo>
                  <a:pt x="4" y="10481"/>
                </a:lnTo>
                <a:cubicBezTo>
                  <a:pt x="176" y="4643"/>
                  <a:pt x="4959" y="-1"/>
                  <a:pt x="10800" y="0"/>
                </a:cubicBezTo>
                <a:cubicBezTo>
                  <a:pt x="16764" y="0"/>
                  <a:pt x="21600" y="4835"/>
                  <a:pt x="21600" y="10800"/>
                </a:cubicBezTo>
                <a:cubicBezTo>
                  <a:pt x="21600" y="16764"/>
                  <a:pt x="16764" y="21600"/>
                  <a:pt x="10800" y="21600"/>
                </a:cubicBezTo>
                <a:cubicBezTo>
                  <a:pt x="9180" y="21600"/>
                  <a:pt x="7581" y="21235"/>
                  <a:pt x="6121" y="20534"/>
                </a:cubicBezTo>
                <a:lnTo>
                  <a:pt x="4952" y="22967"/>
                </a:lnTo>
                <a:lnTo>
                  <a:pt x="2971" y="17322"/>
                </a:lnTo>
                <a:lnTo>
                  <a:pt x="8617" y="15340"/>
                </a:lnTo>
                <a:lnTo>
                  <a:pt x="7448" y="17774"/>
                </a:lnTo>
                <a:close/>
              </a:path>
            </a:pathLst>
          </a:custGeom>
          <a:solidFill>
            <a:srgbClr val="3366FF"/>
          </a:solidFill>
          <a:ln w="12700">
            <a:solidFill>
              <a:srgbClr val="3366FF"/>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58447" name="Text Box 16"/>
          <p:cNvSpPr txBox="1">
            <a:spLocks noChangeArrowheads="1"/>
          </p:cNvSpPr>
          <p:nvPr/>
        </p:nvSpPr>
        <p:spPr bwMode="auto">
          <a:xfrm>
            <a:off x="1143000" y="4892675"/>
            <a:ext cx="48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2</a:t>
            </a:r>
            <a:endParaRPr lang="en-US" altLang="nl-NL">
              <a:latin typeface="Tahoma" pitchFamily="34" charset="0"/>
            </a:endParaRPr>
          </a:p>
        </p:txBody>
      </p:sp>
      <p:sp>
        <p:nvSpPr>
          <p:cNvPr id="658448" name="Text Box 17"/>
          <p:cNvSpPr txBox="1">
            <a:spLocks noChangeArrowheads="1"/>
          </p:cNvSpPr>
          <p:nvPr/>
        </p:nvSpPr>
        <p:spPr bwMode="auto">
          <a:xfrm>
            <a:off x="2225675" y="5310188"/>
            <a:ext cx="10302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3</a:t>
            </a:r>
            <a:endParaRPr lang="en-US" altLang="nl-NL">
              <a:latin typeface="Tahoma" pitchFamily="34" charset="0"/>
            </a:endParaRPr>
          </a:p>
        </p:txBody>
      </p:sp>
      <p:sp>
        <p:nvSpPr>
          <p:cNvPr id="658449" name="Text Box 18"/>
          <p:cNvSpPr txBox="1">
            <a:spLocks noChangeArrowheads="1"/>
          </p:cNvSpPr>
          <p:nvPr/>
        </p:nvSpPr>
        <p:spPr bwMode="auto">
          <a:xfrm>
            <a:off x="5943600" y="5005388"/>
            <a:ext cx="48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4</a:t>
            </a:r>
            <a:endParaRPr lang="en-US" altLang="nl-NL">
              <a:latin typeface="Tahoma" pitchFamily="34" charset="0"/>
            </a:endParaRPr>
          </a:p>
        </p:txBody>
      </p:sp>
      <p:sp>
        <p:nvSpPr>
          <p:cNvPr id="658450" name="Text Box 19"/>
          <p:cNvSpPr txBox="1">
            <a:spLocks noChangeArrowheads="1"/>
          </p:cNvSpPr>
          <p:nvPr/>
        </p:nvSpPr>
        <p:spPr bwMode="auto">
          <a:xfrm>
            <a:off x="6103938" y="3725863"/>
            <a:ext cx="1028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5</a:t>
            </a:r>
            <a:endParaRPr lang="en-US" altLang="nl-NL">
              <a:latin typeface="Tahoma" pitchFamily="34" charset="0"/>
            </a:endParaRPr>
          </a:p>
        </p:txBody>
      </p:sp>
      <p:sp>
        <p:nvSpPr>
          <p:cNvPr id="658451" name="Text Box 20"/>
          <p:cNvSpPr txBox="1">
            <a:spLocks noChangeArrowheads="1"/>
          </p:cNvSpPr>
          <p:nvPr/>
        </p:nvSpPr>
        <p:spPr bwMode="auto">
          <a:xfrm>
            <a:off x="2117725" y="2852738"/>
            <a:ext cx="48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800" b="1" i="1"/>
              <a:t>x</a:t>
            </a:r>
            <a:r>
              <a:rPr lang="en-US" altLang="nl-NL" sz="2800" baseline="-25000"/>
              <a:t>1</a:t>
            </a:r>
            <a:endParaRPr lang="en-US" altLang="nl-NL">
              <a:latin typeface="Tahoma" pitchFamily="34" charset="0"/>
            </a:endParaRPr>
          </a:p>
        </p:txBody>
      </p:sp>
      <p:sp>
        <p:nvSpPr>
          <p:cNvPr id="658452" name="Text Box 21"/>
          <p:cNvSpPr txBox="1">
            <a:spLocks noChangeArrowheads="1"/>
          </p:cNvSpPr>
          <p:nvPr/>
        </p:nvSpPr>
        <p:spPr bwMode="auto">
          <a:xfrm>
            <a:off x="2133600" y="4029075"/>
            <a:ext cx="581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1</a:t>
            </a:r>
          </a:p>
        </p:txBody>
      </p:sp>
      <p:sp>
        <p:nvSpPr>
          <p:cNvPr id="658453" name="Text Box 22"/>
          <p:cNvSpPr txBox="1">
            <a:spLocks noChangeArrowheads="1"/>
          </p:cNvSpPr>
          <p:nvPr/>
        </p:nvSpPr>
        <p:spPr bwMode="auto">
          <a:xfrm>
            <a:off x="6096000" y="4471988"/>
            <a:ext cx="7667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3</a:t>
            </a:r>
          </a:p>
        </p:txBody>
      </p:sp>
      <p:sp>
        <p:nvSpPr>
          <p:cNvPr id="658454" name="Text Box 23"/>
          <p:cNvSpPr txBox="1">
            <a:spLocks noChangeArrowheads="1"/>
          </p:cNvSpPr>
          <p:nvPr/>
        </p:nvSpPr>
        <p:spPr bwMode="auto">
          <a:xfrm>
            <a:off x="5634038" y="3267075"/>
            <a:ext cx="766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b="1" i="1"/>
              <a:t>m</a:t>
            </a:r>
            <a:r>
              <a:rPr lang="en-US" altLang="nl-NL" sz="2800" baseline="-25000"/>
              <a:t>2</a:t>
            </a:r>
          </a:p>
        </p:txBody>
      </p:sp>
    </p:spTree>
    <p:extLst>
      <p:ext uri="{BB962C8B-B14F-4D97-AF65-F5344CB8AC3E}">
        <p14:creationId xmlns:p14="http://schemas.microsoft.com/office/powerpoint/2010/main" val="16131100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idx="4294967295"/>
          </p:nvPr>
        </p:nvSpPr>
        <p:spPr/>
        <p:txBody>
          <a:bodyPr anchor="t"/>
          <a:lstStyle/>
          <a:p>
            <a:r>
              <a:rPr lang="en-US" altLang="nl-NL" i="1" dirty="0"/>
              <a:t>K</a:t>
            </a:r>
            <a:r>
              <a:rPr lang="en-US" altLang="nl-NL" dirty="0"/>
              <a:t>-means </a:t>
            </a:r>
            <a:r>
              <a:rPr lang="en-US" altLang="nl-NL" dirty="0" smtClean="0"/>
              <a:t>problems (I)</a:t>
            </a:r>
            <a:endParaRPr lang="en-US" altLang="nl-NL" dirty="0"/>
          </a:p>
        </p:txBody>
      </p:sp>
      <p:sp>
        <p:nvSpPr>
          <p:cNvPr id="660483" name="Rectangle 3"/>
          <p:cNvSpPr>
            <a:spLocks noGrp="1" noChangeArrowheads="1"/>
          </p:cNvSpPr>
          <p:nvPr>
            <p:ph type="body" idx="4294967295"/>
          </p:nvPr>
        </p:nvSpPr>
        <p:spPr>
          <a:xfrm>
            <a:off x="790575" y="1066800"/>
            <a:ext cx="8534400" cy="4953000"/>
          </a:xfrm>
        </p:spPr>
        <p:txBody>
          <a:bodyPr/>
          <a:lstStyle/>
          <a:p>
            <a:r>
              <a:rPr lang="en-US" altLang="nl-NL" sz="2800"/>
              <a:t>Clustering depends on initialization</a:t>
            </a:r>
          </a:p>
          <a:p>
            <a:pPr lvl="1"/>
            <a:endParaRPr lang="en-US" altLang="nl-NL"/>
          </a:p>
          <a:p>
            <a:pPr lvl="1"/>
            <a:endParaRPr lang="en-US" altLang="nl-NL"/>
          </a:p>
          <a:p>
            <a:pPr lvl="1"/>
            <a:endParaRPr lang="en-US" altLang="nl-NL"/>
          </a:p>
          <a:p>
            <a:pPr lvl="1"/>
            <a:endParaRPr lang="en-US" altLang="nl-NL"/>
          </a:p>
          <a:p>
            <a:endParaRPr lang="en-US" altLang="nl-NL" sz="2800"/>
          </a:p>
        </p:txBody>
      </p:sp>
      <p:sp>
        <p:nvSpPr>
          <p:cNvPr id="660484" name="AutoShape 5"/>
          <p:cNvSpPr>
            <a:spLocks noChangeArrowheads="1"/>
          </p:cNvSpPr>
          <p:nvPr/>
        </p:nvSpPr>
        <p:spPr bwMode="auto">
          <a:xfrm>
            <a:off x="4521200" y="4492625"/>
            <a:ext cx="627063" cy="463550"/>
          </a:xfrm>
          <a:prstGeom prst="rightArrow">
            <a:avLst>
              <a:gd name="adj1" fmla="val 50000"/>
              <a:gd name="adj2" fmla="val 33819"/>
            </a:avLst>
          </a:prstGeom>
          <a:solidFill>
            <a:srgbClr val="3366FF"/>
          </a:solidFill>
          <a:ln w="12700">
            <a:solidFill>
              <a:srgbClr val="3366FF"/>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485" name="Rectangle 6"/>
          <p:cNvSpPr>
            <a:spLocks noChangeArrowheads="1"/>
          </p:cNvSpPr>
          <p:nvPr/>
        </p:nvSpPr>
        <p:spPr bwMode="auto">
          <a:xfrm>
            <a:off x="5761038" y="3751263"/>
            <a:ext cx="2411412" cy="19224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486" name="Oval 7"/>
          <p:cNvSpPr>
            <a:spLocks noChangeArrowheads="1"/>
          </p:cNvSpPr>
          <p:nvPr/>
        </p:nvSpPr>
        <p:spPr bwMode="auto">
          <a:xfrm>
            <a:off x="6121400" y="4946650"/>
            <a:ext cx="85725" cy="88900"/>
          </a:xfrm>
          <a:prstGeom prst="ellipse">
            <a:avLst/>
          </a:prstGeom>
          <a:solidFill>
            <a:srgbClr val="FF0000"/>
          </a:solidFill>
          <a:ln w="12700">
            <a:solidFill>
              <a:srgbClr val="FF0000"/>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487" name="Oval 8"/>
          <p:cNvSpPr>
            <a:spLocks noChangeArrowheads="1"/>
          </p:cNvSpPr>
          <p:nvPr/>
        </p:nvSpPr>
        <p:spPr bwMode="auto">
          <a:xfrm>
            <a:off x="6269038" y="4229100"/>
            <a:ext cx="87312" cy="88900"/>
          </a:xfrm>
          <a:prstGeom prst="ellipse">
            <a:avLst/>
          </a:prstGeom>
          <a:solidFill>
            <a:srgbClr val="00FF00"/>
          </a:solidFill>
          <a:ln w="12700">
            <a:solidFill>
              <a:srgbClr val="00FF00"/>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488" name="Oval 9"/>
          <p:cNvSpPr>
            <a:spLocks noChangeArrowheads="1"/>
          </p:cNvSpPr>
          <p:nvPr/>
        </p:nvSpPr>
        <p:spPr bwMode="auto">
          <a:xfrm>
            <a:off x="6323013" y="5060950"/>
            <a:ext cx="85725" cy="88900"/>
          </a:xfrm>
          <a:prstGeom prst="ellipse">
            <a:avLst/>
          </a:prstGeom>
          <a:solidFill>
            <a:srgbClr val="FF0000"/>
          </a:solidFill>
          <a:ln w="12700">
            <a:solidFill>
              <a:srgbClr val="FF0000"/>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489" name="Oval 10"/>
          <p:cNvSpPr>
            <a:spLocks noChangeArrowheads="1"/>
          </p:cNvSpPr>
          <p:nvPr/>
        </p:nvSpPr>
        <p:spPr bwMode="auto">
          <a:xfrm>
            <a:off x="7793038" y="4945063"/>
            <a:ext cx="87312" cy="88900"/>
          </a:xfrm>
          <a:prstGeom prst="ellipse">
            <a:avLst/>
          </a:prstGeom>
          <a:solidFill>
            <a:srgbClr val="FF00FF"/>
          </a:solidFill>
          <a:ln w="12700">
            <a:solidFill>
              <a:srgbClr val="FF00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490" name="Oval 11"/>
          <p:cNvSpPr>
            <a:spLocks noChangeArrowheads="1"/>
          </p:cNvSpPr>
          <p:nvPr/>
        </p:nvSpPr>
        <p:spPr bwMode="auto">
          <a:xfrm>
            <a:off x="7646988" y="4462463"/>
            <a:ext cx="85725" cy="88900"/>
          </a:xfrm>
          <a:prstGeom prst="ellipse">
            <a:avLst/>
          </a:prstGeom>
          <a:solidFill>
            <a:srgbClr val="FF00FF"/>
          </a:solidFill>
          <a:ln w="12700">
            <a:solidFill>
              <a:srgbClr val="FF00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491" name="Text Box 12"/>
          <p:cNvSpPr txBox="1">
            <a:spLocks noChangeArrowheads="1"/>
          </p:cNvSpPr>
          <p:nvPr/>
        </p:nvSpPr>
        <p:spPr bwMode="auto">
          <a:xfrm>
            <a:off x="5830888" y="47879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2</a:t>
            </a:r>
            <a:endParaRPr lang="en-US" altLang="nl-NL">
              <a:latin typeface="Tahoma" pitchFamily="34" charset="0"/>
            </a:endParaRPr>
          </a:p>
        </p:txBody>
      </p:sp>
      <p:sp>
        <p:nvSpPr>
          <p:cNvPr id="660492" name="Text Box 13"/>
          <p:cNvSpPr txBox="1">
            <a:spLocks noChangeArrowheads="1"/>
          </p:cNvSpPr>
          <p:nvPr/>
        </p:nvSpPr>
        <p:spPr bwMode="auto">
          <a:xfrm>
            <a:off x="6359525" y="4878388"/>
            <a:ext cx="804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3</a:t>
            </a:r>
            <a:endParaRPr lang="en-US" altLang="nl-NL">
              <a:latin typeface="Tahoma" pitchFamily="34" charset="0"/>
            </a:endParaRPr>
          </a:p>
        </p:txBody>
      </p:sp>
      <p:sp>
        <p:nvSpPr>
          <p:cNvPr id="660493" name="Text Box 14"/>
          <p:cNvSpPr txBox="1">
            <a:spLocks noChangeArrowheads="1"/>
          </p:cNvSpPr>
          <p:nvPr/>
        </p:nvSpPr>
        <p:spPr bwMode="auto">
          <a:xfrm>
            <a:off x="7694613" y="4911725"/>
            <a:ext cx="7651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4</a:t>
            </a:r>
            <a:endParaRPr lang="en-US" altLang="nl-NL">
              <a:latin typeface="Tahoma" pitchFamily="34" charset="0"/>
            </a:endParaRPr>
          </a:p>
        </p:txBody>
      </p:sp>
      <p:sp>
        <p:nvSpPr>
          <p:cNvPr id="660494" name="Text Box 15"/>
          <p:cNvSpPr txBox="1">
            <a:spLocks noChangeArrowheads="1"/>
          </p:cNvSpPr>
          <p:nvPr/>
        </p:nvSpPr>
        <p:spPr bwMode="auto">
          <a:xfrm>
            <a:off x="7572375" y="4083050"/>
            <a:ext cx="744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5</a:t>
            </a:r>
            <a:endParaRPr lang="en-US" altLang="nl-NL">
              <a:latin typeface="Tahoma" pitchFamily="34" charset="0"/>
            </a:endParaRPr>
          </a:p>
        </p:txBody>
      </p:sp>
      <p:sp>
        <p:nvSpPr>
          <p:cNvPr id="660495" name="Text Box 16"/>
          <p:cNvSpPr txBox="1">
            <a:spLocks noChangeArrowheads="1"/>
          </p:cNvSpPr>
          <p:nvPr/>
        </p:nvSpPr>
        <p:spPr bwMode="auto">
          <a:xfrm>
            <a:off x="6197600" y="380365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1</a:t>
            </a:r>
            <a:endParaRPr lang="en-US" altLang="nl-NL">
              <a:latin typeface="Tahoma" pitchFamily="34" charset="0"/>
            </a:endParaRPr>
          </a:p>
        </p:txBody>
      </p:sp>
      <p:sp>
        <p:nvSpPr>
          <p:cNvPr id="660496" name="Oval 17"/>
          <p:cNvSpPr>
            <a:spLocks noChangeArrowheads="1"/>
          </p:cNvSpPr>
          <p:nvPr/>
        </p:nvSpPr>
        <p:spPr bwMode="auto">
          <a:xfrm>
            <a:off x="1473200" y="5011738"/>
            <a:ext cx="87313" cy="88900"/>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497" name="Oval 18"/>
          <p:cNvSpPr>
            <a:spLocks noChangeArrowheads="1"/>
          </p:cNvSpPr>
          <p:nvPr/>
        </p:nvSpPr>
        <p:spPr bwMode="auto">
          <a:xfrm>
            <a:off x="1622425" y="4295775"/>
            <a:ext cx="85725" cy="88900"/>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498" name="Oval 19"/>
          <p:cNvSpPr>
            <a:spLocks noChangeArrowheads="1"/>
          </p:cNvSpPr>
          <p:nvPr/>
        </p:nvSpPr>
        <p:spPr bwMode="auto">
          <a:xfrm>
            <a:off x="1676400" y="5127625"/>
            <a:ext cx="85725" cy="87313"/>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499" name="Oval 20"/>
          <p:cNvSpPr>
            <a:spLocks noChangeArrowheads="1"/>
          </p:cNvSpPr>
          <p:nvPr/>
        </p:nvSpPr>
        <p:spPr bwMode="auto">
          <a:xfrm>
            <a:off x="3146425" y="5011738"/>
            <a:ext cx="87313" cy="87312"/>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500" name="Oval 21"/>
          <p:cNvSpPr>
            <a:spLocks noChangeArrowheads="1"/>
          </p:cNvSpPr>
          <p:nvPr/>
        </p:nvSpPr>
        <p:spPr bwMode="auto">
          <a:xfrm>
            <a:off x="3000375" y="4529138"/>
            <a:ext cx="85725" cy="88900"/>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179222" name="AutoShape 22"/>
          <p:cNvSpPr>
            <a:spLocks noChangeArrowheads="1"/>
          </p:cNvSpPr>
          <p:nvPr/>
        </p:nvSpPr>
        <p:spPr bwMode="auto">
          <a:xfrm>
            <a:off x="1470025" y="5341938"/>
            <a:ext cx="107950" cy="133350"/>
          </a:xfrm>
          <a:prstGeom prst="star5">
            <a:avLst/>
          </a:prstGeom>
          <a:solidFill>
            <a:srgbClr val="FFCC00"/>
          </a:solidFill>
          <a:ln w="12700">
            <a:solidFill>
              <a:srgbClr val="FFCC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660502" name="Rectangle 23"/>
          <p:cNvSpPr>
            <a:spLocks noChangeArrowheads="1"/>
          </p:cNvSpPr>
          <p:nvPr/>
        </p:nvSpPr>
        <p:spPr bwMode="auto">
          <a:xfrm>
            <a:off x="1042988" y="3751263"/>
            <a:ext cx="2951162" cy="19224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503" name="Text Box 24"/>
          <p:cNvSpPr txBox="1">
            <a:spLocks noChangeArrowheads="1"/>
          </p:cNvSpPr>
          <p:nvPr/>
        </p:nvSpPr>
        <p:spPr bwMode="auto">
          <a:xfrm>
            <a:off x="1116013" y="4811713"/>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2</a:t>
            </a:r>
            <a:endParaRPr lang="en-US" altLang="nl-NL">
              <a:latin typeface="Tahoma" pitchFamily="34" charset="0"/>
            </a:endParaRPr>
          </a:p>
        </p:txBody>
      </p:sp>
      <p:sp>
        <p:nvSpPr>
          <p:cNvPr id="660504" name="Text Box 25"/>
          <p:cNvSpPr txBox="1">
            <a:spLocks noChangeArrowheads="1"/>
          </p:cNvSpPr>
          <p:nvPr/>
        </p:nvSpPr>
        <p:spPr bwMode="auto">
          <a:xfrm>
            <a:off x="1704975" y="4945063"/>
            <a:ext cx="779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3</a:t>
            </a:r>
            <a:endParaRPr lang="en-US" altLang="nl-NL">
              <a:latin typeface="Tahoma" pitchFamily="34" charset="0"/>
            </a:endParaRPr>
          </a:p>
        </p:txBody>
      </p:sp>
      <p:sp>
        <p:nvSpPr>
          <p:cNvPr id="660505" name="Text Box 26"/>
          <p:cNvSpPr txBox="1">
            <a:spLocks noChangeArrowheads="1"/>
          </p:cNvSpPr>
          <p:nvPr/>
        </p:nvSpPr>
        <p:spPr bwMode="auto">
          <a:xfrm>
            <a:off x="3041650" y="49784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4</a:t>
            </a:r>
            <a:endParaRPr lang="en-US" altLang="nl-NL">
              <a:latin typeface="Tahoma" pitchFamily="34" charset="0"/>
            </a:endParaRPr>
          </a:p>
        </p:txBody>
      </p:sp>
      <p:sp>
        <p:nvSpPr>
          <p:cNvPr id="660506" name="Text Box 27"/>
          <p:cNvSpPr txBox="1">
            <a:spLocks noChangeArrowheads="1"/>
          </p:cNvSpPr>
          <p:nvPr/>
        </p:nvSpPr>
        <p:spPr bwMode="auto">
          <a:xfrm>
            <a:off x="2919413" y="4149725"/>
            <a:ext cx="715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5</a:t>
            </a:r>
            <a:endParaRPr lang="en-US" altLang="nl-NL">
              <a:latin typeface="Tahoma" pitchFamily="34" charset="0"/>
            </a:endParaRPr>
          </a:p>
        </p:txBody>
      </p:sp>
      <p:sp>
        <p:nvSpPr>
          <p:cNvPr id="660507" name="Text Box 28"/>
          <p:cNvSpPr txBox="1">
            <a:spLocks noChangeArrowheads="1"/>
          </p:cNvSpPr>
          <p:nvPr/>
        </p:nvSpPr>
        <p:spPr bwMode="auto">
          <a:xfrm>
            <a:off x="1543050" y="3951288"/>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1</a:t>
            </a:r>
            <a:endParaRPr lang="en-US" altLang="nl-NL">
              <a:latin typeface="Tahoma" pitchFamily="34" charset="0"/>
            </a:endParaRPr>
          </a:p>
        </p:txBody>
      </p:sp>
      <p:sp>
        <p:nvSpPr>
          <p:cNvPr id="660508" name="Text Box 29"/>
          <p:cNvSpPr txBox="1">
            <a:spLocks noChangeArrowheads="1"/>
          </p:cNvSpPr>
          <p:nvPr/>
        </p:nvSpPr>
        <p:spPr bwMode="auto">
          <a:xfrm>
            <a:off x="1528763" y="5276850"/>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m</a:t>
            </a:r>
            <a:r>
              <a:rPr lang="en-US" altLang="nl-NL" baseline="-25000"/>
              <a:t>1</a:t>
            </a:r>
            <a:endParaRPr lang="en-US" altLang="nl-NL">
              <a:latin typeface="Tahoma" pitchFamily="34" charset="0"/>
            </a:endParaRPr>
          </a:p>
        </p:txBody>
      </p:sp>
      <p:grpSp>
        <p:nvGrpSpPr>
          <p:cNvPr id="660509" name="Group 30"/>
          <p:cNvGrpSpPr>
            <a:grpSpLocks/>
          </p:cNvGrpSpPr>
          <p:nvPr/>
        </p:nvGrpSpPr>
        <p:grpSpPr bwMode="auto">
          <a:xfrm>
            <a:off x="3294063" y="4498975"/>
            <a:ext cx="773112" cy="457200"/>
            <a:chOff x="2211" y="1554"/>
            <a:chExt cx="429" cy="331"/>
          </a:xfrm>
        </p:grpSpPr>
        <p:sp>
          <p:nvSpPr>
            <p:cNvPr id="179231" name="AutoShape 31"/>
            <p:cNvSpPr>
              <a:spLocks noChangeArrowheads="1"/>
            </p:cNvSpPr>
            <p:nvPr/>
          </p:nvSpPr>
          <p:spPr bwMode="auto">
            <a:xfrm>
              <a:off x="2211" y="1745"/>
              <a:ext cx="88" cy="98"/>
            </a:xfrm>
            <a:prstGeom prst="star5">
              <a:avLst/>
            </a:prstGeom>
            <a:solidFill>
              <a:srgbClr val="FFCC00"/>
            </a:solidFill>
            <a:ln w="12700">
              <a:solidFill>
                <a:srgbClr val="FFCC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660511" name="Text Box 32"/>
            <p:cNvSpPr txBox="1">
              <a:spLocks noChangeArrowheads="1"/>
            </p:cNvSpPr>
            <p:nvPr/>
          </p:nvSpPr>
          <p:spPr bwMode="auto">
            <a:xfrm>
              <a:off x="2256" y="1554"/>
              <a:ext cx="38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m</a:t>
              </a:r>
              <a:r>
                <a:rPr lang="en-US" altLang="nl-NL" baseline="-25000"/>
                <a:t>2</a:t>
              </a:r>
              <a:endParaRPr lang="en-US" altLang="nl-NL">
                <a:latin typeface="Tahoma" pitchFamily="34" charset="0"/>
              </a:endParaRPr>
            </a:p>
          </p:txBody>
        </p:sp>
      </p:grpSp>
      <p:sp>
        <p:nvSpPr>
          <p:cNvPr id="179233" name="AutoShape 33"/>
          <p:cNvSpPr>
            <a:spLocks noChangeArrowheads="1"/>
          </p:cNvSpPr>
          <p:nvPr/>
        </p:nvSpPr>
        <p:spPr bwMode="auto">
          <a:xfrm>
            <a:off x="1293813" y="3924300"/>
            <a:ext cx="107950" cy="133350"/>
          </a:xfrm>
          <a:prstGeom prst="star5">
            <a:avLst/>
          </a:prstGeom>
          <a:solidFill>
            <a:srgbClr val="FFCC00"/>
          </a:solidFill>
          <a:ln w="12700">
            <a:solidFill>
              <a:srgbClr val="FFCC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660513" name="Text Box 34"/>
          <p:cNvSpPr txBox="1">
            <a:spLocks noChangeArrowheads="1"/>
          </p:cNvSpPr>
          <p:nvPr/>
        </p:nvSpPr>
        <p:spPr bwMode="auto">
          <a:xfrm>
            <a:off x="1349375" y="3660775"/>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m</a:t>
            </a:r>
            <a:r>
              <a:rPr lang="en-US" altLang="nl-NL" baseline="-25000"/>
              <a:t>3</a:t>
            </a:r>
            <a:endParaRPr lang="en-US" altLang="nl-NL">
              <a:latin typeface="Tahoma" pitchFamily="34" charset="0"/>
            </a:endParaRPr>
          </a:p>
        </p:txBody>
      </p:sp>
      <p:sp>
        <p:nvSpPr>
          <p:cNvPr id="660514" name="Oval 35"/>
          <p:cNvSpPr>
            <a:spLocks noChangeAspect="1" noChangeArrowheads="1"/>
          </p:cNvSpPr>
          <p:nvPr/>
        </p:nvSpPr>
        <p:spPr bwMode="auto">
          <a:xfrm>
            <a:off x="1492250" y="2778125"/>
            <a:ext cx="85725" cy="85725"/>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515" name="Oval 36"/>
          <p:cNvSpPr>
            <a:spLocks noChangeAspect="1" noChangeArrowheads="1"/>
          </p:cNvSpPr>
          <p:nvPr/>
        </p:nvSpPr>
        <p:spPr bwMode="auto">
          <a:xfrm>
            <a:off x="1639888" y="2089150"/>
            <a:ext cx="85725" cy="85725"/>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516" name="Oval 37"/>
          <p:cNvSpPr>
            <a:spLocks noChangeAspect="1" noChangeArrowheads="1"/>
          </p:cNvSpPr>
          <p:nvPr/>
        </p:nvSpPr>
        <p:spPr bwMode="auto">
          <a:xfrm>
            <a:off x="1692275" y="2889250"/>
            <a:ext cx="85725" cy="84138"/>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517" name="Oval 38"/>
          <p:cNvSpPr>
            <a:spLocks noChangeAspect="1" noChangeArrowheads="1"/>
          </p:cNvSpPr>
          <p:nvPr/>
        </p:nvSpPr>
        <p:spPr bwMode="auto">
          <a:xfrm>
            <a:off x="3151188" y="2778125"/>
            <a:ext cx="85725" cy="84138"/>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518" name="Oval 39"/>
          <p:cNvSpPr>
            <a:spLocks noChangeAspect="1" noChangeArrowheads="1"/>
          </p:cNvSpPr>
          <p:nvPr/>
        </p:nvSpPr>
        <p:spPr bwMode="auto">
          <a:xfrm>
            <a:off x="3005138" y="2314575"/>
            <a:ext cx="85725" cy="85725"/>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179240" name="AutoShape 40"/>
          <p:cNvSpPr>
            <a:spLocks noChangeAspect="1" noChangeArrowheads="1"/>
          </p:cNvSpPr>
          <p:nvPr/>
        </p:nvSpPr>
        <p:spPr bwMode="auto">
          <a:xfrm>
            <a:off x="1190625" y="1917700"/>
            <a:ext cx="106363" cy="128588"/>
          </a:xfrm>
          <a:prstGeom prst="star5">
            <a:avLst/>
          </a:prstGeom>
          <a:solidFill>
            <a:srgbClr val="FFCC00"/>
          </a:solidFill>
          <a:ln w="12700">
            <a:solidFill>
              <a:srgbClr val="FFCC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660520" name="Text Box 41"/>
          <p:cNvSpPr txBox="1">
            <a:spLocks noChangeAspect="1" noChangeArrowheads="1"/>
          </p:cNvSpPr>
          <p:nvPr/>
        </p:nvSpPr>
        <p:spPr bwMode="auto">
          <a:xfrm>
            <a:off x="1241425" y="1628775"/>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b="1" i="1"/>
              <a:t>m</a:t>
            </a:r>
            <a:r>
              <a:rPr lang="en-US" altLang="nl-NL" baseline="-25000"/>
              <a:t>1</a:t>
            </a:r>
          </a:p>
        </p:txBody>
      </p:sp>
      <p:sp>
        <p:nvSpPr>
          <p:cNvPr id="660521" name="Text Box 42"/>
          <p:cNvSpPr txBox="1">
            <a:spLocks noChangeAspect="1" noChangeArrowheads="1"/>
          </p:cNvSpPr>
          <p:nvPr/>
        </p:nvSpPr>
        <p:spPr bwMode="auto">
          <a:xfrm>
            <a:off x="3221038" y="2636838"/>
            <a:ext cx="703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b="1" i="1"/>
              <a:t>m</a:t>
            </a:r>
            <a:r>
              <a:rPr lang="en-US" altLang="nl-NL" baseline="-25000"/>
              <a:t>3</a:t>
            </a:r>
          </a:p>
        </p:txBody>
      </p:sp>
      <p:sp>
        <p:nvSpPr>
          <p:cNvPr id="660522" name="Text Box 43"/>
          <p:cNvSpPr txBox="1">
            <a:spLocks noChangeAspect="1" noChangeArrowheads="1"/>
          </p:cNvSpPr>
          <p:nvPr/>
        </p:nvSpPr>
        <p:spPr bwMode="auto">
          <a:xfrm>
            <a:off x="2786063" y="1773238"/>
            <a:ext cx="706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b="1" i="1"/>
              <a:t>m</a:t>
            </a:r>
            <a:r>
              <a:rPr lang="en-US" altLang="nl-NL" baseline="-25000"/>
              <a:t>2</a:t>
            </a:r>
          </a:p>
        </p:txBody>
      </p:sp>
      <p:sp>
        <p:nvSpPr>
          <p:cNvPr id="179244" name="AutoShape 44"/>
          <p:cNvSpPr>
            <a:spLocks noChangeAspect="1" noChangeArrowheads="1"/>
          </p:cNvSpPr>
          <p:nvPr/>
        </p:nvSpPr>
        <p:spPr bwMode="auto">
          <a:xfrm>
            <a:off x="2800350" y="2039938"/>
            <a:ext cx="106363" cy="128587"/>
          </a:xfrm>
          <a:prstGeom prst="star5">
            <a:avLst/>
          </a:prstGeom>
          <a:solidFill>
            <a:srgbClr val="FFCC00"/>
          </a:solidFill>
          <a:ln w="12700">
            <a:solidFill>
              <a:srgbClr val="FFCC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179245" name="AutoShape 45"/>
          <p:cNvSpPr>
            <a:spLocks noChangeAspect="1" noChangeArrowheads="1"/>
          </p:cNvSpPr>
          <p:nvPr/>
        </p:nvSpPr>
        <p:spPr bwMode="auto">
          <a:xfrm>
            <a:off x="3786188" y="2982913"/>
            <a:ext cx="106362" cy="128587"/>
          </a:xfrm>
          <a:prstGeom prst="star5">
            <a:avLst/>
          </a:prstGeom>
          <a:solidFill>
            <a:srgbClr val="FFCC00"/>
          </a:solidFill>
          <a:ln w="12700">
            <a:solidFill>
              <a:srgbClr val="FFCC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660525" name="Text Box 46"/>
          <p:cNvSpPr txBox="1">
            <a:spLocks noChangeAspect="1" noChangeArrowheads="1"/>
          </p:cNvSpPr>
          <p:nvPr/>
        </p:nvSpPr>
        <p:spPr bwMode="auto">
          <a:xfrm>
            <a:off x="1330325" y="2767013"/>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2</a:t>
            </a:r>
            <a:endParaRPr lang="en-US" altLang="nl-NL">
              <a:latin typeface="Tahoma" pitchFamily="34" charset="0"/>
            </a:endParaRPr>
          </a:p>
        </p:txBody>
      </p:sp>
      <p:sp>
        <p:nvSpPr>
          <p:cNvPr id="660526" name="Text Box 47"/>
          <p:cNvSpPr txBox="1">
            <a:spLocks noChangeAspect="1" noChangeArrowheads="1"/>
          </p:cNvSpPr>
          <p:nvPr/>
        </p:nvSpPr>
        <p:spPr bwMode="auto">
          <a:xfrm>
            <a:off x="1692275" y="2852738"/>
            <a:ext cx="97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3</a:t>
            </a:r>
            <a:endParaRPr lang="en-US" altLang="nl-NL">
              <a:latin typeface="Tahoma" pitchFamily="34" charset="0"/>
            </a:endParaRPr>
          </a:p>
        </p:txBody>
      </p:sp>
      <p:sp>
        <p:nvSpPr>
          <p:cNvPr id="660527" name="Text Box 48"/>
          <p:cNvSpPr txBox="1">
            <a:spLocks noChangeAspect="1" noChangeArrowheads="1"/>
          </p:cNvSpPr>
          <p:nvPr/>
        </p:nvSpPr>
        <p:spPr bwMode="auto">
          <a:xfrm>
            <a:off x="2987675" y="2708275"/>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4</a:t>
            </a:r>
            <a:endParaRPr lang="en-US" altLang="nl-NL">
              <a:latin typeface="Tahoma" pitchFamily="34" charset="0"/>
            </a:endParaRPr>
          </a:p>
        </p:txBody>
      </p:sp>
      <p:sp>
        <p:nvSpPr>
          <p:cNvPr id="660528" name="Text Box 49"/>
          <p:cNvSpPr txBox="1">
            <a:spLocks noChangeAspect="1" noChangeArrowheads="1"/>
          </p:cNvSpPr>
          <p:nvPr/>
        </p:nvSpPr>
        <p:spPr bwMode="auto">
          <a:xfrm>
            <a:off x="2987675" y="2251075"/>
            <a:ext cx="773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5</a:t>
            </a:r>
            <a:endParaRPr lang="en-US" altLang="nl-NL">
              <a:latin typeface="Tahoma" pitchFamily="34" charset="0"/>
            </a:endParaRPr>
          </a:p>
        </p:txBody>
      </p:sp>
      <p:sp>
        <p:nvSpPr>
          <p:cNvPr id="660529" name="Text Box 50"/>
          <p:cNvSpPr txBox="1">
            <a:spLocks noChangeAspect="1" noChangeArrowheads="1"/>
          </p:cNvSpPr>
          <p:nvPr/>
        </p:nvSpPr>
        <p:spPr bwMode="auto">
          <a:xfrm>
            <a:off x="1670050" y="1958975"/>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1</a:t>
            </a:r>
            <a:endParaRPr lang="en-US" altLang="nl-NL">
              <a:latin typeface="Tahoma" pitchFamily="34" charset="0"/>
            </a:endParaRPr>
          </a:p>
        </p:txBody>
      </p:sp>
      <p:sp>
        <p:nvSpPr>
          <p:cNvPr id="660530" name="Rectangle 51"/>
          <p:cNvSpPr>
            <a:spLocks noChangeArrowheads="1"/>
          </p:cNvSpPr>
          <p:nvPr/>
        </p:nvSpPr>
        <p:spPr bwMode="auto">
          <a:xfrm>
            <a:off x="1042988" y="1651000"/>
            <a:ext cx="2951162" cy="1922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531" name="AutoShape 52"/>
          <p:cNvSpPr>
            <a:spLocks noChangeArrowheads="1"/>
          </p:cNvSpPr>
          <p:nvPr/>
        </p:nvSpPr>
        <p:spPr bwMode="auto">
          <a:xfrm>
            <a:off x="4521200" y="2392363"/>
            <a:ext cx="627063" cy="463550"/>
          </a:xfrm>
          <a:prstGeom prst="rightArrow">
            <a:avLst>
              <a:gd name="adj1" fmla="val 50000"/>
              <a:gd name="adj2" fmla="val 33819"/>
            </a:avLst>
          </a:prstGeom>
          <a:solidFill>
            <a:srgbClr val="3366FF"/>
          </a:solidFill>
          <a:ln w="12700">
            <a:solidFill>
              <a:srgbClr val="3366FF"/>
            </a:solidFill>
            <a:miter lim="800000"/>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532" name="Rectangle 53"/>
          <p:cNvSpPr>
            <a:spLocks noChangeArrowheads="1"/>
          </p:cNvSpPr>
          <p:nvPr/>
        </p:nvSpPr>
        <p:spPr bwMode="auto">
          <a:xfrm>
            <a:off x="5761038" y="1651000"/>
            <a:ext cx="2411412" cy="1922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533" name="Oval 54"/>
          <p:cNvSpPr>
            <a:spLocks noChangeArrowheads="1"/>
          </p:cNvSpPr>
          <p:nvPr/>
        </p:nvSpPr>
        <p:spPr bwMode="auto">
          <a:xfrm>
            <a:off x="6121400" y="2846388"/>
            <a:ext cx="85725" cy="88900"/>
          </a:xfrm>
          <a:prstGeom prst="ellipse">
            <a:avLst/>
          </a:prstGeom>
          <a:solidFill>
            <a:srgbClr val="00FF00"/>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534" name="Oval 55"/>
          <p:cNvSpPr>
            <a:spLocks noChangeArrowheads="1"/>
          </p:cNvSpPr>
          <p:nvPr/>
        </p:nvSpPr>
        <p:spPr bwMode="auto">
          <a:xfrm>
            <a:off x="6269038" y="2128838"/>
            <a:ext cx="87312" cy="88900"/>
          </a:xfrm>
          <a:prstGeom prst="ellipse">
            <a:avLst/>
          </a:prstGeom>
          <a:solidFill>
            <a:srgbClr val="00FF00"/>
          </a:solidFill>
          <a:ln w="12700">
            <a:solidFill>
              <a:srgbClr val="00FF00"/>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535" name="Oval 56"/>
          <p:cNvSpPr>
            <a:spLocks noChangeArrowheads="1"/>
          </p:cNvSpPr>
          <p:nvPr/>
        </p:nvSpPr>
        <p:spPr bwMode="auto">
          <a:xfrm>
            <a:off x="6323013" y="2960688"/>
            <a:ext cx="85725" cy="88900"/>
          </a:xfrm>
          <a:prstGeom prst="ellipse">
            <a:avLst/>
          </a:prstGeom>
          <a:solidFill>
            <a:srgbClr val="00FF00"/>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536" name="Oval 57"/>
          <p:cNvSpPr>
            <a:spLocks noChangeArrowheads="1"/>
          </p:cNvSpPr>
          <p:nvPr/>
        </p:nvSpPr>
        <p:spPr bwMode="auto">
          <a:xfrm>
            <a:off x="7793038" y="2844800"/>
            <a:ext cx="87312" cy="88900"/>
          </a:xfrm>
          <a:prstGeom prst="ellipse">
            <a:avLst/>
          </a:prstGeom>
          <a:solidFill>
            <a:srgbClr val="FF00FF"/>
          </a:solidFill>
          <a:ln w="12700">
            <a:solidFill>
              <a:srgbClr val="FF00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537" name="Oval 58"/>
          <p:cNvSpPr>
            <a:spLocks noChangeArrowheads="1"/>
          </p:cNvSpPr>
          <p:nvPr/>
        </p:nvSpPr>
        <p:spPr bwMode="auto">
          <a:xfrm>
            <a:off x="7646988" y="2362200"/>
            <a:ext cx="85725" cy="88900"/>
          </a:xfrm>
          <a:prstGeom prst="ellipse">
            <a:avLst/>
          </a:prstGeom>
          <a:solidFill>
            <a:srgbClr val="FF0000"/>
          </a:solidFill>
          <a:ln w="12700">
            <a:solidFill>
              <a:srgbClr val="FF00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0538" name="Text Box 59"/>
          <p:cNvSpPr txBox="1">
            <a:spLocks noChangeArrowheads="1"/>
          </p:cNvSpPr>
          <p:nvPr/>
        </p:nvSpPr>
        <p:spPr bwMode="auto">
          <a:xfrm>
            <a:off x="5830888" y="2687638"/>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2</a:t>
            </a:r>
            <a:endParaRPr lang="en-US" altLang="nl-NL">
              <a:latin typeface="Tahoma" pitchFamily="34" charset="0"/>
            </a:endParaRPr>
          </a:p>
        </p:txBody>
      </p:sp>
      <p:sp>
        <p:nvSpPr>
          <p:cNvPr id="660539" name="Text Box 60"/>
          <p:cNvSpPr txBox="1">
            <a:spLocks noChangeArrowheads="1"/>
          </p:cNvSpPr>
          <p:nvPr/>
        </p:nvSpPr>
        <p:spPr bwMode="auto">
          <a:xfrm>
            <a:off x="6359525" y="2778125"/>
            <a:ext cx="804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3</a:t>
            </a:r>
            <a:endParaRPr lang="en-US" altLang="nl-NL">
              <a:latin typeface="Tahoma" pitchFamily="34" charset="0"/>
            </a:endParaRPr>
          </a:p>
        </p:txBody>
      </p:sp>
      <p:sp>
        <p:nvSpPr>
          <p:cNvPr id="660540" name="Text Box 61"/>
          <p:cNvSpPr txBox="1">
            <a:spLocks noChangeArrowheads="1"/>
          </p:cNvSpPr>
          <p:nvPr/>
        </p:nvSpPr>
        <p:spPr bwMode="auto">
          <a:xfrm>
            <a:off x="7694613" y="2811463"/>
            <a:ext cx="7651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4</a:t>
            </a:r>
            <a:endParaRPr lang="en-US" altLang="nl-NL">
              <a:latin typeface="Tahoma" pitchFamily="34" charset="0"/>
            </a:endParaRPr>
          </a:p>
        </p:txBody>
      </p:sp>
      <p:sp>
        <p:nvSpPr>
          <p:cNvPr id="660541" name="Text Box 62"/>
          <p:cNvSpPr txBox="1">
            <a:spLocks noChangeArrowheads="1"/>
          </p:cNvSpPr>
          <p:nvPr/>
        </p:nvSpPr>
        <p:spPr bwMode="auto">
          <a:xfrm>
            <a:off x="7572375" y="1982788"/>
            <a:ext cx="744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5</a:t>
            </a:r>
            <a:endParaRPr lang="en-US" altLang="nl-NL">
              <a:latin typeface="Tahoma" pitchFamily="34" charset="0"/>
            </a:endParaRPr>
          </a:p>
        </p:txBody>
      </p:sp>
      <p:sp>
        <p:nvSpPr>
          <p:cNvPr id="660542" name="Text Box 63"/>
          <p:cNvSpPr txBox="1">
            <a:spLocks noChangeArrowheads="1"/>
          </p:cNvSpPr>
          <p:nvPr/>
        </p:nvSpPr>
        <p:spPr bwMode="auto">
          <a:xfrm>
            <a:off x="6197600" y="1703388"/>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1</a:t>
            </a:r>
            <a:endParaRPr lang="en-US" altLang="nl-NL">
              <a:latin typeface="Tahoma" pitchFamily="34" charset="0"/>
            </a:endParaRPr>
          </a:p>
        </p:txBody>
      </p:sp>
    </p:spTree>
    <p:extLst>
      <p:ext uri="{BB962C8B-B14F-4D97-AF65-F5344CB8AC3E}">
        <p14:creationId xmlns:p14="http://schemas.microsoft.com/office/powerpoint/2010/main" val="20040704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idx="4294967295"/>
          </p:nvPr>
        </p:nvSpPr>
        <p:spPr/>
        <p:txBody>
          <a:bodyPr anchor="t"/>
          <a:lstStyle/>
          <a:p>
            <a:r>
              <a:rPr lang="en-US" altLang="nl-NL" i="1" dirty="0"/>
              <a:t>K</a:t>
            </a:r>
            <a:r>
              <a:rPr lang="en-US" altLang="nl-NL" dirty="0"/>
              <a:t>-means </a:t>
            </a:r>
            <a:r>
              <a:rPr lang="en-US" altLang="nl-NL" dirty="0" smtClean="0"/>
              <a:t>problems (II)</a:t>
            </a:r>
            <a:endParaRPr lang="en-US" altLang="nl-NL" dirty="0"/>
          </a:p>
        </p:txBody>
      </p:sp>
      <p:sp>
        <p:nvSpPr>
          <p:cNvPr id="662531" name="Rectangle 3"/>
          <p:cNvSpPr>
            <a:spLocks noGrp="1" noChangeArrowheads="1"/>
          </p:cNvSpPr>
          <p:nvPr>
            <p:ph type="body" idx="4294967295"/>
          </p:nvPr>
        </p:nvSpPr>
        <p:spPr>
          <a:xfrm>
            <a:off x="790575" y="1066800"/>
            <a:ext cx="8534400" cy="4953000"/>
          </a:xfrm>
        </p:spPr>
        <p:txBody>
          <a:bodyPr/>
          <a:lstStyle/>
          <a:p>
            <a:r>
              <a:rPr lang="en-US" altLang="nl-NL" sz="2800" dirty="0"/>
              <a:t>Algorithm can get </a:t>
            </a:r>
            <a:br>
              <a:rPr lang="en-US" altLang="nl-NL" sz="2800" dirty="0"/>
            </a:br>
            <a:r>
              <a:rPr lang="en-US" altLang="nl-NL" sz="2800" dirty="0"/>
              <a:t>stuck in local minima</a:t>
            </a:r>
          </a:p>
          <a:p>
            <a:endParaRPr lang="en-US" altLang="nl-NL" sz="2800" dirty="0"/>
          </a:p>
          <a:p>
            <a:r>
              <a:rPr lang="en-US" altLang="nl-NL" sz="2800" dirty="0"/>
              <a:t>Solution:</a:t>
            </a:r>
          </a:p>
          <a:p>
            <a:pPr lvl="1"/>
            <a:r>
              <a:rPr lang="en-US" altLang="nl-NL" dirty="0"/>
              <a:t>start from </a:t>
            </a:r>
            <a:r>
              <a:rPr lang="en-US" altLang="nl-NL" i="1" dirty="0">
                <a:latin typeface="Times New Roman" pitchFamily="18" charset="0"/>
              </a:rPr>
              <a:t>I</a:t>
            </a:r>
            <a:r>
              <a:rPr lang="en-US" altLang="nl-NL" dirty="0"/>
              <a:t> different</a:t>
            </a:r>
            <a:br>
              <a:rPr lang="en-US" altLang="nl-NL" dirty="0"/>
            </a:br>
            <a:r>
              <a:rPr lang="en-US" altLang="nl-NL" dirty="0"/>
              <a:t>random initialisations</a:t>
            </a:r>
          </a:p>
          <a:p>
            <a:pPr lvl="1"/>
            <a:r>
              <a:rPr lang="en-US" altLang="nl-NL" dirty="0"/>
              <a:t>keep the best clustering</a:t>
            </a:r>
            <a:br>
              <a:rPr lang="en-US" altLang="nl-NL" dirty="0"/>
            </a:br>
            <a:r>
              <a:rPr lang="en-US" altLang="nl-NL" dirty="0"/>
              <a:t>(lowest </a:t>
            </a:r>
            <a:r>
              <a:rPr lang="en-US" altLang="nl-NL" dirty="0">
                <a:latin typeface="Times New Roman" pitchFamily="18" charset="0"/>
              </a:rPr>
              <a:t>Tr(</a:t>
            </a:r>
            <a:r>
              <a:rPr lang="en-US" altLang="nl-NL" b="1" i="1" dirty="0">
                <a:latin typeface="Times New Roman" pitchFamily="18" charset="0"/>
              </a:rPr>
              <a:t>S</a:t>
            </a:r>
            <a:r>
              <a:rPr lang="en-US" altLang="nl-NL" baseline="-25000" dirty="0">
                <a:latin typeface="Times New Roman" pitchFamily="18" charset="0"/>
              </a:rPr>
              <a:t>W</a:t>
            </a:r>
            <a:r>
              <a:rPr lang="en-US" altLang="nl-NL" dirty="0">
                <a:latin typeface="Times New Roman" pitchFamily="18" charset="0"/>
              </a:rPr>
              <a:t>)</a:t>
            </a:r>
            <a:r>
              <a:rPr lang="en-US" altLang="nl-NL" dirty="0"/>
              <a:t>)</a:t>
            </a:r>
          </a:p>
          <a:p>
            <a:pPr lvl="1"/>
            <a:r>
              <a:rPr lang="en-US" altLang="nl-NL" dirty="0"/>
              <a:t>For high-dimensional data, many restarts are</a:t>
            </a:r>
            <a:br>
              <a:rPr lang="en-US" altLang="nl-NL" dirty="0"/>
            </a:br>
            <a:r>
              <a:rPr lang="en-US" altLang="nl-NL" dirty="0"/>
              <a:t>necessary (e.g. </a:t>
            </a:r>
            <a:r>
              <a:rPr lang="en-US" altLang="nl-NL" i="1" dirty="0">
                <a:latin typeface="Times New Roman" pitchFamily="18" charset="0"/>
              </a:rPr>
              <a:t>I</a:t>
            </a:r>
            <a:r>
              <a:rPr lang="en-US" altLang="nl-NL" dirty="0"/>
              <a:t> = </a:t>
            </a:r>
            <a:r>
              <a:rPr lang="en-US" altLang="nl-NL" dirty="0" smtClean="0"/>
              <a:t>100)!</a:t>
            </a:r>
            <a:endParaRPr lang="en-US" altLang="nl-NL" dirty="0"/>
          </a:p>
        </p:txBody>
      </p:sp>
      <p:grpSp>
        <p:nvGrpSpPr>
          <p:cNvPr id="662532" name="Group 5"/>
          <p:cNvGrpSpPr>
            <a:grpSpLocks/>
          </p:cNvGrpSpPr>
          <p:nvPr/>
        </p:nvGrpSpPr>
        <p:grpSpPr bwMode="auto">
          <a:xfrm>
            <a:off x="5219700" y="1270000"/>
            <a:ext cx="3744913" cy="2590800"/>
            <a:chOff x="1827" y="2531"/>
            <a:chExt cx="2205" cy="1490"/>
          </a:xfrm>
        </p:grpSpPr>
        <p:pic>
          <p:nvPicPr>
            <p:cNvPr id="662533" name="Picture 6" descr="kmeans_local_min"/>
            <p:cNvPicPr>
              <a:picLocks noChangeAspect="1" noChangeArrowheads="1"/>
            </p:cNvPicPr>
            <p:nvPr/>
          </p:nvPicPr>
          <p:blipFill>
            <a:blip r:embed="rId3" cstate="print">
              <a:extLst>
                <a:ext uri="{28A0092B-C50C-407E-A947-70E740481C1C}">
                  <a14:useLocalDpi xmlns:a14="http://schemas.microsoft.com/office/drawing/2010/main" val="0"/>
                </a:ext>
              </a:extLst>
            </a:blip>
            <a:srcRect l="9926" t="4820" b="8653"/>
            <a:stretch>
              <a:fillRect/>
            </a:stretch>
          </p:blipFill>
          <p:spPr bwMode="auto">
            <a:xfrm>
              <a:off x="1827" y="2531"/>
              <a:ext cx="2205" cy="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2534" name="Rectangle 7"/>
            <p:cNvSpPr>
              <a:spLocks noChangeArrowheads="1"/>
            </p:cNvSpPr>
            <p:nvPr/>
          </p:nvSpPr>
          <p:spPr bwMode="auto">
            <a:xfrm>
              <a:off x="1902" y="2580"/>
              <a:ext cx="1903" cy="140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180232" name="AutoShape 8"/>
            <p:cNvSpPr>
              <a:spLocks noChangeArrowheads="1"/>
            </p:cNvSpPr>
            <p:nvPr/>
          </p:nvSpPr>
          <p:spPr bwMode="auto">
            <a:xfrm>
              <a:off x="2172" y="3631"/>
              <a:ext cx="124" cy="125"/>
            </a:xfrm>
            <a:prstGeom prst="star5">
              <a:avLst/>
            </a:prstGeom>
            <a:solidFill>
              <a:srgbClr val="FF0000"/>
            </a:solidFill>
            <a:ln w="12700">
              <a:solidFill>
                <a:schemeClr val="tx1"/>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180233" name="AutoShape 9"/>
            <p:cNvSpPr>
              <a:spLocks noChangeArrowheads="1"/>
            </p:cNvSpPr>
            <p:nvPr/>
          </p:nvSpPr>
          <p:spPr bwMode="auto">
            <a:xfrm>
              <a:off x="2128" y="3708"/>
              <a:ext cx="124" cy="125"/>
            </a:xfrm>
            <a:prstGeom prst="star5">
              <a:avLst/>
            </a:prstGeom>
            <a:solidFill>
              <a:srgbClr val="FF0000"/>
            </a:solidFill>
            <a:ln w="12700">
              <a:solidFill>
                <a:schemeClr val="tx1"/>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180234" name="AutoShape 10"/>
            <p:cNvSpPr>
              <a:spLocks noChangeArrowheads="1"/>
            </p:cNvSpPr>
            <p:nvPr/>
          </p:nvSpPr>
          <p:spPr bwMode="auto">
            <a:xfrm>
              <a:off x="3113" y="2992"/>
              <a:ext cx="123" cy="125"/>
            </a:xfrm>
            <a:prstGeom prst="star5">
              <a:avLst/>
            </a:prstGeom>
            <a:solidFill>
              <a:srgbClr val="00FF00"/>
            </a:solidFill>
            <a:ln w="12700">
              <a:solidFill>
                <a:schemeClr val="tx1"/>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grpSp>
    </p:spTree>
    <p:extLst>
      <p:ext uri="{BB962C8B-B14F-4D97-AF65-F5344CB8AC3E}">
        <p14:creationId xmlns:p14="http://schemas.microsoft.com/office/powerpoint/2010/main" val="35245200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idx="4294967295"/>
          </p:nvPr>
        </p:nvSpPr>
        <p:spPr/>
        <p:txBody>
          <a:bodyPr anchor="t"/>
          <a:lstStyle/>
          <a:p>
            <a:r>
              <a:rPr lang="en-US" altLang="nl-NL" i="1" dirty="0"/>
              <a:t>K</a:t>
            </a:r>
            <a:r>
              <a:rPr lang="en-US" altLang="nl-NL" dirty="0"/>
              <a:t>-means </a:t>
            </a:r>
            <a:r>
              <a:rPr lang="en-US" altLang="nl-NL" dirty="0" smtClean="0"/>
              <a:t>problems (III)</a:t>
            </a:r>
            <a:endParaRPr lang="en-US" altLang="nl-NL" dirty="0"/>
          </a:p>
        </p:txBody>
      </p:sp>
      <p:sp>
        <p:nvSpPr>
          <p:cNvPr id="664579" name="Rectangle 3"/>
          <p:cNvSpPr>
            <a:spLocks noGrp="1" noChangeArrowheads="1"/>
          </p:cNvSpPr>
          <p:nvPr>
            <p:ph type="body" idx="4294967295"/>
          </p:nvPr>
        </p:nvSpPr>
        <p:spPr>
          <a:xfrm>
            <a:off x="685800" y="1268413"/>
            <a:ext cx="7772400" cy="4827587"/>
          </a:xfrm>
        </p:spPr>
        <p:txBody>
          <a:bodyPr/>
          <a:lstStyle/>
          <a:p>
            <a:r>
              <a:rPr lang="en-US" altLang="nl-NL" sz="2400"/>
              <a:t>Clusters can loose all prototypes</a:t>
            </a:r>
          </a:p>
          <a:p>
            <a:endParaRPr lang="en-US" altLang="nl-NL" sz="2400"/>
          </a:p>
          <a:p>
            <a:endParaRPr lang="en-US" altLang="nl-NL" sz="2400"/>
          </a:p>
          <a:p>
            <a:endParaRPr lang="en-US" altLang="nl-NL" sz="2400"/>
          </a:p>
          <a:p>
            <a:endParaRPr lang="en-US" altLang="nl-NL" sz="2400"/>
          </a:p>
          <a:p>
            <a:endParaRPr lang="en-US" altLang="nl-NL" sz="2400"/>
          </a:p>
          <a:p>
            <a:r>
              <a:rPr lang="en-US" altLang="nl-NL" sz="2400"/>
              <a:t>Possible solution: </a:t>
            </a:r>
          </a:p>
          <a:p>
            <a:pPr lvl="1"/>
            <a:r>
              <a:rPr lang="en-US" altLang="nl-NL" sz="2400"/>
              <a:t>remove cluster and continue with </a:t>
            </a:r>
            <a:r>
              <a:rPr lang="en-US" altLang="nl-NL" sz="2400" i="1">
                <a:latin typeface="Times New Roman" pitchFamily="18" charset="0"/>
              </a:rPr>
              <a:t>g </a:t>
            </a:r>
            <a:r>
              <a:rPr lang="en-US" altLang="nl-NL" sz="2400"/>
              <a:t>–</a:t>
            </a:r>
            <a:r>
              <a:rPr lang="en-US" altLang="nl-NL" sz="2400">
                <a:latin typeface="Times New Roman" pitchFamily="18" charset="0"/>
              </a:rPr>
              <a:t> 1 </a:t>
            </a:r>
            <a:r>
              <a:rPr lang="en-US" altLang="nl-NL" sz="2400"/>
              <a:t>means </a:t>
            </a:r>
          </a:p>
          <a:p>
            <a:pPr lvl="1"/>
            <a:r>
              <a:rPr lang="en-US" altLang="nl-NL" sz="2400"/>
              <a:t>alternatively, split largest cluster into two </a:t>
            </a:r>
            <a:br>
              <a:rPr lang="en-US" altLang="nl-NL" sz="2400"/>
            </a:br>
            <a:r>
              <a:rPr lang="en-US" altLang="nl-NL" sz="2400"/>
              <a:t>or add a random cluster to continue with </a:t>
            </a:r>
            <a:r>
              <a:rPr lang="en-US" altLang="nl-NL" sz="2400" i="1">
                <a:latin typeface="Times New Roman" pitchFamily="18" charset="0"/>
              </a:rPr>
              <a:t>g</a:t>
            </a:r>
            <a:r>
              <a:rPr lang="en-US" altLang="nl-NL" sz="2400"/>
              <a:t> means</a:t>
            </a:r>
          </a:p>
        </p:txBody>
      </p:sp>
      <p:sp>
        <p:nvSpPr>
          <p:cNvPr id="664580" name="Oval 5"/>
          <p:cNvSpPr>
            <a:spLocks noChangeAspect="1" noChangeArrowheads="1"/>
          </p:cNvSpPr>
          <p:nvPr/>
        </p:nvSpPr>
        <p:spPr bwMode="auto">
          <a:xfrm>
            <a:off x="3509963" y="2994025"/>
            <a:ext cx="85725" cy="85725"/>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4581" name="Oval 6"/>
          <p:cNvSpPr>
            <a:spLocks noChangeAspect="1" noChangeArrowheads="1"/>
          </p:cNvSpPr>
          <p:nvPr/>
        </p:nvSpPr>
        <p:spPr bwMode="auto">
          <a:xfrm>
            <a:off x="3657600" y="2305050"/>
            <a:ext cx="85725" cy="85725"/>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4582" name="Oval 7"/>
          <p:cNvSpPr>
            <a:spLocks noChangeAspect="1" noChangeArrowheads="1"/>
          </p:cNvSpPr>
          <p:nvPr/>
        </p:nvSpPr>
        <p:spPr bwMode="auto">
          <a:xfrm>
            <a:off x="3709988" y="3105150"/>
            <a:ext cx="85725" cy="84138"/>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4583" name="Oval 8"/>
          <p:cNvSpPr>
            <a:spLocks noChangeAspect="1" noChangeArrowheads="1"/>
          </p:cNvSpPr>
          <p:nvPr/>
        </p:nvSpPr>
        <p:spPr bwMode="auto">
          <a:xfrm>
            <a:off x="5168900" y="2994025"/>
            <a:ext cx="85725" cy="84138"/>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664584" name="Oval 9"/>
          <p:cNvSpPr>
            <a:spLocks noChangeAspect="1" noChangeArrowheads="1"/>
          </p:cNvSpPr>
          <p:nvPr/>
        </p:nvSpPr>
        <p:spPr bwMode="auto">
          <a:xfrm>
            <a:off x="5022850" y="2530475"/>
            <a:ext cx="85725" cy="85725"/>
          </a:xfrm>
          <a:prstGeom prst="ellipse">
            <a:avLst/>
          </a:prstGeom>
          <a:solidFill>
            <a:srgbClr val="3366FF"/>
          </a:solidFill>
          <a:ln w="12700">
            <a:solidFill>
              <a:srgbClr val="3366FF"/>
            </a:solidFill>
            <a:round/>
            <a:headEnd/>
            <a:tailEnd/>
          </a:ln>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181258" name="AutoShape 10"/>
          <p:cNvSpPr>
            <a:spLocks noChangeAspect="1" noChangeArrowheads="1"/>
          </p:cNvSpPr>
          <p:nvPr/>
        </p:nvSpPr>
        <p:spPr bwMode="auto">
          <a:xfrm>
            <a:off x="3208338" y="2133600"/>
            <a:ext cx="106362" cy="128588"/>
          </a:xfrm>
          <a:prstGeom prst="star5">
            <a:avLst/>
          </a:prstGeom>
          <a:solidFill>
            <a:srgbClr val="FFCC00"/>
          </a:solidFill>
          <a:ln w="12700">
            <a:solidFill>
              <a:srgbClr val="FFCC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664586" name="Text Box 11"/>
          <p:cNvSpPr txBox="1">
            <a:spLocks noChangeAspect="1" noChangeArrowheads="1"/>
          </p:cNvSpPr>
          <p:nvPr/>
        </p:nvSpPr>
        <p:spPr bwMode="auto">
          <a:xfrm>
            <a:off x="3259138" y="1844675"/>
            <a:ext cx="522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b="1" i="1"/>
              <a:t>m</a:t>
            </a:r>
            <a:r>
              <a:rPr lang="en-US" altLang="nl-NL" baseline="-25000"/>
              <a:t>1</a:t>
            </a:r>
          </a:p>
        </p:txBody>
      </p:sp>
      <p:sp>
        <p:nvSpPr>
          <p:cNvPr id="664587" name="Text Box 12"/>
          <p:cNvSpPr txBox="1">
            <a:spLocks noChangeAspect="1" noChangeArrowheads="1"/>
          </p:cNvSpPr>
          <p:nvPr/>
        </p:nvSpPr>
        <p:spPr bwMode="auto">
          <a:xfrm>
            <a:off x="5381625" y="3187700"/>
            <a:ext cx="703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b="1" i="1"/>
              <a:t>m</a:t>
            </a:r>
            <a:r>
              <a:rPr lang="en-US" altLang="nl-NL" baseline="-25000"/>
              <a:t>3</a:t>
            </a:r>
          </a:p>
        </p:txBody>
      </p:sp>
      <p:sp>
        <p:nvSpPr>
          <p:cNvPr id="664588" name="Text Box 13"/>
          <p:cNvSpPr txBox="1">
            <a:spLocks noChangeAspect="1" noChangeArrowheads="1"/>
          </p:cNvSpPr>
          <p:nvPr/>
        </p:nvSpPr>
        <p:spPr bwMode="auto">
          <a:xfrm>
            <a:off x="5305425" y="2466975"/>
            <a:ext cx="706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b="1" i="1"/>
              <a:t>m</a:t>
            </a:r>
            <a:r>
              <a:rPr lang="en-US" altLang="nl-NL" baseline="-25000"/>
              <a:t>2</a:t>
            </a:r>
          </a:p>
        </p:txBody>
      </p:sp>
      <p:sp>
        <p:nvSpPr>
          <p:cNvPr id="181262" name="AutoShape 14"/>
          <p:cNvSpPr>
            <a:spLocks noChangeAspect="1" noChangeArrowheads="1"/>
          </p:cNvSpPr>
          <p:nvPr/>
        </p:nvSpPr>
        <p:spPr bwMode="auto">
          <a:xfrm>
            <a:off x="5319713" y="2733675"/>
            <a:ext cx="106362" cy="128588"/>
          </a:xfrm>
          <a:prstGeom prst="star5">
            <a:avLst/>
          </a:prstGeom>
          <a:solidFill>
            <a:srgbClr val="FFCC00"/>
          </a:solidFill>
          <a:ln w="12700">
            <a:solidFill>
              <a:srgbClr val="FFCC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181263" name="AutoShape 15"/>
          <p:cNvSpPr>
            <a:spLocks noChangeAspect="1" noChangeArrowheads="1"/>
          </p:cNvSpPr>
          <p:nvPr/>
        </p:nvSpPr>
        <p:spPr bwMode="auto">
          <a:xfrm>
            <a:off x="5803900" y="3198813"/>
            <a:ext cx="106363" cy="128587"/>
          </a:xfrm>
          <a:prstGeom prst="star5">
            <a:avLst/>
          </a:prstGeom>
          <a:solidFill>
            <a:srgbClr val="FFCC00"/>
          </a:solidFill>
          <a:ln w="12700">
            <a:solidFill>
              <a:srgbClr val="FFCC00"/>
            </a:solidFill>
            <a:miter lim="800000"/>
            <a:headEnd/>
            <a:tailEnd/>
          </a:ln>
          <a:effectLst/>
        </p:spPr>
        <p:txBody>
          <a:bodyPr anchor="ctr">
            <a:spAutoFit/>
          </a:bodyPr>
          <a:lstStyle/>
          <a:p>
            <a:pPr algn="l" eaLnBrk="0" hangingPunct="0">
              <a:spcBef>
                <a:spcPct val="0"/>
              </a:spcBef>
              <a:defRPr/>
            </a:pPr>
            <a:endParaRPr lang="en-US">
              <a:latin typeface="Arial" pitchFamily="34" charset="0"/>
            </a:endParaRPr>
          </a:p>
        </p:txBody>
      </p:sp>
      <p:sp>
        <p:nvSpPr>
          <p:cNvPr id="664591" name="Text Box 16"/>
          <p:cNvSpPr txBox="1">
            <a:spLocks noChangeAspect="1" noChangeArrowheads="1"/>
          </p:cNvSpPr>
          <p:nvPr/>
        </p:nvSpPr>
        <p:spPr bwMode="auto">
          <a:xfrm>
            <a:off x="3348038" y="2982913"/>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2</a:t>
            </a:r>
            <a:endParaRPr lang="en-US" altLang="nl-NL">
              <a:latin typeface="Tahoma" pitchFamily="34" charset="0"/>
            </a:endParaRPr>
          </a:p>
        </p:txBody>
      </p:sp>
      <p:sp>
        <p:nvSpPr>
          <p:cNvPr id="664592" name="Text Box 17"/>
          <p:cNvSpPr txBox="1">
            <a:spLocks noChangeAspect="1" noChangeArrowheads="1"/>
          </p:cNvSpPr>
          <p:nvPr/>
        </p:nvSpPr>
        <p:spPr bwMode="auto">
          <a:xfrm>
            <a:off x="3709988" y="3068638"/>
            <a:ext cx="97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3</a:t>
            </a:r>
            <a:endParaRPr lang="en-US" altLang="nl-NL">
              <a:latin typeface="Tahoma" pitchFamily="34" charset="0"/>
            </a:endParaRPr>
          </a:p>
        </p:txBody>
      </p:sp>
      <p:sp>
        <p:nvSpPr>
          <p:cNvPr id="664593" name="Text Box 18"/>
          <p:cNvSpPr txBox="1">
            <a:spLocks noChangeAspect="1" noChangeArrowheads="1"/>
          </p:cNvSpPr>
          <p:nvPr/>
        </p:nvSpPr>
        <p:spPr bwMode="auto">
          <a:xfrm>
            <a:off x="5005388" y="2924175"/>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4</a:t>
            </a:r>
            <a:endParaRPr lang="en-US" altLang="nl-NL">
              <a:latin typeface="Tahoma" pitchFamily="34" charset="0"/>
            </a:endParaRPr>
          </a:p>
        </p:txBody>
      </p:sp>
      <p:sp>
        <p:nvSpPr>
          <p:cNvPr id="664594" name="Text Box 19"/>
          <p:cNvSpPr txBox="1">
            <a:spLocks noChangeAspect="1" noChangeArrowheads="1"/>
          </p:cNvSpPr>
          <p:nvPr/>
        </p:nvSpPr>
        <p:spPr bwMode="auto">
          <a:xfrm>
            <a:off x="4662488" y="2395538"/>
            <a:ext cx="773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5</a:t>
            </a:r>
            <a:endParaRPr lang="en-US" altLang="nl-NL">
              <a:latin typeface="Tahoma" pitchFamily="34" charset="0"/>
            </a:endParaRPr>
          </a:p>
        </p:txBody>
      </p:sp>
      <p:sp>
        <p:nvSpPr>
          <p:cNvPr id="664595" name="Text Box 20"/>
          <p:cNvSpPr txBox="1">
            <a:spLocks noChangeAspect="1" noChangeArrowheads="1"/>
          </p:cNvSpPr>
          <p:nvPr/>
        </p:nvSpPr>
        <p:spPr bwMode="auto">
          <a:xfrm>
            <a:off x="3687763" y="2174875"/>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1</a:t>
            </a:r>
            <a:endParaRPr lang="en-US" altLang="nl-NL">
              <a:latin typeface="Tahoma" pitchFamily="34" charset="0"/>
            </a:endParaRPr>
          </a:p>
        </p:txBody>
      </p:sp>
      <p:sp>
        <p:nvSpPr>
          <p:cNvPr id="664596" name="Rectangle 21"/>
          <p:cNvSpPr>
            <a:spLocks noChangeArrowheads="1"/>
          </p:cNvSpPr>
          <p:nvPr/>
        </p:nvSpPr>
        <p:spPr bwMode="auto">
          <a:xfrm>
            <a:off x="3060700" y="1866900"/>
            <a:ext cx="2951163" cy="1922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Tree>
    <p:extLst>
      <p:ext uri="{BB962C8B-B14F-4D97-AF65-F5344CB8AC3E}">
        <p14:creationId xmlns:p14="http://schemas.microsoft.com/office/powerpoint/2010/main" val="29395971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6627" name="Picture 3" descr="kmeans_sepals_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908050"/>
            <a:ext cx="6453187"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628" name="Text Box 4"/>
          <p:cNvSpPr txBox="1">
            <a:spLocks noChangeArrowheads="1"/>
          </p:cNvSpPr>
          <p:nvPr/>
        </p:nvSpPr>
        <p:spPr bwMode="auto">
          <a:xfrm>
            <a:off x="6227763" y="1125538"/>
            <a:ext cx="2184400" cy="8350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a:latin typeface="Tahoma" pitchFamily="34" charset="0"/>
              </a:rPr>
              <a:t>Iris dataset</a:t>
            </a:r>
            <a:br>
              <a:rPr lang="en-US" altLang="nl-NL">
                <a:latin typeface="Tahoma" pitchFamily="34" charset="0"/>
              </a:rPr>
            </a:br>
            <a:r>
              <a:rPr lang="en-US" altLang="nl-NL">
                <a:latin typeface="Tahoma" pitchFamily="34" charset="0"/>
              </a:rPr>
              <a:t>(all 4 features)</a:t>
            </a:r>
          </a:p>
        </p:txBody>
      </p:sp>
      <p:sp>
        <p:nvSpPr>
          <p:cNvPr id="666626" name="Rectangle 2"/>
          <p:cNvSpPr>
            <a:spLocks noGrp="1" noChangeArrowheads="1"/>
          </p:cNvSpPr>
          <p:nvPr>
            <p:ph type="title" idx="4294967295"/>
          </p:nvPr>
        </p:nvSpPr>
        <p:spPr/>
        <p:txBody>
          <a:bodyPr anchor="t"/>
          <a:lstStyle/>
          <a:p>
            <a:r>
              <a:rPr lang="en-US" altLang="nl-NL" i="1" dirty="0"/>
              <a:t>K</a:t>
            </a:r>
            <a:r>
              <a:rPr lang="en-US" altLang="nl-NL" dirty="0"/>
              <a:t>-means example </a:t>
            </a:r>
            <a:endParaRPr lang="en-GB" altLang="nl-NL" dirty="0"/>
          </a:p>
        </p:txBody>
      </p:sp>
    </p:spTree>
    <p:extLst>
      <p:ext uri="{BB962C8B-B14F-4D97-AF65-F5344CB8AC3E}">
        <p14:creationId xmlns:p14="http://schemas.microsoft.com/office/powerpoint/2010/main" val="18163005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idx="4294967295"/>
          </p:nvPr>
        </p:nvSpPr>
        <p:spPr/>
        <p:txBody>
          <a:bodyPr anchor="t"/>
          <a:lstStyle/>
          <a:p>
            <a:r>
              <a:rPr lang="en-US" altLang="nl-NL" i="1" dirty="0" smtClean="0"/>
              <a:t>K</a:t>
            </a:r>
            <a:r>
              <a:rPr lang="en-US" altLang="nl-NL" dirty="0" smtClean="0"/>
              <a:t>-means: take home message</a:t>
            </a:r>
            <a:endParaRPr lang="en-US" altLang="nl-NL" dirty="0"/>
          </a:p>
        </p:txBody>
      </p:sp>
      <p:sp>
        <p:nvSpPr>
          <p:cNvPr id="668675" name="Rectangle 3"/>
          <p:cNvSpPr>
            <a:spLocks noGrp="1" noChangeArrowheads="1"/>
          </p:cNvSpPr>
          <p:nvPr>
            <p:ph type="body" idx="4294967295"/>
          </p:nvPr>
        </p:nvSpPr>
        <p:spPr>
          <a:xfrm>
            <a:off x="790575" y="1066800"/>
            <a:ext cx="8534400" cy="4953000"/>
          </a:xfrm>
        </p:spPr>
        <p:txBody>
          <a:bodyPr/>
          <a:lstStyle/>
          <a:p>
            <a:r>
              <a:rPr lang="en-US" altLang="nl-NL"/>
              <a:t>Disadvantages:</a:t>
            </a:r>
          </a:p>
          <a:p>
            <a:pPr lvl="1"/>
            <a:r>
              <a:rPr lang="en-US" altLang="nl-NL"/>
              <a:t>Finds only convex clusters (“round shapes”)</a:t>
            </a:r>
          </a:p>
          <a:p>
            <a:pPr lvl="1"/>
            <a:r>
              <a:rPr lang="en-US" altLang="nl-NL"/>
              <a:t>Sensitive to initialization</a:t>
            </a:r>
          </a:p>
          <a:p>
            <a:pPr lvl="1"/>
            <a:r>
              <a:rPr lang="en-US" altLang="nl-NL"/>
              <a:t>Can get stuck in local minima</a:t>
            </a:r>
          </a:p>
          <a:p>
            <a:pPr lvl="1"/>
            <a:endParaRPr lang="en-US" altLang="nl-NL"/>
          </a:p>
          <a:p>
            <a:r>
              <a:rPr lang="en-US" altLang="nl-NL"/>
              <a:t>Advantages:</a:t>
            </a:r>
          </a:p>
          <a:p>
            <a:pPr lvl="1"/>
            <a:r>
              <a:rPr lang="en-US" altLang="nl-NL"/>
              <a:t>Very simple</a:t>
            </a:r>
          </a:p>
          <a:p>
            <a:pPr lvl="1"/>
            <a:r>
              <a:rPr lang="en-US" altLang="nl-NL"/>
              <a:t>Fast</a:t>
            </a:r>
          </a:p>
        </p:txBody>
      </p:sp>
    </p:spTree>
    <p:extLst>
      <p:ext uri="{BB962C8B-B14F-4D97-AF65-F5344CB8AC3E}">
        <p14:creationId xmlns:p14="http://schemas.microsoft.com/office/powerpoint/2010/main" val="2915525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idx="4294967295"/>
          </p:nvPr>
        </p:nvSpPr>
        <p:spPr/>
        <p:txBody>
          <a:bodyPr anchor="t"/>
          <a:lstStyle/>
          <a:p>
            <a:r>
              <a:rPr lang="en-US" altLang="nl-NL"/>
              <a:t>Recapitulation</a:t>
            </a:r>
          </a:p>
        </p:txBody>
      </p:sp>
      <p:sp>
        <p:nvSpPr>
          <p:cNvPr id="670723" name="Rectangle 3"/>
          <p:cNvSpPr>
            <a:spLocks noGrp="1" noChangeArrowheads="1"/>
          </p:cNvSpPr>
          <p:nvPr>
            <p:ph type="body" idx="4294967295"/>
          </p:nvPr>
        </p:nvSpPr>
        <p:spPr>
          <a:xfrm>
            <a:off x="685800" y="1125538"/>
            <a:ext cx="7772400" cy="4648200"/>
          </a:xfrm>
        </p:spPr>
        <p:txBody>
          <a:bodyPr>
            <a:normAutofit fontScale="92500" lnSpcReduction="10000"/>
          </a:bodyPr>
          <a:lstStyle/>
          <a:p>
            <a:r>
              <a:rPr lang="en-US" altLang="nl-NL" sz="2400"/>
              <a:t>Clustering is way to detect </a:t>
            </a:r>
            <a:r>
              <a:rPr lang="en-US" altLang="nl-NL" sz="2400" i="1"/>
              <a:t>natural</a:t>
            </a:r>
            <a:r>
              <a:rPr lang="en-US" altLang="nl-NL" sz="2400"/>
              <a:t> groups in data</a:t>
            </a:r>
          </a:p>
          <a:p>
            <a:r>
              <a:rPr lang="en-US" altLang="nl-NL" sz="2400"/>
              <a:t>What is natural is partly subjective</a:t>
            </a:r>
          </a:p>
          <a:p>
            <a:r>
              <a:rPr lang="en-US" altLang="nl-NL" sz="2400"/>
              <a:t>We looked at: </a:t>
            </a:r>
          </a:p>
          <a:p>
            <a:pPr lvl="1"/>
            <a:r>
              <a:rPr lang="en-US" altLang="nl-NL" sz="2400" i="1"/>
              <a:t>Hierarchical clustering</a:t>
            </a:r>
          </a:p>
          <a:p>
            <a:pPr lvl="1"/>
            <a:r>
              <a:rPr lang="en-US" altLang="nl-NL" sz="2400" i="1"/>
              <a:t>Sum of squares </a:t>
            </a:r>
            <a:r>
              <a:rPr lang="en-US" altLang="nl-NL" sz="2400"/>
              <a:t>(</a:t>
            </a:r>
            <a:r>
              <a:rPr lang="en-US" altLang="nl-NL" sz="2400" i="1"/>
              <a:t>k-</a:t>
            </a:r>
            <a:r>
              <a:rPr lang="en-US" altLang="nl-NL" sz="2400"/>
              <a:t>means) clustering</a:t>
            </a:r>
          </a:p>
          <a:p>
            <a:r>
              <a:rPr lang="en-US" altLang="nl-NL" sz="2400"/>
              <a:t>Hierarchical clustering: </a:t>
            </a:r>
          </a:p>
          <a:p>
            <a:pPr lvl="1"/>
            <a:r>
              <a:rPr lang="en-US" altLang="nl-NL" sz="2400" i="1"/>
              <a:t>dendrogram</a:t>
            </a:r>
            <a:r>
              <a:rPr lang="en-US" altLang="nl-NL" sz="2400"/>
              <a:t> shows a complete hierarchy of possible clusterings</a:t>
            </a:r>
          </a:p>
          <a:p>
            <a:pPr lvl="1"/>
            <a:r>
              <a:rPr lang="en-US" altLang="nl-NL" sz="2400"/>
              <a:t>computionally intensive</a:t>
            </a:r>
          </a:p>
          <a:p>
            <a:r>
              <a:rPr lang="en-US" altLang="nl-NL" sz="2400" i="1"/>
              <a:t>K</a:t>
            </a:r>
            <a:r>
              <a:rPr lang="en-US" altLang="nl-NL" sz="2400"/>
              <a:t>-means</a:t>
            </a:r>
          </a:p>
          <a:p>
            <a:pPr lvl="1"/>
            <a:r>
              <a:rPr lang="en-US" altLang="nl-NL" sz="2400"/>
              <a:t>fast</a:t>
            </a:r>
          </a:p>
          <a:p>
            <a:pPr lvl="1"/>
            <a:r>
              <a:rPr lang="en-US" altLang="nl-NL" sz="2400"/>
              <a:t>sensitive to </a:t>
            </a:r>
            <a:r>
              <a:rPr lang="en-US" altLang="nl-NL" sz="2400" i="1"/>
              <a:t>initialization</a:t>
            </a:r>
            <a:r>
              <a:rPr lang="en-US" altLang="nl-NL" sz="2400"/>
              <a:t> and </a:t>
            </a:r>
            <a:r>
              <a:rPr lang="en-US" altLang="nl-NL" sz="2400" i="1"/>
              <a:t>local minima</a:t>
            </a:r>
          </a:p>
          <a:p>
            <a:endParaRPr lang="en-US" altLang="nl-NL" sz="2400"/>
          </a:p>
        </p:txBody>
      </p:sp>
    </p:spTree>
    <p:extLst>
      <p:ext uri="{BB962C8B-B14F-4D97-AF65-F5344CB8AC3E}">
        <p14:creationId xmlns:p14="http://schemas.microsoft.com/office/powerpoint/2010/main" val="32904960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idx="4294967295"/>
          </p:nvPr>
        </p:nvSpPr>
        <p:spPr/>
        <p:txBody>
          <a:bodyPr anchor="t"/>
          <a:lstStyle/>
          <a:p>
            <a:r>
              <a:rPr lang="en-US" altLang="nl-NL"/>
              <a:t>Cluster validation</a:t>
            </a:r>
            <a:endParaRPr lang="en-GB" altLang="nl-NL"/>
          </a:p>
        </p:txBody>
      </p:sp>
      <p:sp>
        <p:nvSpPr>
          <p:cNvPr id="672771" name="Rectangle 3"/>
          <p:cNvSpPr>
            <a:spLocks noGrp="1" noChangeArrowheads="1"/>
          </p:cNvSpPr>
          <p:nvPr>
            <p:ph type="body" idx="4294967295"/>
          </p:nvPr>
        </p:nvSpPr>
        <p:spPr/>
        <p:txBody>
          <a:bodyPr/>
          <a:lstStyle/>
          <a:p>
            <a:r>
              <a:rPr lang="en-US" altLang="nl-NL" sz="2400" dirty="0"/>
              <a:t>Cluster validation:</a:t>
            </a:r>
          </a:p>
          <a:p>
            <a:pPr lvl="1"/>
            <a:r>
              <a:rPr lang="en-US" altLang="nl-NL" sz="2400" dirty="0"/>
              <a:t>Checking whether grouping is really present</a:t>
            </a:r>
          </a:p>
          <a:p>
            <a:pPr lvl="1"/>
            <a:r>
              <a:rPr lang="en-US" altLang="nl-NL" sz="2400" dirty="0"/>
              <a:t>Choosing the optimal number of clusters</a:t>
            </a:r>
          </a:p>
          <a:p>
            <a:r>
              <a:rPr lang="en-US" altLang="nl-NL" sz="2400" dirty="0"/>
              <a:t>A difficult problem – the ground truth is not known</a:t>
            </a:r>
            <a:br>
              <a:rPr lang="en-US" altLang="nl-NL" sz="2400" dirty="0"/>
            </a:br>
            <a:r>
              <a:rPr lang="en-US" altLang="nl-NL" sz="2400" dirty="0"/>
              <a:t>(since we do not know the object labels)!</a:t>
            </a:r>
          </a:p>
          <a:p>
            <a:r>
              <a:rPr lang="en-US" altLang="nl-NL" sz="2400" dirty="0"/>
              <a:t>Methods:</a:t>
            </a:r>
          </a:p>
          <a:p>
            <a:pPr lvl="1"/>
            <a:r>
              <a:rPr lang="en-US" altLang="nl-NL" sz="2400" dirty="0" smtClean="0"/>
              <a:t>Many, here only fusion graph</a:t>
            </a:r>
            <a:endParaRPr lang="en-US" altLang="nl-NL" sz="2400" dirty="0"/>
          </a:p>
        </p:txBody>
      </p:sp>
    </p:spTree>
    <p:extLst>
      <p:ext uri="{BB962C8B-B14F-4D97-AF65-F5344CB8AC3E}">
        <p14:creationId xmlns:p14="http://schemas.microsoft.com/office/powerpoint/2010/main" val="17162407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538" name="Picture 2" descr="five_sample_f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1700213"/>
            <a:ext cx="4343400"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5539" name="Rectangle 3"/>
          <p:cNvSpPr>
            <a:spLocks noGrp="1" noChangeArrowheads="1"/>
          </p:cNvSpPr>
          <p:nvPr>
            <p:ph type="title" idx="4294967295"/>
          </p:nvPr>
        </p:nvSpPr>
        <p:spPr/>
        <p:txBody>
          <a:bodyPr anchor="t"/>
          <a:lstStyle/>
          <a:p>
            <a:r>
              <a:rPr lang="en-US" altLang="nl-NL" dirty="0" smtClean="0"/>
              <a:t>Cluster validation: fusion </a:t>
            </a:r>
            <a:r>
              <a:rPr lang="en-US" altLang="nl-NL" dirty="0"/>
              <a:t>graph</a:t>
            </a:r>
          </a:p>
        </p:txBody>
      </p:sp>
      <p:sp>
        <p:nvSpPr>
          <p:cNvPr id="705540" name="Rectangle 4"/>
          <p:cNvSpPr>
            <a:spLocks noGrp="1" noChangeArrowheads="1"/>
          </p:cNvSpPr>
          <p:nvPr>
            <p:ph type="body" idx="4294967295"/>
          </p:nvPr>
        </p:nvSpPr>
        <p:spPr>
          <a:xfrm>
            <a:off x="685800" y="1157288"/>
            <a:ext cx="7772400" cy="4648200"/>
          </a:xfrm>
        </p:spPr>
        <p:txBody>
          <a:bodyPr/>
          <a:lstStyle/>
          <a:p>
            <a:r>
              <a:rPr lang="en-US" altLang="nl-NL" sz="2400"/>
              <a:t>Heuristic approach: fusion level</a:t>
            </a:r>
          </a:p>
        </p:txBody>
      </p:sp>
      <p:pic>
        <p:nvPicPr>
          <p:cNvPr id="705541" name="Picture 5" descr="five_example_dend"/>
          <p:cNvPicPr>
            <a:picLocks noChangeAspect="1" noChangeArrowheads="1"/>
          </p:cNvPicPr>
          <p:nvPr/>
        </p:nvPicPr>
        <p:blipFill>
          <a:blip r:embed="rId4">
            <a:extLst>
              <a:ext uri="{28A0092B-C50C-407E-A947-70E740481C1C}">
                <a14:useLocalDpi xmlns:a14="http://schemas.microsoft.com/office/drawing/2010/main" val="0"/>
              </a:ext>
            </a:extLst>
          </a:blip>
          <a:srcRect b="8783"/>
          <a:stretch>
            <a:fillRect/>
          </a:stretch>
        </p:blipFill>
        <p:spPr bwMode="auto">
          <a:xfrm>
            <a:off x="304800" y="2001838"/>
            <a:ext cx="32766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5542" name="Group 6"/>
          <p:cNvGrpSpPr>
            <a:grpSpLocks/>
          </p:cNvGrpSpPr>
          <p:nvPr/>
        </p:nvGrpSpPr>
        <p:grpSpPr bwMode="auto">
          <a:xfrm>
            <a:off x="981075" y="4745038"/>
            <a:ext cx="2178050" cy="457200"/>
            <a:chOff x="618" y="3366"/>
            <a:chExt cx="1372" cy="288"/>
          </a:xfrm>
        </p:grpSpPr>
        <p:sp>
          <p:nvSpPr>
            <p:cNvPr id="705543" name="Text Box 7"/>
            <p:cNvSpPr txBox="1">
              <a:spLocks noChangeArrowheads="1"/>
            </p:cNvSpPr>
            <p:nvPr/>
          </p:nvSpPr>
          <p:spPr bwMode="auto">
            <a:xfrm>
              <a:off x="1686" y="3366"/>
              <a:ext cx="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5</a:t>
              </a:r>
              <a:endParaRPr lang="en-US" altLang="nl-NL">
                <a:latin typeface="Tahoma" pitchFamily="34" charset="0"/>
              </a:endParaRPr>
            </a:p>
          </p:txBody>
        </p:sp>
        <p:sp>
          <p:nvSpPr>
            <p:cNvPr id="705544" name="Text Box 8"/>
            <p:cNvSpPr txBox="1">
              <a:spLocks noChangeArrowheads="1"/>
            </p:cNvSpPr>
            <p:nvPr/>
          </p:nvSpPr>
          <p:spPr bwMode="auto">
            <a:xfrm>
              <a:off x="1428" y="3366"/>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4</a:t>
              </a:r>
              <a:endParaRPr lang="en-US" altLang="nl-NL">
                <a:latin typeface="Tahoma" pitchFamily="34" charset="0"/>
              </a:endParaRPr>
            </a:p>
          </p:txBody>
        </p:sp>
        <p:sp>
          <p:nvSpPr>
            <p:cNvPr id="705545" name="Text Box 9"/>
            <p:cNvSpPr txBox="1">
              <a:spLocks noChangeArrowheads="1"/>
            </p:cNvSpPr>
            <p:nvPr/>
          </p:nvSpPr>
          <p:spPr bwMode="auto">
            <a:xfrm>
              <a:off x="1152" y="3366"/>
              <a:ext cx="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3</a:t>
              </a:r>
              <a:endParaRPr lang="en-US" altLang="nl-NL">
                <a:latin typeface="Tahoma" pitchFamily="34" charset="0"/>
              </a:endParaRPr>
            </a:p>
          </p:txBody>
        </p:sp>
        <p:sp>
          <p:nvSpPr>
            <p:cNvPr id="705546" name="Text Box 10"/>
            <p:cNvSpPr txBox="1">
              <a:spLocks noChangeArrowheads="1"/>
            </p:cNvSpPr>
            <p:nvPr/>
          </p:nvSpPr>
          <p:spPr bwMode="auto">
            <a:xfrm>
              <a:off x="882" y="3366"/>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2</a:t>
              </a:r>
              <a:endParaRPr lang="en-US" altLang="nl-NL">
                <a:latin typeface="Tahoma" pitchFamily="34" charset="0"/>
              </a:endParaRPr>
            </a:p>
          </p:txBody>
        </p:sp>
        <p:sp>
          <p:nvSpPr>
            <p:cNvPr id="705547" name="Text Box 11"/>
            <p:cNvSpPr txBox="1">
              <a:spLocks noChangeArrowheads="1"/>
            </p:cNvSpPr>
            <p:nvPr/>
          </p:nvSpPr>
          <p:spPr bwMode="auto">
            <a:xfrm>
              <a:off x="618" y="3366"/>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b="1" i="1"/>
                <a:t>x</a:t>
              </a:r>
              <a:r>
                <a:rPr lang="en-US" altLang="nl-NL" baseline="-25000"/>
                <a:t>1</a:t>
              </a:r>
              <a:endParaRPr lang="en-US" altLang="nl-NL">
                <a:latin typeface="Tahoma" pitchFamily="34" charset="0"/>
              </a:endParaRPr>
            </a:p>
          </p:txBody>
        </p:sp>
      </p:grpSp>
      <p:grpSp>
        <p:nvGrpSpPr>
          <p:cNvPr id="3" name="Group 12"/>
          <p:cNvGrpSpPr>
            <a:grpSpLocks/>
          </p:cNvGrpSpPr>
          <p:nvPr/>
        </p:nvGrpSpPr>
        <p:grpSpPr bwMode="auto">
          <a:xfrm>
            <a:off x="1136650" y="2306638"/>
            <a:ext cx="5219700" cy="1828800"/>
            <a:chOff x="716" y="1680"/>
            <a:chExt cx="3288" cy="1152"/>
          </a:xfrm>
        </p:grpSpPr>
        <p:sp>
          <p:nvSpPr>
            <p:cNvPr id="705549" name="AutoShape 13"/>
            <p:cNvSpPr>
              <a:spLocks/>
            </p:cNvSpPr>
            <p:nvPr/>
          </p:nvSpPr>
          <p:spPr bwMode="auto">
            <a:xfrm>
              <a:off x="2854" y="1680"/>
              <a:ext cx="240" cy="1152"/>
            </a:xfrm>
            <a:prstGeom prst="leftBrace">
              <a:avLst>
                <a:gd name="adj1" fmla="val 40000"/>
                <a:gd name="adj2" fmla="val 50000"/>
              </a:avLst>
            </a:pr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705550" name="Text Box 14"/>
            <p:cNvSpPr txBox="1">
              <a:spLocks noChangeArrowheads="1"/>
            </p:cNvSpPr>
            <p:nvPr/>
          </p:nvSpPr>
          <p:spPr bwMode="auto">
            <a:xfrm>
              <a:off x="1824" y="2106"/>
              <a:ext cx="10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a:latin typeface="Arial" charset="0"/>
                </a:rPr>
                <a:t>Large jump</a:t>
              </a:r>
            </a:p>
          </p:txBody>
        </p:sp>
        <p:sp>
          <p:nvSpPr>
            <p:cNvPr id="705551" name="Line 15"/>
            <p:cNvSpPr>
              <a:spLocks noChangeShapeType="1"/>
            </p:cNvSpPr>
            <p:nvPr/>
          </p:nvSpPr>
          <p:spPr bwMode="auto">
            <a:xfrm flipH="1" flipV="1">
              <a:off x="1576" y="2256"/>
              <a:ext cx="270" cy="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NL"/>
            </a:p>
          </p:txBody>
        </p:sp>
        <p:sp>
          <p:nvSpPr>
            <p:cNvPr id="705552" name="Text Box 16"/>
            <p:cNvSpPr txBox="1">
              <a:spLocks noChangeArrowheads="1"/>
            </p:cNvSpPr>
            <p:nvPr/>
          </p:nvSpPr>
          <p:spPr bwMode="auto">
            <a:xfrm>
              <a:off x="716" y="2016"/>
              <a:ext cx="95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a:latin typeface="Arial" charset="0"/>
                </a:rPr>
                <a:t>Cut here: </a:t>
              </a:r>
            </a:p>
            <a:p>
              <a:pPr algn="ctr" eaLnBrk="0" hangingPunct="0"/>
              <a:r>
                <a:rPr lang="en-US" altLang="nl-NL">
                  <a:latin typeface="Arial" charset="0"/>
                </a:rPr>
                <a:t>2 clusters</a:t>
              </a:r>
            </a:p>
          </p:txBody>
        </p:sp>
        <p:sp>
          <p:nvSpPr>
            <p:cNvPr id="705553" name="Line 17"/>
            <p:cNvSpPr>
              <a:spLocks noChangeShapeType="1"/>
            </p:cNvSpPr>
            <p:nvPr/>
          </p:nvSpPr>
          <p:spPr bwMode="auto">
            <a:xfrm>
              <a:off x="3092" y="2832"/>
              <a:ext cx="9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sp>
          <p:nvSpPr>
            <p:cNvPr id="705554" name="Line 18"/>
            <p:cNvSpPr>
              <a:spLocks noChangeShapeType="1"/>
            </p:cNvSpPr>
            <p:nvPr/>
          </p:nvSpPr>
          <p:spPr bwMode="auto">
            <a:xfrm>
              <a:off x="3072" y="1680"/>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NL"/>
            </a:p>
          </p:txBody>
        </p:sp>
      </p:grpSp>
      <p:pic>
        <p:nvPicPr>
          <p:cNvPr id="705555" name="Picture 19" descr="five_samples"/>
          <p:cNvPicPr>
            <a:picLocks noChangeAspect="1" noChangeArrowheads="1"/>
          </p:cNvPicPr>
          <p:nvPr/>
        </p:nvPicPr>
        <p:blipFill>
          <a:blip r:embed="rId5">
            <a:extLst>
              <a:ext uri="{28A0092B-C50C-407E-A947-70E740481C1C}">
                <a14:useLocalDpi xmlns:a14="http://schemas.microsoft.com/office/drawing/2010/main" val="0"/>
              </a:ext>
            </a:extLst>
          </a:blip>
          <a:srcRect l="3996" r="2126"/>
          <a:stretch>
            <a:fillRect/>
          </a:stretch>
        </p:blipFill>
        <p:spPr bwMode="auto">
          <a:xfrm>
            <a:off x="6373813" y="2057400"/>
            <a:ext cx="2159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972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idx="4294967295"/>
          </p:nvPr>
        </p:nvSpPr>
        <p:spPr/>
        <p:txBody>
          <a:bodyPr anchor="t"/>
          <a:lstStyle/>
          <a:p>
            <a:r>
              <a:rPr lang="en-US" altLang="nl-NL" dirty="0"/>
              <a:t>Fusion </a:t>
            </a:r>
            <a:r>
              <a:rPr lang="en-US" altLang="nl-NL" dirty="0" smtClean="0"/>
              <a:t>graph: example (IA)</a:t>
            </a:r>
            <a:endParaRPr lang="en-GB" altLang="nl-NL" dirty="0"/>
          </a:p>
        </p:txBody>
      </p:sp>
      <p:pic>
        <p:nvPicPr>
          <p:cNvPr id="707587" name="Picture 3" descr="b4_dend"/>
          <p:cNvPicPr>
            <a:picLocks noChangeAspect="1" noChangeArrowheads="1"/>
          </p:cNvPicPr>
          <p:nvPr/>
        </p:nvPicPr>
        <p:blipFill>
          <a:blip r:embed="rId3">
            <a:extLst>
              <a:ext uri="{28A0092B-C50C-407E-A947-70E740481C1C}">
                <a14:useLocalDpi xmlns:a14="http://schemas.microsoft.com/office/drawing/2010/main" val="0"/>
              </a:ext>
            </a:extLst>
          </a:blip>
          <a:srcRect r="8960"/>
          <a:stretch>
            <a:fillRect/>
          </a:stretch>
        </p:blipFill>
        <p:spPr bwMode="auto">
          <a:xfrm>
            <a:off x="47625" y="1862138"/>
            <a:ext cx="4435475"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588" name="Picture 4" descr="b4"/>
          <p:cNvPicPr>
            <a:picLocks noChangeAspect="1" noChangeArrowheads="1"/>
          </p:cNvPicPr>
          <p:nvPr/>
        </p:nvPicPr>
        <p:blipFill>
          <a:blip r:embed="rId4">
            <a:extLst>
              <a:ext uri="{28A0092B-C50C-407E-A947-70E740481C1C}">
                <a14:useLocalDpi xmlns:a14="http://schemas.microsoft.com/office/drawing/2010/main" val="0"/>
              </a:ext>
            </a:extLst>
          </a:blip>
          <a:srcRect r="5898"/>
          <a:stretch>
            <a:fillRect/>
          </a:stretch>
        </p:blipFill>
        <p:spPr bwMode="auto">
          <a:xfrm>
            <a:off x="4452938" y="1874838"/>
            <a:ext cx="45847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589" name="Rectangle 5"/>
          <p:cNvSpPr>
            <a:spLocks noChangeArrowheads="1"/>
          </p:cNvSpPr>
          <p:nvPr/>
        </p:nvSpPr>
        <p:spPr bwMode="auto">
          <a:xfrm>
            <a:off x="760413" y="1120775"/>
            <a:ext cx="7772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nl-NL" sz="2000" b="1" dirty="0" smtClean="0">
                <a:latin typeface="+mn-lt"/>
              </a:rPr>
              <a:t>Euclidean</a:t>
            </a:r>
            <a:r>
              <a:rPr lang="en-US" altLang="nl-NL" sz="2000" b="1" dirty="0">
                <a:latin typeface="+mn-lt"/>
              </a:rPr>
              <a:t>; complete </a:t>
            </a:r>
            <a:r>
              <a:rPr lang="en-US" altLang="nl-NL" sz="2000" b="1" dirty="0" smtClean="0">
                <a:latin typeface="+mn-lt"/>
              </a:rPr>
              <a:t>linkage</a:t>
            </a:r>
            <a:endParaRPr lang="en-GB" altLang="nl-NL" sz="2000" b="1" dirty="0">
              <a:latin typeface="+mn-lt"/>
            </a:endParaRPr>
          </a:p>
        </p:txBody>
      </p:sp>
      <p:sp>
        <p:nvSpPr>
          <p:cNvPr id="707590" name="Line 6"/>
          <p:cNvSpPr>
            <a:spLocks noChangeShapeType="1"/>
          </p:cNvSpPr>
          <p:nvPr/>
        </p:nvSpPr>
        <p:spPr bwMode="auto">
          <a:xfrm>
            <a:off x="755650" y="3213100"/>
            <a:ext cx="35290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nl-NL"/>
          </a:p>
        </p:txBody>
      </p:sp>
    </p:spTree>
    <p:extLst>
      <p:ext uri="{BB962C8B-B14F-4D97-AF65-F5344CB8AC3E}">
        <p14:creationId xmlns:p14="http://schemas.microsoft.com/office/powerpoint/2010/main" val="3020653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idx="4294967295"/>
          </p:nvPr>
        </p:nvSpPr>
        <p:spPr/>
        <p:txBody>
          <a:bodyPr anchor="t"/>
          <a:lstStyle/>
          <a:p>
            <a:r>
              <a:rPr lang="en-US" altLang="nl-NL" dirty="0"/>
              <a:t>Supervised </a:t>
            </a:r>
            <a:r>
              <a:rPr lang="en-US" altLang="nl-NL" dirty="0" smtClean="0"/>
              <a:t>learning (I)</a:t>
            </a:r>
            <a:endParaRPr lang="en-US" altLang="nl-NL" dirty="0"/>
          </a:p>
        </p:txBody>
      </p:sp>
      <p:sp>
        <p:nvSpPr>
          <p:cNvPr id="531459" name="Rectangle 3"/>
          <p:cNvSpPr>
            <a:spLocks noChangeArrowheads="1"/>
          </p:cNvSpPr>
          <p:nvPr/>
        </p:nvSpPr>
        <p:spPr bwMode="auto">
          <a:xfrm>
            <a:off x="1176338" y="1174750"/>
            <a:ext cx="1254125" cy="4519613"/>
          </a:xfrm>
          <a:prstGeom prst="rect">
            <a:avLst/>
          </a:prstGeom>
          <a:solidFill>
            <a:srgbClr val="FFFF00">
              <a:alpha val="50195"/>
            </a:srgbClr>
          </a:solidFill>
          <a:ln w="12700">
            <a:solidFill>
              <a:schemeClr val="tx1"/>
            </a:solidFill>
            <a:miter lim="800000"/>
            <a:headEnd type="none" w="sm" len="sm"/>
            <a:tailEnd type="none" w="sm" len="sm"/>
          </a:ln>
        </p:spPr>
        <p:txBody>
          <a:bodyPr wrap="none" anchor="ct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Tahoma" pitchFamily="34" charset="0"/>
            </a:endParaRPr>
          </a:p>
        </p:txBody>
      </p:sp>
      <p:pic>
        <p:nvPicPr>
          <p:cNvPr id="531460" name="Picture 4" descr="iris_virgini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3813" y="4375150"/>
            <a:ext cx="10223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1461" name="Text Box 5"/>
          <p:cNvSpPr txBox="1">
            <a:spLocks noChangeArrowheads="1"/>
          </p:cNvSpPr>
          <p:nvPr/>
        </p:nvSpPr>
        <p:spPr bwMode="auto">
          <a:xfrm>
            <a:off x="1344613" y="5335588"/>
            <a:ext cx="9413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1600">
                <a:solidFill>
                  <a:schemeClr val="bg1"/>
                </a:solidFill>
                <a:latin typeface="Tahoma" pitchFamily="34" charset="0"/>
              </a:rPr>
              <a:t>Virginica</a:t>
            </a:r>
          </a:p>
        </p:txBody>
      </p:sp>
      <p:pic>
        <p:nvPicPr>
          <p:cNvPr id="531462" name="Picture 6" descr="iris_setosa_v2"/>
          <p:cNvPicPr>
            <a:picLocks noChangeAspect="1" noChangeArrowheads="1"/>
          </p:cNvPicPr>
          <p:nvPr/>
        </p:nvPicPr>
        <p:blipFill>
          <a:blip r:embed="rId5">
            <a:extLst>
              <a:ext uri="{28A0092B-C50C-407E-A947-70E740481C1C}">
                <a14:useLocalDpi xmlns:a14="http://schemas.microsoft.com/office/drawing/2010/main" val="0"/>
              </a:ext>
            </a:extLst>
          </a:blip>
          <a:srcRect l="4854" t="26016" r="7785" b="15448"/>
          <a:stretch>
            <a:fillRect/>
          </a:stretch>
        </p:blipFill>
        <p:spPr bwMode="auto">
          <a:xfrm>
            <a:off x="1293813" y="1630363"/>
            <a:ext cx="10191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1463" name="Text Box 7"/>
          <p:cNvSpPr txBox="1">
            <a:spLocks noChangeArrowheads="1"/>
          </p:cNvSpPr>
          <p:nvPr/>
        </p:nvSpPr>
        <p:spPr bwMode="auto">
          <a:xfrm>
            <a:off x="1371600" y="2636838"/>
            <a:ext cx="779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1600">
                <a:solidFill>
                  <a:schemeClr val="bg1"/>
                </a:solidFill>
                <a:latin typeface="Tahoma" pitchFamily="34" charset="0"/>
              </a:rPr>
              <a:t>Setosa</a:t>
            </a:r>
          </a:p>
        </p:txBody>
      </p:sp>
      <p:pic>
        <p:nvPicPr>
          <p:cNvPr id="531464" name="Picture 8" descr="iris_versilcol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3813" y="2974975"/>
            <a:ext cx="10223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1465" name="Text Box 9"/>
          <p:cNvSpPr txBox="1">
            <a:spLocks noChangeArrowheads="1"/>
          </p:cNvSpPr>
          <p:nvPr/>
        </p:nvSpPr>
        <p:spPr bwMode="auto">
          <a:xfrm>
            <a:off x="1260475" y="4040188"/>
            <a:ext cx="1101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1600">
                <a:solidFill>
                  <a:schemeClr val="bg1"/>
                </a:solidFill>
                <a:latin typeface="Tahoma" pitchFamily="34" charset="0"/>
              </a:rPr>
              <a:t>Versilcolor</a:t>
            </a:r>
          </a:p>
        </p:txBody>
      </p:sp>
      <p:sp>
        <p:nvSpPr>
          <p:cNvPr id="531466" name="Text Box 10"/>
          <p:cNvSpPr txBox="1">
            <a:spLocks noChangeArrowheads="1"/>
          </p:cNvSpPr>
          <p:nvPr/>
        </p:nvSpPr>
        <p:spPr bwMode="auto">
          <a:xfrm>
            <a:off x="1209675" y="1231900"/>
            <a:ext cx="1201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000">
                <a:latin typeface="Tahoma" pitchFamily="34" charset="0"/>
              </a:rPr>
              <a:t>Objects</a:t>
            </a:r>
          </a:p>
        </p:txBody>
      </p:sp>
      <p:sp>
        <p:nvSpPr>
          <p:cNvPr id="531467" name="Rectangle 11"/>
          <p:cNvSpPr>
            <a:spLocks noChangeArrowheads="1"/>
          </p:cNvSpPr>
          <p:nvPr/>
        </p:nvSpPr>
        <p:spPr bwMode="auto">
          <a:xfrm>
            <a:off x="7045325" y="1177925"/>
            <a:ext cx="1398588" cy="4519613"/>
          </a:xfrm>
          <a:prstGeom prst="rect">
            <a:avLst/>
          </a:prstGeom>
          <a:solidFill>
            <a:srgbClr val="FFFF00">
              <a:alpha val="50195"/>
            </a:srgbClr>
          </a:solidFill>
          <a:ln w="12700">
            <a:solidFill>
              <a:schemeClr val="tx1"/>
            </a:solidFill>
            <a:miter lim="800000"/>
            <a:headEnd type="none" w="sm" len="sm"/>
            <a:tailEnd type="none" w="sm" len="sm"/>
          </a:ln>
        </p:spPr>
        <p:txBody>
          <a:bodyPr wrap="none" anchor="ct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Tahoma" pitchFamily="34" charset="0"/>
            </a:endParaRPr>
          </a:p>
        </p:txBody>
      </p:sp>
      <p:sp>
        <p:nvSpPr>
          <p:cNvPr id="531468" name="Text Box 12"/>
          <p:cNvSpPr txBox="1">
            <a:spLocks noChangeArrowheads="1"/>
          </p:cNvSpPr>
          <p:nvPr/>
        </p:nvSpPr>
        <p:spPr bwMode="auto">
          <a:xfrm>
            <a:off x="6996113" y="2203450"/>
            <a:ext cx="148748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a:latin typeface="Tahoma" pitchFamily="34" charset="0"/>
              </a:rPr>
              <a:t>Train</a:t>
            </a:r>
          </a:p>
          <a:p>
            <a:pPr algn="ctr" eaLnBrk="0" hangingPunct="0"/>
            <a:r>
              <a:rPr lang="en-US" altLang="nl-NL">
                <a:latin typeface="Tahoma" pitchFamily="34" charset="0"/>
              </a:rPr>
              <a:t>classifier</a:t>
            </a:r>
          </a:p>
          <a:p>
            <a:pPr algn="ctr" eaLnBrk="0" hangingPunct="0"/>
            <a:r>
              <a:rPr lang="en-US" altLang="nl-NL">
                <a:latin typeface="Tahoma" pitchFamily="34" charset="0"/>
              </a:rPr>
              <a:t>with</a:t>
            </a:r>
          </a:p>
          <a:p>
            <a:pPr algn="ctr" eaLnBrk="0" hangingPunct="0"/>
            <a:r>
              <a:rPr lang="en-US" altLang="nl-NL" b="1">
                <a:solidFill>
                  <a:srgbClr val="FF3300"/>
                </a:solidFill>
                <a:latin typeface="Tahoma" pitchFamily="34" charset="0"/>
              </a:rPr>
              <a:t>data</a:t>
            </a:r>
            <a:r>
              <a:rPr lang="en-US" altLang="nl-NL">
                <a:latin typeface="Tahoma" pitchFamily="34" charset="0"/>
              </a:rPr>
              <a:t> </a:t>
            </a:r>
          </a:p>
          <a:p>
            <a:pPr algn="ctr" eaLnBrk="0" hangingPunct="0"/>
            <a:r>
              <a:rPr lang="en-US" altLang="nl-NL">
                <a:latin typeface="Tahoma" pitchFamily="34" charset="0"/>
              </a:rPr>
              <a:t>and </a:t>
            </a:r>
          </a:p>
          <a:p>
            <a:pPr algn="ctr" eaLnBrk="0" hangingPunct="0"/>
            <a:r>
              <a:rPr lang="en-US" altLang="nl-NL" b="1">
                <a:solidFill>
                  <a:srgbClr val="FF3300"/>
                </a:solidFill>
                <a:latin typeface="Tahoma" pitchFamily="34" charset="0"/>
              </a:rPr>
              <a:t>class</a:t>
            </a:r>
          </a:p>
          <a:p>
            <a:pPr algn="ctr" eaLnBrk="0" hangingPunct="0"/>
            <a:r>
              <a:rPr lang="en-US" altLang="nl-NL" b="1">
                <a:solidFill>
                  <a:srgbClr val="FF3300"/>
                </a:solidFill>
                <a:latin typeface="Tahoma" pitchFamily="34" charset="0"/>
              </a:rPr>
              <a:t>labels</a:t>
            </a:r>
            <a:endParaRPr lang="en-US" altLang="nl-NL" sz="2800" b="1">
              <a:latin typeface="Tahoma" pitchFamily="34" charset="0"/>
            </a:endParaRPr>
          </a:p>
        </p:txBody>
      </p:sp>
      <p:sp>
        <p:nvSpPr>
          <p:cNvPr id="531469" name="Rectangle 13"/>
          <p:cNvSpPr>
            <a:spLocks noChangeArrowheads="1"/>
          </p:cNvSpPr>
          <p:nvPr/>
        </p:nvSpPr>
        <p:spPr bwMode="auto">
          <a:xfrm>
            <a:off x="3060700" y="1177925"/>
            <a:ext cx="3365500" cy="4519613"/>
          </a:xfrm>
          <a:prstGeom prst="rect">
            <a:avLst/>
          </a:prstGeom>
          <a:solidFill>
            <a:srgbClr val="FFFF00">
              <a:alpha val="50195"/>
            </a:srgbClr>
          </a:solidFill>
          <a:ln w="12700">
            <a:solidFill>
              <a:schemeClr val="tx1"/>
            </a:solidFill>
            <a:miter lim="800000"/>
            <a:headEnd type="none" w="sm" len="sm"/>
            <a:tailEnd type="none" w="sm" len="sm"/>
          </a:ln>
        </p:spPr>
        <p:txBody>
          <a:bodyPr wrap="none" anchor="ct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Tahoma" pitchFamily="34" charset="0"/>
            </a:endParaRPr>
          </a:p>
        </p:txBody>
      </p:sp>
      <p:graphicFrame>
        <p:nvGraphicFramePr>
          <p:cNvPr id="531470" name="Object 14"/>
          <p:cNvGraphicFramePr>
            <a:graphicFrameLocks noChangeAspect="1"/>
          </p:cNvGraphicFramePr>
          <p:nvPr/>
        </p:nvGraphicFramePr>
        <p:xfrm>
          <a:off x="3203575" y="3768725"/>
          <a:ext cx="3135313" cy="1879600"/>
        </p:xfrm>
        <a:graphic>
          <a:graphicData uri="http://schemas.openxmlformats.org/presentationml/2006/ole">
            <mc:AlternateContent xmlns:mc="http://schemas.openxmlformats.org/markup-compatibility/2006">
              <mc:Choice xmlns:v="urn:schemas-microsoft-com:vml" Requires="v">
                <p:oleObj spid="_x0000_s1072" name="Microsoft Equation 3.0" r:id="rId7" imgW="2286000" imgH="1371600" progId="Equation.3">
                  <p:embed/>
                </p:oleObj>
              </mc:Choice>
              <mc:Fallback>
                <p:oleObj name="Microsoft Equation 3.0" r:id="rId7" imgW="2286000" imgH="1371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575" y="3768725"/>
                        <a:ext cx="3135313"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1471" name="Text Box 15"/>
          <p:cNvSpPr txBox="1">
            <a:spLocks noChangeArrowheads="1"/>
          </p:cNvSpPr>
          <p:nvPr/>
        </p:nvSpPr>
        <p:spPr bwMode="auto">
          <a:xfrm rot="-5400000">
            <a:off x="2621757" y="2586831"/>
            <a:ext cx="157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000">
                <a:latin typeface="Tahoma" pitchFamily="34" charset="0"/>
              </a:rPr>
              <a:t>Sepal length</a:t>
            </a:r>
          </a:p>
        </p:txBody>
      </p:sp>
      <p:sp>
        <p:nvSpPr>
          <p:cNvPr id="531472" name="Text Box 16"/>
          <p:cNvSpPr txBox="1">
            <a:spLocks noChangeArrowheads="1"/>
          </p:cNvSpPr>
          <p:nvPr/>
        </p:nvSpPr>
        <p:spPr bwMode="auto">
          <a:xfrm rot="-5400000">
            <a:off x="3024981" y="2629694"/>
            <a:ext cx="1484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000">
                <a:latin typeface="Tahoma" pitchFamily="34" charset="0"/>
              </a:rPr>
              <a:t>Sepal width</a:t>
            </a:r>
          </a:p>
        </p:txBody>
      </p:sp>
      <p:sp>
        <p:nvSpPr>
          <p:cNvPr id="531473" name="Text Box 17"/>
          <p:cNvSpPr txBox="1">
            <a:spLocks noChangeArrowheads="1"/>
          </p:cNvSpPr>
          <p:nvPr/>
        </p:nvSpPr>
        <p:spPr bwMode="auto">
          <a:xfrm rot="-5400000">
            <a:off x="3370263" y="2630488"/>
            <a:ext cx="1514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000">
                <a:latin typeface="Tahoma" pitchFamily="34" charset="0"/>
              </a:rPr>
              <a:t>Petal length</a:t>
            </a:r>
          </a:p>
        </p:txBody>
      </p:sp>
      <p:sp>
        <p:nvSpPr>
          <p:cNvPr id="531474" name="Text Box 18"/>
          <p:cNvSpPr txBox="1">
            <a:spLocks noChangeArrowheads="1"/>
          </p:cNvSpPr>
          <p:nvPr/>
        </p:nvSpPr>
        <p:spPr bwMode="auto">
          <a:xfrm rot="-5400000">
            <a:off x="3737769" y="2683669"/>
            <a:ext cx="1427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000">
                <a:latin typeface="Tahoma" pitchFamily="34" charset="0"/>
              </a:rPr>
              <a:t>Petal width</a:t>
            </a:r>
          </a:p>
        </p:txBody>
      </p:sp>
      <p:sp>
        <p:nvSpPr>
          <p:cNvPr id="531475" name="Text Box 19"/>
          <p:cNvSpPr txBox="1">
            <a:spLocks noChangeArrowheads="1"/>
          </p:cNvSpPr>
          <p:nvPr/>
        </p:nvSpPr>
        <p:spPr bwMode="auto">
          <a:xfrm>
            <a:off x="2987675" y="1239838"/>
            <a:ext cx="3455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000">
                <a:latin typeface="Tahoma" pitchFamily="34" charset="0"/>
              </a:rPr>
              <a:t>Data collection</a:t>
            </a:r>
          </a:p>
        </p:txBody>
      </p:sp>
      <p:sp>
        <p:nvSpPr>
          <p:cNvPr id="531476" name="Text Box 20"/>
          <p:cNvSpPr txBox="1">
            <a:spLocks noChangeArrowheads="1"/>
          </p:cNvSpPr>
          <p:nvPr/>
        </p:nvSpPr>
        <p:spPr bwMode="auto">
          <a:xfrm rot="-5400000">
            <a:off x="4722813" y="2647950"/>
            <a:ext cx="1470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000">
                <a:latin typeface="Tahoma" pitchFamily="34" charset="0"/>
              </a:rPr>
              <a:t>Class labels</a:t>
            </a:r>
          </a:p>
        </p:txBody>
      </p:sp>
      <p:sp>
        <p:nvSpPr>
          <p:cNvPr id="531477" name="AutoShape 22"/>
          <p:cNvSpPr>
            <a:spLocks noChangeArrowheads="1"/>
          </p:cNvSpPr>
          <p:nvPr/>
        </p:nvSpPr>
        <p:spPr bwMode="auto">
          <a:xfrm>
            <a:off x="2438400" y="2997200"/>
            <a:ext cx="609600" cy="790575"/>
          </a:xfrm>
          <a:prstGeom prst="rightArrow">
            <a:avLst>
              <a:gd name="adj1" fmla="val 47917"/>
              <a:gd name="adj2" fmla="val 62500"/>
            </a:avLst>
          </a:prstGeom>
          <a:solidFill>
            <a:schemeClr val="tx1"/>
          </a:solidFill>
          <a:ln w="12700">
            <a:solidFill>
              <a:schemeClr val="tx1"/>
            </a:solidFill>
            <a:miter lim="800000"/>
            <a:headEnd type="none" w="sm" len="sm"/>
            <a:tailEnd type="none" w="sm" len="sm"/>
          </a:ln>
        </p:spPr>
        <p:txBody>
          <a:bodyPr wrap="none" anchor="ct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Tahoma" pitchFamily="34" charset="0"/>
            </a:endParaRPr>
          </a:p>
        </p:txBody>
      </p:sp>
      <p:sp>
        <p:nvSpPr>
          <p:cNvPr id="531478" name="AutoShape 23"/>
          <p:cNvSpPr>
            <a:spLocks noChangeArrowheads="1"/>
          </p:cNvSpPr>
          <p:nvPr/>
        </p:nvSpPr>
        <p:spPr bwMode="auto">
          <a:xfrm>
            <a:off x="6438900" y="3019425"/>
            <a:ext cx="609600" cy="790575"/>
          </a:xfrm>
          <a:prstGeom prst="rightArrow">
            <a:avLst>
              <a:gd name="adj1" fmla="val 47917"/>
              <a:gd name="adj2" fmla="val 62500"/>
            </a:avLst>
          </a:prstGeom>
          <a:solidFill>
            <a:schemeClr val="tx1"/>
          </a:solidFill>
          <a:ln w="12700">
            <a:solidFill>
              <a:schemeClr val="tx1"/>
            </a:solidFill>
            <a:miter lim="800000"/>
            <a:headEnd type="none" w="sm" len="sm"/>
            <a:tailEnd type="none" w="sm" len="sm"/>
          </a:ln>
        </p:spPr>
        <p:txBody>
          <a:bodyPr wrap="none" anchor="ct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Tahoma" pitchFamily="34" charset="0"/>
            </a:endParaRPr>
          </a:p>
        </p:txBody>
      </p:sp>
    </p:spTree>
    <p:extLst>
      <p:ext uri="{BB962C8B-B14F-4D97-AF65-F5344CB8AC3E}">
        <p14:creationId xmlns:p14="http://schemas.microsoft.com/office/powerpoint/2010/main" val="29798717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idx="4294967295"/>
          </p:nvPr>
        </p:nvSpPr>
        <p:spPr/>
        <p:txBody>
          <a:bodyPr anchor="t"/>
          <a:lstStyle/>
          <a:p>
            <a:r>
              <a:rPr lang="en-US" altLang="nl-NL" dirty="0"/>
              <a:t>Fusion </a:t>
            </a:r>
            <a:r>
              <a:rPr lang="en-US" altLang="nl-NL" dirty="0" smtClean="0"/>
              <a:t>graph: example (IB)</a:t>
            </a:r>
            <a:endParaRPr lang="en-GB" altLang="nl-NL" dirty="0"/>
          </a:p>
        </p:txBody>
      </p:sp>
      <p:pic>
        <p:nvPicPr>
          <p:cNvPr id="709635" name="Picture 3" descr="b4_dend"/>
          <p:cNvPicPr>
            <a:picLocks noChangeAspect="1" noChangeArrowheads="1"/>
          </p:cNvPicPr>
          <p:nvPr/>
        </p:nvPicPr>
        <p:blipFill>
          <a:blip r:embed="rId3">
            <a:extLst>
              <a:ext uri="{28A0092B-C50C-407E-A947-70E740481C1C}">
                <a14:useLocalDpi xmlns:a14="http://schemas.microsoft.com/office/drawing/2010/main" val="0"/>
              </a:ext>
            </a:extLst>
          </a:blip>
          <a:srcRect r="8960"/>
          <a:stretch>
            <a:fillRect/>
          </a:stretch>
        </p:blipFill>
        <p:spPr bwMode="auto">
          <a:xfrm>
            <a:off x="47625" y="1862138"/>
            <a:ext cx="4435475"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9637" name="Line 5"/>
          <p:cNvSpPr>
            <a:spLocks noChangeShapeType="1"/>
          </p:cNvSpPr>
          <p:nvPr/>
        </p:nvSpPr>
        <p:spPr bwMode="auto">
          <a:xfrm>
            <a:off x="755650" y="3213100"/>
            <a:ext cx="35290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nl-NL"/>
          </a:p>
        </p:txBody>
      </p:sp>
      <p:pic>
        <p:nvPicPr>
          <p:cNvPr id="709638" name="Picture 6" descr="backer4_fg"/>
          <p:cNvPicPr>
            <a:picLocks noChangeAspect="1" noChangeArrowheads="1"/>
          </p:cNvPicPr>
          <p:nvPr/>
        </p:nvPicPr>
        <p:blipFill>
          <a:blip r:embed="rId4">
            <a:extLst>
              <a:ext uri="{28A0092B-C50C-407E-A947-70E740481C1C}">
                <a14:useLocalDpi xmlns:a14="http://schemas.microsoft.com/office/drawing/2010/main" val="0"/>
              </a:ext>
            </a:extLst>
          </a:blip>
          <a:srcRect r="5116"/>
          <a:stretch>
            <a:fillRect/>
          </a:stretch>
        </p:blipFill>
        <p:spPr bwMode="auto">
          <a:xfrm>
            <a:off x="4486275" y="1858963"/>
            <a:ext cx="46228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760413" y="1120775"/>
            <a:ext cx="7772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nl-NL" sz="2000" b="1" dirty="0" smtClean="0">
                <a:latin typeface="+mn-lt"/>
              </a:rPr>
              <a:t>Euclidean</a:t>
            </a:r>
            <a:r>
              <a:rPr lang="en-US" altLang="nl-NL" sz="2000" b="1" dirty="0">
                <a:latin typeface="+mn-lt"/>
              </a:rPr>
              <a:t>; complete </a:t>
            </a:r>
            <a:r>
              <a:rPr lang="en-US" altLang="nl-NL" sz="2000" b="1" dirty="0" smtClean="0">
                <a:latin typeface="+mn-lt"/>
              </a:rPr>
              <a:t>linkage</a:t>
            </a:r>
            <a:endParaRPr lang="en-GB" altLang="nl-NL" sz="2000" b="1" dirty="0">
              <a:latin typeface="+mn-lt"/>
            </a:endParaRPr>
          </a:p>
        </p:txBody>
      </p:sp>
    </p:spTree>
    <p:extLst>
      <p:ext uri="{BB962C8B-B14F-4D97-AF65-F5344CB8AC3E}">
        <p14:creationId xmlns:p14="http://schemas.microsoft.com/office/powerpoint/2010/main" val="17984923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idx="4294967295"/>
          </p:nvPr>
        </p:nvSpPr>
        <p:spPr/>
        <p:txBody>
          <a:bodyPr anchor="t"/>
          <a:lstStyle/>
          <a:p>
            <a:r>
              <a:rPr lang="en-US" altLang="nl-NL" dirty="0"/>
              <a:t>Fusion </a:t>
            </a:r>
            <a:r>
              <a:rPr lang="en-US" altLang="nl-NL" dirty="0" smtClean="0"/>
              <a:t>graph: example (IIA)</a:t>
            </a:r>
            <a:endParaRPr lang="en-GB" altLang="nl-NL" dirty="0"/>
          </a:p>
        </p:txBody>
      </p:sp>
      <p:pic>
        <p:nvPicPr>
          <p:cNvPr id="711683" name="Picture 3" descr="b9s"/>
          <p:cNvPicPr>
            <a:picLocks noChangeAspect="1" noChangeArrowheads="1"/>
          </p:cNvPicPr>
          <p:nvPr/>
        </p:nvPicPr>
        <p:blipFill>
          <a:blip r:embed="rId3">
            <a:extLst>
              <a:ext uri="{28A0092B-C50C-407E-A947-70E740481C1C}">
                <a14:useLocalDpi xmlns:a14="http://schemas.microsoft.com/office/drawing/2010/main" val="0"/>
              </a:ext>
            </a:extLst>
          </a:blip>
          <a:srcRect r="5605"/>
          <a:stretch>
            <a:fillRect/>
          </a:stretch>
        </p:blipFill>
        <p:spPr bwMode="auto">
          <a:xfrm>
            <a:off x="4452938" y="1773238"/>
            <a:ext cx="4598987"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1684" name="Picture 4" descr="b9s_dend"/>
          <p:cNvPicPr>
            <a:picLocks noChangeAspect="1" noChangeArrowheads="1"/>
          </p:cNvPicPr>
          <p:nvPr/>
        </p:nvPicPr>
        <p:blipFill>
          <a:blip r:embed="rId4">
            <a:extLst>
              <a:ext uri="{28A0092B-C50C-407E-A947-70E740481C1C}">
                <a14:useLocalDpi xmlns:a14="http://schemas.microsoft.com/office/drawing/2010/main" val="0"/>
              </a:ext>
            </a:extLst>
          </a:blip>
          <a:srcRect r="8147"/>
          <a:stretch>
            <a:fillRect/>
          </a:stretch>
        </p:blipFill>
        <p:spPr bwMode="auto">
          <a:xfrm>
            <a:off x="60325" y="1773238"/>
            <a:ext cx="4475163"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1686" name="Line 6"/>
          <p:cNvSpPr>
            <a:spLocks noChangeShapeType="1"/>
          </p:cNvSpPr>
          <p:nvPr/>
        </p:nvSpPr>
        <p:spPr bwMode="auto">
          <a:xfrm>
            <a:off x="827088" y="3429000"/>
            <a:ext cx="35290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nl-NL"/>
          </a:p>
        </p:txBody>
      </p:sp>
      <p:sp>
        <p:nvSpPr>
          <p:cNvPr id="9" name="Rectangle 5"/>
          <p:cNvSpPr>
            <a:spLocks noChangeArrowheads="1"/>
          </p:cNvSpPr>
          <p:nvPr/>
        </p:nvSpPr>
        <p:spPr bwMode="auto">
          <a:xfrm>
            <a:off x="760413" y="1120775"/>
            <a:ext cx="7772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nl-NL" sz="2000" b="1" dirty="0" smtClean="0">
                <a:latin typeface="+mn-lt"/>
              </a:rPr>
              <a:t>Euclidean</a:t>
            </a:r>
            <a:r>
              <a:rPr lang="en-US" altLang="nl-NL" sz="2000" b="1" dirty="0">
                <a:latin typeface="+mn-lt"/>
              </a:rPr>
              <a:t>; </a:t>
            </a:r>
            <a:r>
              <a:rPr lang="en-US" altLang="nl-NL" sz="2000" b="1" dirty="0" smtClean="0">
                <a:latin typeface="+mn-lt"/>
              </a:rPr>
              <a:t>single linkage</a:t>
            </a:r>
            <a:endParaRPr lang="en-GB" altLang="nl-NL" sz="2000" b="1" dirty="0">
              <a:latin typeface="+mn-lt"/>
            </a:endParaRPr>
          </a:p>
        </p:txBody>
      </p:sp>
    </p:spTree>
    <p:extLst>
      <p:ext uri="{BB962C8B-B14F-4D97-AF65-F5344CB8AC3E}">
        <p14:creationId xmlns:p14="http://schemas.microsoft.com/office/powerpoint/2010/main" val="28552922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idx="4294967295"/>
          </p:nvPr>
        </p:nvSpPr>
        <p:spPr/>
        <p:txBody>
          <a:bodyPr anchor="t"/>
          <a:lstStyle/>
          <a:p>
            <a:r>
              <a:rPr lang="en-US" altLang="nl-NL" dirty="0"/>
              <a:t>Fusion </a:t>
            </a:r>
            <a:r>
              <a:rPr lang="en-US" altLang="nl-NL" dirty="0" smtClean="0"/>
              <a:t>graph: example (IIB)</a:t>
            </a:r>
            <a:endParaRPr lang="en-GB" altLang="nl-NL" dirty="0"/>
          </a:p>
        </p:txBody>
      </p:sp>
      <p:pic>
        <p:nvPicPr>
          <p:cNvPr id="713731" name="Picture 3" descr="b9s_dend"/>
          <p:cNvPicPr>
            <a:picLocks noChangeAspect="1" noChangeArrowheads="1"/>
          </p:cNvPicPr>
          <p:nvPr/>
        </p:nvPicPr>
        <p:blipFill>
          <a:blip r:embed="rId3">
            <a:extLst>
              <a:ext uri="{28A0092B-C50C-407E-A947-70E740481C1C}">
                <a14:useLocalDpi xmlns:a14="http://schemas.microsoft.com/office/drawing/2010/main" val="0"/>
              </a:ext>
            </a:extLst>
          </a:blip>
          <a:srcRect r="8147"/>
          <a:stretch>
            <a:fillRect/>
          </a:stretch>
        </p:blipFill>
        <p:spPr bwMode="auto">
          <a:xfrm>
            <a:off x="60325" y="1773238"/>
            <a:ext cx="4475163"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3733" name="Line 5"/>
          <p:cNvSpPr>
            <a:spLocks noChangeShapeType="1"/>
          </p:cNvSpPr>
          <p:nvPr/>
        </p:nvSpPr>
        <p:spPr bwMode="auto">
          <a:xfrm>
            <a:off x="827088" y="3429000"/>
            <a:ext cx="35290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nl-NL"/>
          </a:p>
        </p:txBody>
      </p:sp>
      <p:pic>
        <p:nvPicPr>
          <p:cNvPr id="713734" name="Picture 6" descr="backer9_fg"/>
          <p:cNvPicPr>
            <a:picLocks noChangeAspect="1" noChangeArrowheads="1"/>
          </p:cNvPicPr>
          <p:nvPr/>
        </p:nvPicPr>
        <p:blipFill>
          <a:blip r:embed="rId4">
            <a:extLst>
              <a:ext uri="{28A0092B-C50C-407E-A947-70E740481C1C}">
                <a14:useLocalDpi xmlns:a14="http://schemas.microsoft.com/office/drawing/2010/main" val="0"/>
              </a:ext>
            </a:extLst>
          </a:blip>
          <a:srcRect r="5995"/>
          <a:stretch>
            <a:fillRect/>
          </a:stretch>
        </p:blipFill>
        <p:spPr bwMode="auto">
          <a:xfrm>
            <a:off x="4510088" y="1758950"/>
            <a:ext cx="4579937"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760413" y="1120775"/>
            <a:ext cx="7772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nl-NL" sz="2000" b="1" dirty="0" smtClean="0">
                <a:latin typeface="+mn-lt"/>
              </a:rPr>
              <a:t>Euclidean</a:t>
            </a:r>
            <a:r>
              <a:rPr lang="en-US" altLang="nl-NL" sz="2000" b="1" dirty="0">
                <a:latin typeface="+mn-lt"/>
              </a:rPr>
              <a:t>; </a:t>
            </a:r>
            <a:r>
              <a:rPr lang="en-US" altLang="nl-NL" sz="2000" b="1" dirty="0" smtClean="0">
                <a:latin typeface="+mn-lt"/>
              </a:rPr>
              <a:t>single linkage</a:t>
            </a:r>
            <a:endParaRPr lang="en-GB" altLang="nl-NL" sz="2000" b="1" dirty="0">
              <a:latin typeface="+mn-lt"/>
            </a:endParaRPr>
          </a:p>
        </p:txBody>
      </p:sp>
    </p:spTree>
    <p:extLst>
      <p:ext uri="{BB962C8B-B14F-4D97-AF65-F5344CB8AC3E}">
        <p14:creationId xmlns:p14="http://schemas.microsoft.com/office/powerpoint/2010/main" val="7528843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778" name="Picture 2" descr="mes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773238"/>
            <a:ext cx="338455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5779" name="Oval 3"/>
          <p:cNvSpPr>
            <a:spLocks noChangeArrowheads="1"/>
          </p:cNvSpPr>
          <p:nvPr/>
        </p:nvSpPr>
        <p:spPr bwMode="auto">
          <a:xfrm rot="-877421">
            <a:off x="6116638" y="2049463"/>
            <a:ext cx="2725737" cy="2203450"/>
          </a:xfrm>
          <a:prstGeom prst="ellipse">
            <a:avLst/>
          </a:prstGeom>
          <a:noFill/>
          <a:ln w="22225">
            <a:solidFill>
              <a:srgbClr val="FF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715780" name="Rectangle 4"/>
          <p:cNvSpPr>
            <a:spLocks noChangeArrowheads="1"/>
          </p:cNvSpPr>
          <p:nvPr/>
        </p:nvSpPr>
        <p:spPr bwMode="auto">
          <a:xfrm>
            <a:off x="6203950" y="2054225"/>
            <a:ext cx="2587625" cy="2152650"/>
          </a:xfrm>
          <a:prstGeom prst="rect">
            <a:avLst/>
          </a:prstGeom>
          <a:noFill/>
          <a:ln w="254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Arial" charset="0"/>
            </a:endParaRPr>
          </a:p>
        </p:txBody>
      </p:sp>
      <p:sp>
        <p:nvSpPr>
          <p:cNvPr id="715781" name="Rectangle 5"/>
          <p:cNvSpPr>
            <a:spLocks noGrp="1" noChangeArrowheads="1"/>
          </p:cNvSpPr>
          <p:nvPr>
            <p:ph type="title" idx="4294967295"/>
          </p:nvPr>
        </p:nvSpPr>
        <p:spPr/>
        <p:txBody>
          <a:bodyPr anchor="t"/>
          <a:lstStyle/>
          <a:p>
            <a:r>
              <a:rPr lang="en-US" altLang="nl-NL" dirty="0" smtClean="0"/>
              <a:t>Fusion graph: what </a:t>
            </a:r>
            <a:r>
              <a:rPr lang="en-US" altLang="nl-NL" dirty="0"/>
              <a:t>is </a:t>
            </a:r>
            <a:r>
              <a:rPr lang="en-US" altLang="nl-NL" dirty="0" smtClean="0"/>
              <a:t>large </a:t>
            </a:r>
            <a:r>
              <a:rPr lang="en-US" altLang="nl-NL" dirty="0"/>
              <a:t>jump?</a:t>
            </a:r>
            <a:endParaRPr lang="en-GB" altLang="nl-NL" dirty="0"/>
          </a:p>
        </p:txBody>
      </p:sp>
      <p:sp>
        <p:nvSpPr>
          <p:cNvPr id="715782" name="Rectangle 6"/>
          <p:cNvSpPr>
            <a:spLocks noGrp="1" noChangeArrowheads="1"/>
          </p:cNvSpPr>
          <p:nvPr>
            <p:ph type="body" idx="4294967295"/>
          </p:nvPr>
        </p:nvSpPr>
        <p:spPr>
          <a:xfrm>
            <a:off x="762000" y="1343025"/>
            <a:ext cx="7481888" cy="4752975"/>
          </a:xfrm>
          <a:noFill/>
        </p:spPr>
        <p:txBody>
          <a:bodyPr>
            <a:normAutofit lnSpcReduction="10000"/>
          </a:bodyPr>
          <a:lstStyle/>
          <a:p>
            <a:r>
              <a:rPr lang="en-US" altLang="nl-NL" sz="2400" dirty="0"/>
              <a:t>Compare the fusion graph of the dataset with a</a:t>
            </a:r>
            <a:br>
              <a:rPr lang="en-US" altLang="nl-NL" sz="2400" dirty="0"/>
            </a:br>
            <a:r>
              <a:rPr lang="en-US" altLang="nl-NL" sz="2400" i="1" dirty="0"/>
              <a:t>null-hypothesis</a:t>
            </a:r>
            <a:r>
              <a:rPr lang="en-US" altLang="nl-NL" sz="2400" dirty="0"/>
              <a:t>, i.e. a dataset where the clustering</a:t>
            </a:r>
            <a:br>
              <a:rPr lang="en-US" altLang="nl-NL" sz="2400" dirty="0"/>
            </a:br>
            <a:r>
              <a:rPr lang="en-US" altLang="nl-NL" sz="2400" dirty="0"/>
              <a:t>structure has been destroyed</a:t>
            </a:r>
          </a:p>
          <a:p>
            <a:r>
              <a:rPr lang="en-US" altLang="nl-NL" sz="2400" dirty="0"/>
              <a:t>Different approaches:</a:t>
            </a:r>
          </a:p>
          <a:p>
            <a:pPr lvl="1"/>
            <a:r>
              <a:rPr lang="en-US" altLang="nl-NL" sz="2400" dirty="0"/>
              <a:t>Generate random data </a:t>
            </a:r>
            <a:br>
              <a:rPr lang="en-US" altLang="nl-NL" sz="2400" dirty="0"/>
            </a:br>
            <a:r>
              <a:rPr lang="en-US" altLang="nl-NL" sz="2400" dirty="0"/>
              <a:t>within bounding box or</a:t>
            </a:r>
            <a:br>
              <a:rPr lang="en-US" altLang="nl-NL" sz="2400" dirty="0"/>
            </a:br>
            <a:r>
              <a:rPr lang="en-US" altLang="nl-NL" sz="2400" dirty="0"/>
              <a:t>convex hull of data;</a:t>
            </a:r>
          </a:p>
          <a:p>
            <a:pPr lvl="1"/>
            <a:r>
              <a:rPr lang="en-US" altLang="nl-NL" sz="2400" dirty="0"/>
              <a:t>Preferable to shuffle data, i.e. </a:t>
            </a:r>
            <a:br>
              <a:rPr lang="en-US" altLang="nl-NL" sz="2400" dirty="0"/>
            </a:br>
            <a:r>
              <a:rPr lang="en-US" altLang="nl-NL" sz="2400" dirty="0"/>
              <a:t>not generate new data, but </a:t>
            </a:r>
            <a:br>
              <a:rPr lang="en-US" altLang="nl-NL" sz="2400" dirty="0"/>
            </a:br>
            <a:r>
              <a:rPr lang="en-US" altLang="nl-NL" sz="2400" dirty="0"/>
              <a:t>perturb relationships between measurements                              </a:t>
            </a:r>
          </a:p>
          <a:p>
            <a:pPr lvl="1"/>
            <a:r>
              <a:rPr lang="en-US" altLang="nl-NL" sz="2400" dirty="0"/>
              <a:t>Randomly match feature values, i.e.</a:t>
            </a:r>
            <a:br>
              <a:rPr lang="en-US" altLang="nl-NL" sz="2400" dirty="0"/>
            </a:br>
            <a:r>
              <a:rPr lang="en-US" altLang="nl-NL" sz="2400" dirty="0"/>
              <a:t>permute values </a:t>
            </a:r>
            <a:r>
              <a:rPr lang="en-US" altLang="nl-NL" sz="2400"/>
              <a:t>within </a:t>
            </a:r>
            <a:r>
              <a:rPr lang="en-US" altLang="nl-NL" sz="2400" smtClean="0"/>
              <a:t>columns (or rows)                                                                                                                                                                                                                                                                  </a:t>
            </a:r>
            <a:endParaRPr lang="en-GB" altLang="nl-NL" sz="2400" dirty="0"/>
          </a:p>
        </p:txBody>
      </p:sp>
    </p:spTree>
    <p:extLst>
      <p:ext uri="{BB962C8B-B14F-4D97-AF65-F5344CB8AC3E}">
        <p14:creationId xmlns:p14="http://schemas.microsoft.com/office/powerpoint/2010/main" val="28007671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idx="4294967295"/>
          </p:nvPr>
        </p:nvSpPr>
        <p:spPr/>
        <p:txBody>
          <a:bodyPr anchor="t"/>
          <a:lstStyle/>
          <a:p>
            <a:r>
              <a:rPr lang="en-US" altLang="nl-NL" dirty="0"/>
              <a:t>Recapitulation</a:t>
            </a:r>
          </a:p>
        </p:txBody>
      </p:sp>
      <p:sp>
        <p:nvSpPr>
          <p:cNvPr id="730115" name="Rectangle 3"/>
          <p:cNvSpPr>
            <a:spLocks noGrp="1" noChangeArrowheads="1"/>
          </p:cNvSpPr>
          <p:nvPr>
            <p:ph type="body" idx="4294967295"/>
          </p:nvPr>
        </p:nvSpPr>
        <p:spPr/>
        <p:txBody>
          <a:bodyPr/>
          <a:lstStyle/>
          <a:p>
            <a:pPr>
              <a:lnSpc>
                <a:spcPct val="90000"/>
              </a:lnSpc>
            </a:pPr>
            <a:r>
              <a:rPr lang="en-US" altLang="nl-NL" sz="2400" i="1" dirty="0"/>
              <a:t>Cluster validation </a:t>
            </a:r>
            <a:r>
              <a:rPr lang="en-US" altLang="nl-NL" sz="2400" dirty="0"/>
              <a:t>is used for:</a:t>
            </a:r>
          </a:p>
          <a:p>
            <a:pPr lvl="1">
              <a:lnSpc>
                <a:spcPct val="90000"/>
              </a:lnSpc>
            </a:pPr>
            <a:r>
              <a:rPr lang="en-US" altLang="nl-NL" sz="2400" dirty="0"/>
              <a:t>Assessing clustering</a:t>
            </a:r>
          </a:p>
          <a:p>
            <a:pPr lvl="1">
              <a:lnSpc>
                <a:spcPct val="90000"/>
              </a:lnSpc>
            </a:pPr>
            <a:r>
              <a:rPr lang="en-US" altLang="nl-NL" sz="2400" dirty="0"/>
              <a:t>Deciding on the number of clusters</a:t>
            </a:r>
          </a:p>
          <a:p>
            <a:pPr lvl="1">
              <a:lnSpc>
                <a:spcPct val="90000"/>
              </a:lnSpc>
            </a:pPr>
            <a:endParaRPr lang="en-US" altLang="nl-NL" sz="2400" dirty="0"/>
          </a:p>
          <a:p>
            <a:pPr>
              <a:lnSpc>
                <a:spcPct val="90000"/>
              </a:lnSpc>
            </a:pPr>
            <a:r>
              <a:rPr lang="en-US" altLang="nl-NL" sz="2400" dirty="0"/>
              <a:t>Methods:</a:t>
            </a:r>
          </a:p>
          <a:p>
            <a:pPr lvl="1">
              <a:lnSpc>
                <a:spcPct val="90000"/>
              </a:lnSpc>
            </a:pPr>
            <a:r>
              <a:rPr lang="en-US" altLang="nl-NL" sz="2400" i="1" dirty="0" smtClean="0"/>
              <a:t>Fusion graph</a:t>
            </a:r>
            <a:r>
              <a:rPr lang="en-US" altLang="nl-NL" sz="2400" dirty="0" smtClean="0"/>
              <a:t>, many other (and probably better) methods exist</a:t>
            </a:r>
            <a:endParaRPr lang="en-US" altLang="nl-NL" sz="2400" i="1" dirty="0"/>
          </a:p>
          <a:p>
            <a:pPr>
              <a:lnSpc>
                <a:spcPct val="90000"/>
              </a:lnSpc>
            </a:pPr>
            <a:endParaRPr lang="en-US" altLang="nl-NL" sz="2400" dirty="0"/>
          </a:p>
          <a:p>
            <a:pPr>
              <a:lnSpc>
                <a:spcPct val="90000"/>
              </a:lnSpc>
            </a:pPr>
            <a:r>
              <a:rPr lang="en-US" altLang="nl-NL" sz="2400" dirty="0"/>
              <a:t>When applying cluster validation, one also needs to define what a good cluster is – like in clustering itself.</a:t>
            </a:r>
            <a:br>
              <a:rPr lang="en-US" altLang="nl-NL" sz="2400" dirty="0"/>
            </a:br>
            <a:r>
              <a:rPr lang="en-US" altLang="nl-NL" sz="2400" dirty="0" smtClean="0"/>
              <a:t>There’s </a:t>
            </a:r>
            <a:r>
              <a:rPr lang="en-US" altLang="nl-NL" sz="2400" dirty="0"/>
              <a:t>no free lunch...</a:t>
            </a:r>
          </a:p>
        </p:txBody>
      </p:sp>
    </p:spTree>
    <p:extLst>
      <p:ext uri="{BB962C8B-B14F-4D97-AF65-F5344CB8AC3E}">
        <p14:creationId xmlns:p14="http://schemas.microsoft.com/office/powerpoint/2010/main" val="2740686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5" name="Text Box 3"/>
          <p:cNvSpPr txBox="1">
            <a:spLocks noChangeArrowheads="1"/>
          </p:cNvSpPr>
          <p:nvPr/>
        </p:nvSpPr>
        <p:spPr bwMode="auto">
          <a:xfrm>
            <a:off x="663575" y="1641475"/>
            <a:ext cx="7221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ltLang="nl-NL"/>
          </a:p>
        </p:txBody>
      </p:sp>
      <p:sp>
        <p:nvSpPr>
          <p:cNvPr id="678916" name="Text Box 4"/>
          <p:cNvSpPr txBox="1">
            <a:spLocks noChangeArrowheads="1"/>
          </p:cNvSpPr>
          <p:nvPr/>
        </p:nvSpPr>
        <p:spPr bwMode="auto">
          <a:xfrm>
            <a:off x="395288" y="1412875"/>
            <a:ext cx="791051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pPr algn="l"/>
            <a:r>
              <a:rPr lang="en-US" altLang="nl-NL" sz="2400" dirty="0"/>
              <a:t>Imagine 30,000 genes on 100 arrays:</a:t>
            </a:r>
          </a:p>
          <a:p>
            <a:pPr algn="l"/>
            <a:r>
              <a:rPr lang="en-US" altLang="nl-NL" sz="2400" dirty="0"/>
              <a:t>      30,000</a:t>
            </a:r>
            <a:r>
              <a:rPr lang="en-US" altLang="nl-NL" sz="2400" dirty="0">
                <a:cs typeface="Tahoma" pitchFamily="34" charset="0"/>
              </a:rPr>
              <a:t>×100 expression matrix</a:t>
            </a:r>
          </a:p>
          <a:p>
            <a:pPr algn="l">
              <a:buFontTx/>
              <a:buChar char="-"/>
            </a:pPr>
            <a:r>
              <a:rPr lang="en-US" altLang="nl-NL" sz="2400" dirty="0">
                <a:cs typeface="Tahoma" pitchFamily="34" charset="0"/>
              </a:rPr>
              <a:t> computationally complex: reduce dimensionality</a:t>
            </a:r>
          </a:p>
          <a:p>
            <a:pPr algn="l">
              <a:buFontTx/>
              <a:buChar char="-"/>
            </a:pPr>
            <a:r>
              <a:rPr lang="en-US" altLang="nl-NL" sz="2400" dirty="0">
                <a:cs typeface="Tahoma" pitchFamily="34" charset="0"/>
              </a:rPr>
              <a:t> difficult to plot: reduce to 2D or </a:t>
            </a:r>
            <a:r>
              <a:rPr lang="en-US" altLang="nl-NL" sz="2400" dirty="0" smtClean="0">
                <a:cs typeface="Tahoma" pitchFamily="34" charset="0"/>
              </a:rPr>
              <a:t>3D</a:t>
            </a:r>
          </a:p>
          <a:p>
            <a:pPr algn="l"/>
            <a:endParaRPr lang="en-US" altLang="nl-NL" sz="2400" dirty="0">
              <a:cs typeface="Tahoma" pitchFamily="34" charset="0"/>
            </a:endParaRPr>
          </a:p>
          <a:p>
            <a:pPr algn="l"/>
            <a:r>
              <a:rPr lang="en-US" altLang="nl-NL" sz="2400" dirty="0">
                <a:solidFill>
                  <a:srgbClr val="FF3300"/>
                </a:solidFill>
                <a:cs typeface="Tahoma" pitchFamily="34" charset="0"/>
              </a:rPr>
              <a:t>Principal component analysis (PCA)</a:t>
            </a:r>
            <a:r>
              <a:rPr lang="en-US" altLang="nl-NL" sz="2400" dirty="0">
                <a:cs typeface="Tahoma" pitchFamily="34" charset="0"/>
              </a:rPr>
              <a:t>: linear projection on selected rotated axes</a:t>
            </a:r>
          </a:p>
          <a:p>
            <a:pPr algn="l"/>
            <a:endParaRPr lang="en-US" altLang="nl-NL" sz="2400" dirty="0">
              <a:cs typeface="Tahoma" pitchFamily="34" charset="0"/>
            </a:endParaRPr>
          </a:p>
          <a:p>
            <a:pPr algn="l"/>
            <a:r>
              <a:rPr lang="en-US" altLang="nl-NL" sz="2400" dirty="0">
                <a:cs typeface="Tahoma" pitchFamily="34" charset="0"/>
              </a:rPr>
              <a:t>Retain as much of the structure/information as possible</a:t>
            </a:r>
          </a:p>
        </p:txBody>
      </p:sp>
      <p:sp>
        <p:nvSpPr>
          <p:cNvPr id="8" name="Rectangle 2"/>
          <p:cNvSpPr>
            <a:spLocks noGrp="1" noChangeArrowheads="1"/>
          </p:cNvSpPr>
          <p:nvPr>
            <p:ph type="title" idx="4294967295"/>
          </p:nvPr>
        </p:nvSpPr>
        <p:spPr>
          <a:xfrm>
            <a:off x="457200" y="540296"/>
            <a:ext cx="8229600" cy="720080"/>
          </a:xfrm>
        </p:spPr>
        <p:txBody>
          <a:bodyPr anchor="t"/>
          <a:lstStyle/>
          <a:p>
            <a:r>
              <a:rPr lang="en-US" altLang="nl-NL" dirty="0" smtClean="0"/>
              <a:t>Visualization</a:t>
            </a:r>
            <a:endParaRPr lang="en-US" altLang="nl-NL" dirty="0"/>
          </a:p>
        </p:txBody>
      </p:sp>
    </p:spTree>
    <p:extLst>
      <p:ext uri="{BB962C8B-B14F-4D97-AF65-F5344CB8AC3E}">
        <p14:creationId xmlns:p14="http://schemas.microsoft.com/office/powerpoint/2010/main" val="25384911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GB" altLang="nl-NL" dirty="0" smtClean="0"/>
              <a:t>PCA: dimensionality reduction (I)</a:t>
            </a:r>
            <a:endParaRPr lang="en-GB" altLang="nl-NL" dirty="0"/>
          </a:p>
        </p:txBody>
      </p:sp>
      <p:sp>
        <p:nvSpPr>
          <p:cNvPr id="165891" name="Line 3"/>
          <p:cNvSpPr>
            <a:spLocks noChangeShapeType="1"/>
          </p:cNvSpPr>
          <p:nvPr/>
        </p:nvSpPr>
        <p:spPr bwMode="auto">
          <a:xfrm>
            <a:off x="3086100" y="1968500"/>
            <a:ext cx="0" cy="284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5892" name="Line 4"/>
          <p:cNvSpPr>
            <a:spLocks noChangeShapeType="1"/>
          </p:cNvSpPr>
          <p:nvPr/>
        </p:nvSpPr>
        <p:spPr bwMode="auto">
          <a:xfrm>
            <a:off x="3086100" y="4838700"/>
            <a:ext cx="383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5893" name="Line 5"/>
          <p:cNvSpPr>
            <a:spLocks noChangeShapeType="1"/>
          </p:cNvSpPr>
          <p:nvPr/>
        </p:nvSpPr>
        <p:spPr bwMode="auto">
          <a:xfrm flipH="1">
            <a:off x="1714500" y="4813300"/>
            <a:ext cx="1371600" cy="1701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5894" name="Text Box 6"/>
          <p:cNvSpPr txBox="1">
            <a:spLocks noChangeArrowheads="1"/>
          </p:cNvSpPr>
          <p:nvPr/>
        </p:nvSpPr>
        <p:spPr bwMode="auto">
          <a:xfrm>
            <a:off x="6854825" y="4743450"/>
            <a:ext cx="309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x</a:t>
            </a:r>
          </a:p>
        </p:txBody>
      </p:sp>
      <p:sp>
        <p:nvSpPr>
          <p:cNvPr id="165895" name="Text Box 7"/>
          <p:cNvSpPr txBox="1">
            <a:spLocks noChangeArrowheads="1"/>
          </p:cNvSpPr>
          <p:nvPr/>
        </p:nvSpPr>
        <p:spPr bwMode="auto">
          <a:xfrm>
            <a:off x="2765425" y="18478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y</a:t>
            </a:r>
          </a:p>
        </p:txBody>
      </p:sp>
      <p:sp>
        <p:nvSpPr>
          <p:cNvPr id="165896" name="Text Box 8"/>
          <p:cNvSpPr txBox="1">
            <a:spLocks noChangeArrowheads="1"/>
          </p:cNvSpPr>
          <p:nvPr/>
        </p:nvSpPr>
        <p:spPr bwMode="auto">
          <a:xfrm>
            <a:off x="1470025" y="6165850"/>
            <a:ext cx="296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z</a:t>
            </a:r>
          </a:p>
        </p:txBody>
      </p:sp>
      <p:sp>
        <p:nvSpPr>
          <p:cNvPr id="165897" name="Rectangle 9"/>
          <p:cNvSpPr>
            <a:spLocks noChangeArrowheads="1"/>
          </p:cNvSpPr>
          <p:nvPr/>
        </p:nvSpPr>
        <p:spPr bwMode="auto">
          <a:xfrm>
            <a:off x="3492500" y="3619500"/>
            <a:ext cx="2667000" cy="19050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5898" name="Line 10"/>
          <p:cNvSpPr>
            <a:spLocks noChangeShapeType="1"/>
          </p:cNvSpPr>
          <p:nvPr/>
        </p:nvSpPr>
        <p:spPr bwMode="auto">
          <a:xfrm flipV="1">
            <a:off x="6184900" y="4838700"/>
            <a:ext cx="406400" cy="660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5899" name="Line 11"/>
          <p:cNvSpPr>
            <a:spLocks noChangeShapeType="1"/>
          </p:cNvSpPr>
          <p:nvPr/>
        </p:nvSpPr>
        <p:spPr bwMode="auto">
          <a:xfrm flipV="1">
            <a:off x="3492500" y="4864100"/>
            <a:ext cx="406400" cy="660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5900" name="Text Box 12"/>
          <p:cNvSpPr txBox="1">
            <a:spLocks noChangeArrowheads="1"/>
          </p:cNvSpPr>
          <p:nvPr/>
        </p:nvSpPr>
        <p:spPr bwMode="auto">
          <a:xfrm>
            <a:off x="4111625" y="1619250"/>
            <a:ext cx="406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dirty="0">
                <a:solidFill>
                  <a:schemeClr val="tx2"/>
                </a:solidFill>
              </a:rPr>
              <a:t>Can be reduced to two dimensions</a:t>
            </a:r>
          </a:p>
          <a:p>
            <a:pPr algn="l">
              <a:spcBef>
                <a:spcPct val="0"/>
              </a:spcBef>
            </a:pPr>
            <a:r>
              <a:rPr lang="en-US" altLang="nl-NL" sz="2000" dirty="0">
                <a:solidFill>
                  <a:schemeClr val="tx2"/>
                </a:solidFill>
              </a:rPr>
              <a:t>without information loss</a:t>
            </a:r>
          </a:p>
        </p:txBody>
      </p:sp>
      <p:sp>
        <p:nvSpPr>
          <p:cNvPr id="165901" name="Oval 13"/>
          <p:cNvSpPr>
            <a:spLocks noChangeArrowheads="1"/>
          </p:cNvSpPr>
          <p:nvPr/>
        </p:nvSpPr>
        <p:spPr bwMode="auto">
          <a:xfrm>
            <a:off x="3721100" y="42291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5902" name="Oval 14"/>
          <p:cNvSpPr>
            <a:spLocks noChangeArrowheads="1"/>
          </p:cNvSpPr>
          <p:nvPr/>
        </p:nvSpPr>
        <p:spPr bwMode="auto">
          <a:xfrm>
            <a:off x="4279900" y="40767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5903" name="Oval 15"/>
          <p:cNvSpPr>
            <a:spLocks noChangeArrowheads="1"/>
          </p:cNvSpPr>
          <p:nvPr/>
        </p:nvSpPr>
        <p:spPr bwMode="auto">
          <a:xfrm>
            <a:off x="5575300" y="43561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5904" name="Oval 16"/>
          <p:cNvSpPr>
            <a:spLocks noChangeArrowheads="1"/>
          </p:cNvSpPr>
          <p:nvPr/>
        </p:nvSpPr>
        <p:spPr bwMode="auto">
          <a:xfrm>
            <a:off x="5473700" y="49149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5905" name="Oval 17"/>
          <p:cNvSpPr>
            <a:spLocks noChangeArrowheads="1"/>
          </p:cNvSpPr>
          <p:nvPr/>
        </p:nvSpPr>
        <p:spPr bwMode="auto">
          <a:xfrm>
            <a:off x="5499100" y="45339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5906" name="Oval 18"/>
          <p:cNvSpPr>
            <a:spLocks noChangeArrowheads="1"/>
          </p:cNvSpPr>
          <p:nvPr/>
        </p:nvSpPr>
        <p:spPr bwMode="auto">
          <a:xfrm>
            <a:off x="5880100" y="44577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5907" name="Oval 19"/>
          <p:cNvSpPr>
            <a:spLocks noChangeArrowheads="1"/>
          </p:cNvSpPr>
          <p:nvPr/>
        </p:nvSpPr>
        <p:spPr bwMode="auto">
          <a:xfrm>
            <a:off x="3873500" y="43815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5908" name="Oval 20"/>
          <p:cNvSpPr>
            <a:spLocks noChangeArrowheads="1"/>
          </p:cNvSpPr>
          <p:nvPr/>
        </p:nvSpPr>
        <p:spPr bwMode="auto">
          <a:xfrm>
            <a:off x="4127500" y="44069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5909" name="Oval 21"/>
          <p:cNvSpPr>
            <a:spLocks noChangeArrowheads="1"/>
          </p:cNvSpPr>
          <p:nvPr/>
        </p:nvSpPr>
        <p:spPr bwMode="auto">
          <a:xfrm>
            <a:off x="3975100" y="41275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222909908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GB" altLang="nl-NL" dirty="0" smtClean="0"/>
              <a:t>PCA: dimensionality reduction (II)</a:t>
            </a:r>
            <a:endParaRPr lang="en-GB" altLang="nl-NL" dirty="0"/>
          </a:p>
        </p:txBody>
      </p:sp>
      <p:sp>
        <p:nvSpPr>
          <p:cNvPr id="166916" name="Line 4"/>
          <p:cNvSpPr>
            <a:spLocks noChangeShapeType="1"/>
          </p:cNvSpPr>
          <p:nvPr/>
        </p:nvSpPr>
        <p:spPr bwMode="auto">
          <a:xfrm>
            <a:off x="3086100" y="1968500"/>
            <a:ext cx="0" cy="284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6917" name="Line 5"/>
          <p:cNvSpPr>
            <a:spLocks noChangeShapeType="1"/>
          </p:cNvSpPr>
          <p:nvPr/>
        </p:nvSpPr>
        <p:spPr bwMode="auto">
          <a:xfrm>
            <a:off x="3086100" y="4838700"/>
            <a:ext cx="383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6918" name="Text Box 6"/>
          <p:cNvSpPr txBox="1">
            <a:spLocks noChangeArrowheads="1"/>
          </p:cNvSpPr>
          <p:nvPr/>
        </p:nvSpPr>
        <p:spPr bwMode="auto">
          <a:xfrm>
            <a:off x="6854825" y="4743450"/>
            <a:ext cx="309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x</a:t>
            </a:r>
          </a:p>
        </p:txBody>
      </p:sp>
      <p:sp>
        <p:nvSpPr>
          <p:cNvPr id="166919" name="Text Box 7"/>
          <p:cNvSpPr txBox="1">
            <a:spLocks noChangeArrowheads="1"/>
          </p:cNvSpPr>
          <p:nvPr/>
        </p:nvSpPr>
        <p:spPr bwMode="auto">
          <a:xfrm>
            <a:off x="2765425" y="18478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y</a:t>
            </a:r>
          </a:p>
        </p:txBody>
      </p:sp>
      <p:sp>
        <p:nvSpPr>
          <p:cNvPr id="166920" name="Rectangle 8"/>
          <p:cNvSpPr>
            <a:spLocks noChangeArrowheads="1"/>
          </p:cNvSpPr>
          <p:nvPr/>
        </p:nvSpPr>
        <p:spPr bwMode="auto">
          <a:xfrm>
            <a:off x="3695700" y="2933700"/>
            <a:ext cx="2667000" cy="19050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6921" name="Text Box 9"/>
          <p:cNvSpPr txBox="1">
            <a:spLocks noChangeArrowheads="1"/>
          </p:cNvSpPr>
          <p:nvPr/>
        </p:nvSpPr>
        <p:spPr bwMode="auto">
          <a:xfrm>
            <a:off x="4111625" y="1619250"/>
            <a:ext cx="406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Can be reduced to two dimensions</a:t>
            </a:r>
          </a:p>
          <a:p>
            <a:pPr algn="l">
              <a:spcBef>
                <a:spcPct val="0"/>
              </a:spcBef>
            </a:pPr>
            <a:r>
              <a:rPr lang="en-US" altLang="nl-NL" sz="2000">
                <a:solidFill>
                  <a:schemeClr val="tx2"/>
                </a:solidFill>
              </a:rPr>
              <a:t>without information loss</a:t>
            </a:r>
          </a:p>
        </p:txBody>
      </p:sp>
      <p:sp>
        <p:nvSpPr>
          <p:cNvPr id="166922" name="Text Box 10"/>
          <p:cNvSpPr txBox="1">
            <a:spLocks noChangeArrowheads="1"/>
          </p:cNvSpPr>
          <p:nvPr/>
        </p:nvSpPr>
        <p:spPr bwMode="auto">
          <a:xfrm>
            <a:off x="1622425" y="5759450"/>
            <a:ext cx="3248025"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Simply project on x-y plane</a:t>
            </a:r>
          </a:p>
        </p:txBody>
      </p:sp>
      <p:sp>
        <p:nvSpPr>
          <p:cNvPr id="166923" name="Oval 11"/>
          <p:cNvSpPr>
            <a:spLocks noChangeArrowheads="1"/>
          </p:cNvSpPr>
          <p:nvPr/>
        </p:nvSpPr>
        <p:spPr bwMode="auto">
          <a:xfrm>
            <a:off x="3873500" y="36449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6924" name="Oval 12"/>
          <p:cNvSpPr>
            <a:spLocks noChangeArrowheads="1"/>
          </p:cNvSpPr>
          <p:nvPr/>
        </p:nvSpPr>
        <p:spPr bwMode="auto">
          <a:xfrm>
            <a:off x="4432300" y="34925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6925" name="Oval 13"/>
          <p:cNvSpPr>
            <a:spLocks noChangeArrowheads="1"/>
          </p:cNvSpPr>
          <p:nvPr/>
        </p:nvSpPr>
        <p:spPr bwMode="auto">
          <a:xfrm>
            <a:off x="5727700" y="37719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6926" name="Oval 14"/>
          <p:cNvSpPr>
            <a:spLocks noChangeArrowheads="1"/>
          </p:cNvSpPr>
          <p:nvPr/>
        </p:nvSpPr>
        <p:spPr bwMode="auto">
          <a:xfrm>
            <a:off x="5626100" y="43307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6927" name="Oval 15"/>
          <p:cNvSpPr>
            <a:spLocks noChangeArrowheads="1"/>
          </p:cNvSpPr>
          <p:nvPr/>
        </p:nvSpPr>
        <p:spPr bwMode="auto">
          <a:xfrm>
            <a:off x="5651500" y="39497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6928" name="Oval 16"/>
          <p:cNvSpPr>
            <a:spLocks noChangeArrowheads="1"/>
          </p:cNvSpPr>
          <p:nvPr/>
        </p:nvSpPr>
        <p:spPr bwMode="auto">
          <a:xfrm>
            <a:off x="6032500" y="38735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6929" name="Oval 17"/>
          <p:cNvSpPr>
            <a:spLocks noChangeArrowheads="1"/>
          </p:cNvSpPr>
          <p:nvPr/>
        </p:nvSpPr>
        <p:spPr bwMode="auto">
          <a:xfrm>
            <a:off x="4025900" y="37973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6930" name="Oval 18"/>
          <p:cNvSpPr>
            <a:spLocks noChangeArrowheads="1"/>
          </p:cNvSpPr>
          <p:nvPr/>
        </p:nvSpPr>
        <p:spPr bwMode="auto">
          <a:xfrm>
            <a:off x="4279900" y="38227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6931" name="Oval 19"/>
          <p:cNvSpPr>
            <a:spLocks noChangeArrowheads="1"/>
          </p:cNvSpPr>
          <p:nvPr/>
        </p:nvSpPr>
        <p:spPr bwMode="auto">
          <a:xfrm>
            <a:off x="4127500" y="35433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271975247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Line 3"/>
          <p:cNvSpPr>
            <a:spLocks noChangeShapeType="1"/>
          </p:cNvSpPr>
          <p:nvPr/>
        </p:nvSpPr>
        <p:spPr bwMode="auto">
          <a:xfrm>
            <a:off x="2349500" y="1968500"/>
            <a:ext cx="0" cy="284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40" name="Line 4"/>
          <p:cNvSpPr>
            <a:spLocks noChangeShapeType="1"/>
          </p:cNvSpPr>
          <p:nvPr/>
        </p:nvSpPr>
        <p:spPr bwMode="auto">
          <a:xfrm>
            <a:off x="2349500" y="4838700"/>
            <a:ext cx="383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41" name="Line 5"/>
          <p:cNvSpPr>
            <a:spLocks noChangeShapeType="1"/>
          </p:cNvSpPr>
          <p:nvPr/>
        </p:nvSpPr>
        <p:spPr bwMode="auto">
          <a:xfrm flipH="1">
            <a:off x="825500" y="4813300"/>
            <a:ext cx="1524000" cy="187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42" name="Text Box 6"/>
          <p:cNvSpPr txBox="1">
            <a:spLocks noChangeArrowheads="1"/>
          </p:cNvSpPr>
          <p:nvPr/>
        </p:nvSpPr>
        <p:spPr bwMode="auto">
          <a:xfrm>
            <a:off x="6118225" y="4743450"/>
            <a:ext cx="309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x</a:t>
            </a:r>
          </a:p>
        </p:txBody>
      </p:sp>
      <p:sp>
        <p:nvSpPr>
          <p:cNvPr id="167943" name="Text Box 7"/>
          <p:cNvSpPr txBox="1">
            <a:spLocks noChangeArrowheads="1"/>
          </p:cNvSpPr>
          <p:nvPr/>
        </p:nvSpPr>
        <p:spPr bwMode="auto">
          <a:xfrm>
            <a:off x="2028825" y="18478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y</a:t>
            </a:r>
          </a:p>
        </p:txBody>
      </p:sp>
      <p:sp>
        <p:nvSpPr>
          <p:cNvPr id="167944" name="Text Box 8"/>
          <p:cNvSpPr txBox="1">
            <a:spLocks noChangeArrowheads="1"/>
          </p:cNvSpPr>
          <p:nvPr/>
        </p:nvSpPr>
        <p:spPr bwMode="auto">
          <a:xfrm>
            <a:off x="733425" y="6165850"/>
            <a:ext cx="296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z</a:t>
            </a:r>
          </a:p>
        </p:txBody>
      </p:sp>
      <p:sp>
        <p:nvSpPr>
          <p:cNvPr id="167945" name="Rectangle 9"/>
          <p:cNvSpPr>
            <a:spLocks noChangeArrowheads="1"/>
          </p:cNvSpPr>
          <p:nvPr/>
        </p:nvSpPr>
        <p:spPr bwMode="auto">
          <a:xfrm rot="2700000">
            <a:off x="1638300" y="3289300"/>
            <a:ext cx="2667000" cy="19050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46" name="Text Box 10"/>
          <p:cNvSpPr txBox="1">
            <a:spLocks noChangeArrowheads="1"/>
          </p:cNvSpPr>
          <p:nvPr/>
        </p:nvSpPr>
        <p:spPr bwMode="auto">
          <a:xfrm>
            <a:off x="3916363" y="1441450"/>
            <a:ext cx="406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Can be reduced to two dimensions</a:t>
            </a:r>
          </a:p>
          <a:p>
            <a:pPr algn="l">
              <a:spcBef>
                <a:spcPct val="0"/>
              </a:spcBef>
            </a:pPr>
            <a:r>
              <a:rPr lang="en-US" altLang="nl-NL" sz="2000">
                <a:solidFill>
                  <a:schemeClr val="tx2"/>
                </a:solidFill>
              </a:rPr>
              <a:t> without information loss</a:t>
            </a:r>
          </a:p>
          <a:p>
            <a:pPr algn="l">
              <a:spcBef>
                <a:spcPct val="0"/>
              </a:spcBef>
            </a:pPr>
            <a:endParaRPr lang="en-US" altLang="nl-NL" sz="2000">
              <a:solidFill>
                <a:schemeClr val="tx2"/>
              </a:solidFill>
            </a:endParaRPr>
          </a:p>
          <a:p>
            <a:pPr algn="l">
              <a:spcBef>
                <a:spcPct val="0"/>
              </a:spcBef>
            </a:pPr>
            <a:r>
              <a:rPr lang="en-US" altLang="nl-NL" sz="2000">
                <a:solidFill>
                  <a:schemeClr val="tx2"/>
                </a:solidFill>
              </a:rPr>
              <a:t>But not by projecting on the axes</a:t>
            </a:r>
          </a:p>
        </p:txBody>
      </p:sp>
      <p:sp>
        <p:nvSpPr>
          <p:cNvPr id="167947" name="Line 11"/>
          <p:cNvSpPr>
            <a:spLocks noChangeShapeType="1"/>
          </p:cNvSpPr>
          <p:nvPr/>
        </p:nvSpPr>
        <p:spPr bwMode="auto">
          <a:xfrm flipH="1">
            <a:off x="3213100" y="4813300"/>
            <a:ext cx="812800" cy="1041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48" name="Line 12"/>
          <p:cNvSpPr>
            <a:spLocks noChangeShapeType="1"/>
          </p:cNvSpPr>
          <p:nvPr/>
        </p:nvSpPr>
        <p:spPr bwMode="auto">
          <a:xfrm>
            <a:off x="1536700" y="5854700"/>
            <a:ext cx="16764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49" name="Line 13"/>
          <p:cNvSpPr>
            <a:spLocks noChangeShapeType="1"/>
          </p:cNvSpPr>
          <p:nvPr/>
        </p:nvSpPr>
        <p:spPr bwMode="auto">
          <a:xfrm>
            <a:off x="4584700" y="4533900"/>
            <a:ext cx="0" cy="330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50" name="Line 14"/>
          <p:cNvSpPr>
            <a:spLocks noChangeShapeType="1"/>
          </p:cNvSpPr>
          <p:nvPr/>
        </p:nvSpPr>
        <p:spPr bwMode="auto">
          <a:xfrm>
            <a:off x="2705100" y="2628900"/>
            <a:ext cx="0" cy="2362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51" name="Line 15"/>
          <p:cNvSpPr>
            <a:spLocks noChangeShapeType="1"/>
          </p:cNvSpPr>
          <p:nvPr/>
        </p:nvSpPr>
        <p:spPr bwMode="auto">
          <a:xfrm flipV="1">
            <a:off x="2222500" y="4965700"/>
            <a:ext cx="508000" cy="25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52" name="Line 16"/>
          <p:cNvSpPr>
            <a:spLocks noChangeShapeType="1"/>
          </p:cNvSpPr>
          <p:nvPr/>
        </p:nvSpPr>
        <p:spPr bwMode="auto">
          <a:xfrm flipH="1">
            <a:off x="2705100" y="4813300"/>
            <a:ext cx="101600" cy="152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53" name="Oval 17"/>
          <p:cNvSpPr>
            <a:spLocks noChangeArrowheads="1"/>
          </p:cNvSpPr>
          <p:nvPr/>
        </p:nvSpPr>
        <p:spPr bwMode="auto">
          <a:xfrm>
            <a:off x="1739900" y="40513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54" name="Oval 18"/>
          <p:cNvSpPr>
            <a:spLocks noChangeArrowheads="1"/>
          </p:cNvSpPr>
          <p:nvPr/>
        </p:nvSpPr>
        <p:spPr bwMode="auto">
          <a:xfrm>
            <a:off x="2298700" y="38989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55" name="Oval 19"/>
          <p:cNvSpPr>
            <a:spLocks noChangeArrowheads="1"/>
          </p:cNvSpPr>
          <p:nvPr/>
        </p:nvSpPr>
        <p:spPr bwMode="auto">
          <a:xfrm>
            <a:off x="3594100" y="41783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56" name="Oval 20"/>
          <p:cNvSpPr>
            <a:spLocks noChangeArrowheads="1"/>
          </p:cNvSpPr>
          <p:nvPr/>
        </p:nvSpPr>
        <p:spPr bwMode="auto">
          <a:xfrm>
            <a:off x="3492500" y="47371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57" name="Oval 21"/>
          <p:cNvSpPr>
            <a:spLocks noChangeArrowheads="1"/>
          </p:cNvSpPr>
          <p:nvPr/>
        </p:nvSpPr>
        <p:spPr bwMode="auto">
          <a:xfrm>
            <a:off x="3517900" y="43561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58" name="Oval 22"/>
          <p:cNvSpPr>
            <a:spLocks noChangeArrowheads="1"/>
          </p:cNvSpPr>
          <p:nvPr/>
        </p:nvSpPr>
        <p:spPr bwMode="auto">
          <a:xfrm>
            <a:off x="3898900" y="42799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59" name="Oval 23"/>
          <p:cNvSpPr>
            <a:spLocks noChangeArrowheads="1"/>
          </p:cNvSpPr>
          <p:nvPr/>
        </p:nvSpPr>
        <p:spPr bwMode="auto">
          <a:xfrm>
            <a:off x="1892300" y="42037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60" name="Oval 24"/>
          <p:cNvSpPr>
            <a:spLocks noChangeArrowheads="1"/>
          </p:cNvSpPr>
          <p:nvPr/>
        </p:nvSpPr>
        <p:spPr bwMode="auto">
          <a:xfrm>
            <a:off x="2146300" y="42291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7961" name="Oval 25"/>
          <p:cNvSpPr>
            <a:spLocks noChangeArrowheads="1"/>
          </p:cNvSpPr>
          <p:nvPr/>
        </p:nvSpPr>
        <p:spPr bwMode="auto">
          <a:xfrm>
            <a:off x="1993900" y="39497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9" name="Rectangle 2"/>
          <p:cNvSpPr txBox="1">
            <a:spLocks noChangeArrowheads="1"/>
          </p:cNvSpPr>
          <p:nvPr/>
        </p:nvSpPr>
        <p:spPr>
          <a:xfrm>
            <a:off x="457200" y="540296"/>
            <a:ext cx="8229600" cy="720080"/>
          </a:xfrm>
          <a:prstGeom prst="rect">
            <a:avLst/>
          </a:prstGeom>
        </p:spPr>
        <p:txBody>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GB" altLang="nl-NL" dirty="0" smtClean="0"/>
              <a:t>PCA: dimensionality reduction (III)</a:t>
            </a:r>
            <a:endParaRPr lang="en-GB" altLang="nl-NL" dirty="0"/>
          </a:p>
        </p:txBody>
      </p:sp>
    </p:spTree>
    <p:extLst>
      <p:ext uri="{BB962C8B-B14F-4D97-AF65-F5344CB8AC3E}">
        <p14:creationId xmlns:p14="http://schemas.microsoft.com/office/powerpoint/2010/main" val="11440146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Line 3"/>
          <p:cNvSpPr>
            <a:spLocks noChangeShapeType="1"/>
          </p:cNvSpPr>
          <p:nvPr/>
        </p:nvSpPr>
        <p:spPr bwMode="auto">
          <a:xfrm>
            <a:off x="596900" y="3060700"/>
            <a:ext cx="1752600" cy="1752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8964" name="Line 4"/>
          <p:cNvSpPr>
            <a:spLocks noChangeShapeType="1"/>
          </p:cNvSpPr>
          <p:nvPr/>
        </p:nvSpPr>
        <p:spPr bwMode="auto">
          <a:xfrm flipV="1">
            <a:off x="2349500" y="2628900"/>
            <a:ext cx="2209800" cy="2209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8965" name="Line 5"/>
          <p:cNvSpPr>
            <a:spLocks noChangeShapeType="1"/>
          </p:cNvSpPr>
          <p:nvPr/>
        </p:nvSpPr>
        <p:spPr bwMode="auto">
          <a:xfrm flipH="1">
            <a:off x="2247900" y="4813300"/>
            <a:ext cx="101600" cy="11811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8966" name="Text Box 6"/>
          <p:cNvSpPr txBox="1">
            <a:spLocks noChangeArrowheads="1"/>
          </p:cNvSpPr>
          <p:nvPr/>
        </p:nvSpPr>
        <p:spPr bwMode="auto">
          <a:xfrm>
            <a:off x="4619625" y="2432050"/>
            <a:ext cx="614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PC1</a:t>
            </a:r>
          </a:p>
        </p:txBody>
      </p:sp>
      <p:sp>
        <p:nvSpPr>
          <p:cNvPr id="168967" name="Text Box 7"/>
          <p:cNvSpPr txBox="1">
            <a:spLocks noChangeArrowheads="1"/>
          </p:cNvSpPr>
          <p:nvPr/>
        </p:nvSpPr>
        <p:spPr bwMode="auto">
          <a:xfrm>
            <a:off x="784225" y="2813050"/>
            <a:ext cx="614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PC2</a:t>
            </a:r>
          </a:p>
        </p:txBody>
      </p:sp>
      <p:sp>
        <p:nvSpPr>
          <p:cNvPr id="168968" name="Text Box 8"/>
          <p:cNvSpPr txBox="1">
            <a:spLocks noChangeArrowheads="1"/>
          </p:cNvSpPr>
          <p:nvPr/>
        </p:nvSpPr>
        <p:spPr bwMode="auto">
          <a:xfrm>
            <a:off x="1978025" y="5988050"/>
            <a:ext cx="614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PC3</a:t>
            </a:r>
          </a:p>
        </p:txBody>
      </p:sp>
      <p:sp>
        <p:nvSpPr>
          <p:cNvPr id="168969" name="Rectangle 9"/>
          <p:cNvSpPr>
            <a:spLocks noChangeArrowheads="1"/>
          </p:cNvSpPr>
          <p:nvPr/>
        </p:nvSpPr>
        <p:spPr bwMode="auto">
          <a:xfrm rot="2700000">
            <a:off x="1638300" y="3289300"/>
            <a:ext cx="2667000" cy="19050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8970" name="Text Box 10"/>
          <p:cNvSpPr txBox="1">
            <a:spLocks noChangeArrowheads="1"/>
          </p:cNvSpPr>
          <p:nvPr/>
        </p:nvSpPr>
        <p:spPr bwMode="auto">
          <a:xfrm>
            <a:off x="4983163" y="2000250"/>
            <a:ext cx="1501775"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Rotate axes</a:t>
            </a:r>
          </a:p>
        </p:txBody>
      </p:sp>
      <p:sp>
        <p:nvSpPr>
          <p:cNvPr id="168971" name="Oval 11"/>
          <p:cNvSpPr>
            <a:spLocks noChangeArrowheads="1"/>
          </p:cNvSpPr>
          <p:nvPr/>
        </p:nvSpPr>
        <p:spPr bwMode="auto">
          <a:xfrm>
            <a:off x="1663700" y="39751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8972" name="Oval 12"/>
          <p:cNvSpPr>
            <a:spLocks noChangeArrowheads="1"/>
          </p:cNvSpPr>
          <p:nvPr/>
        </p:nvSpPr>
        <p:spPr bwMode="auto">
          <a:xfrm>
            <a:off x="2222500" y="38227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8973" name="Oval 13"/>
          <p:cNvSpPr>
            <a:spLocks noChangeArrowheads="1"/>
          </p:cNvSpPr>
          <p:nvPr/>
        </p:nvSpPr>
        <p:spPr bwMode="auto">
          <a:xfrm>
            <a:off x="3517900" y="41021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8974" name="Oval 14"/>
          <p:cNvSpPr>
            <a:spLocks noChangeArrowheads="1"/>
          </p:cNvSpPr>
          <p:nvPr/>
        </p:nvSpPr>
        <p:spPr bwMode="auto">
          <a:xfrm>
            <a:off x="3416300" y="46609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8975" name="Oval 15"/>
          <p:cNvSpPr>
            <a:spLocks noChangeArrowheads="1"/>
          </p:cNvSpPr>
          <p:nvPr/>
        </p:nvSpPr>
        <p:spPr bwMode="auto">
          <a:xfrm>
            <a:off x="3441700" y="42799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8976" name="Oval 16"/>
          <p:cNvSpPr>
            <a:spLocks noChangeArrowheads="1"/>
          </p:cNvSpPr>
          <p:nvPr/>
        </p:nvSpPr>
        <p:spPr bwMode="auto">
          <a:xfrm>
            <a:off x="3822700" y="42037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8977" name="Oval 17"/>
          <p:cNvSpPr>
            <a:spLocks noChangeArrowheads="1"/>
          </p:cNvSpPr>
          <p:nvPr/>
        </p:nvSpPr>
        <p:spPr bwMode="auto">
          <a:xfrm>
            <a:off x="1816100" y="41275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8978" name="Oval 18"/>
          <p:cNvSpPr>
            <a:spLocks noChangeArrowheads="1"/>
          </p:cNvSpPr>
          <p:nvPr/>
        </p:nvSpPr>
        <p:spPr bwMode="auto">
          <a:xfrm>
            <a:off x="2070100" y="41529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8979" name="Oval 19"/>
          <p:cNvSpPr>
            <a:spLocks noChangeArrowheads="1"/>
          </p:cNvSpPr>
          <p:nvPr/>
        </p:nvSpPr>
        <p:spPr bwMode="auto">
          <a:xfrm>
            <a:off x="1917700" y="38735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 name="Rectangle 2"/>
          <p:cNvSpPr txBox="1">
            <a:spLocks noChangeArrowheads="1"/>
          </p:cNvSpPr>
          <p:nvPr/>
        </p:nvSpPr>
        <p:spPr>
          <a:xfrm>
            <a:off x="457200" y="540296"/>
            <a:ext cx="8229600" cy="720080"/>
          </a:xfrm>
          <a:prstGeom prst="rect">
            <a:avLst/>
          </a:prstGeom>
        </p:spPr>
        <p:txBody>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GB" altLang="nl-NL" dirty="0" smtClean="0"/>
              <a:t>PCA: dimensionality reduction (IV)</a:t>
            </a:r>
            <a:endParaRPr lang="en-GB" altLang="nl-NL" dirty="0"/>
          </a:p>
        </p:txBody>
      </p:sp>
    </p:spTree>
    <p:extLst>
      <p:ext uri="{BB962C8B-B14F-4D97-AF65-F5344CB8AC3E}">
        <p14:creationId xmlns:p14="http://schemas.microsoft.com/office/powerpoint/2010/main" val="30869800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06" name="Picture 2" descr="iris_labeled"/>
          <p:cNvPicPr>
            <a:picLocks noChangeAspect="1" noChangeArrowheads="1"/>
          </p:cNvPicPr>
          <p:nvPr/>
        </p:nvPicPr>
        <p:blipFill>
          <a:blip r:embed="rId3">
            <a:extLst>
              <a:ext uri="{28A0092B-C50C-407E-A947-70E740481C1C}">
                <a14:useLocalDpi xmlns:a14="http://schemas.microsoft.com/office/drawing/2010/main" val="0"/>
              </a:ext>
            </a:extLst>
          </a:blip>
          <a:srcRect l="4144" t="5405"/>
          <a:stretch>
            <a:fillRect/>
          </a:stretch>
        </p:blipFill>
        <p:spPr bwMode="auto">
          <a:xfrm>
            <a:off x="1619250" y="1231900"/>
            <a:ext cx="615315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507" name="Rectangle 3"/>
          <p:cNvSpPr>
            <a:spLocks noGrp="1" noChangeArrowheads="1"/>
          </p:cNvSpPr>
          <p:nvPr>
            <p:ph type="title" idx="4294967295"/>
          </p:nvPr>
        </p:nvSpPr>
        <p:spPr/>
        <p:txBody>
          <a:bodyPr anchor="t"/>
          <a:lstStyle/>
          <a:p>
            <a:r>
              <a:rPr lang="en-US" altLang="nl-NL" dirty="0"/>
              <a:t>Supervised </a:t>
            </a:r>
            <a:r>
              <a:rPr lang="en-US" altLang="nl-NL" dirty="0" smtClean="0"/>
              <a:t>learning (II)</a:t>
            </a:r>
            <a:endParaRPr lang="en-US" altLang="nl-NL" dirty="0"/>
          </a:p>
        </p:txBody>
      </p:sp>
      <p:pic>
        <p:nvPicPr>
          <p:cNvPr id="533508" name="Picture 4" descr="iris_virgin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150" y="1524000"/>
            <a:ext cx="127476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509" name="Text Box 5"/>
          <p:cNvSpPr txBox="1">
            <a:spLocks noChangeArrowheads="1"/>
          </p:cNvSpPr>
          <p:nvPr/>
        </p:nvSpPr>
        <p:spPr bwMode="auto">
          <a:xfrm>
            <a:off x="6896100" y="2471738"/>
            <a:ext cx="1039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1800">
                <a:solidFill>
                  <a:schemeClr val="bg1"/>
                </a:solidFill>
                <a:latin typeface="Tahoma" pitchFamily="34" charset="0"/>
              </a:rPr>
              <a:t>Virginica</a:t>
            </a:r>
          </a:p>
        </p:txBody>
      </p:sp>
      <p:grpSp>
        <p:nvGrpSpPr>
          <p:cNvPr id="2" name="Group 6"/>
          <p:cNvGrpSpPr>
            <a:grpSpLocks/>
          </p:cNvGrpSpPr>
          <p:nvPr/>
        </p:nvGrpSpPr>
        <p:grpSpPr bwMode="auto">
          <a:xfrm>
            <a:off x="2141538" y="1360488"/>
            <a:ext cx="4706937" cy="3852862"/>
            <a:chOff x="891" y="857"/>
            <a:chExt cx="3423" cy="2769"/>
          </a:xfrm>
        </p:grpSpPr>
        <p:sp>
          <p:nvSpPr>
            <p:cNvPr id="533511" name="Line 7"/>
            <p:cNvSpPr>
              <a:spLocks noChangeShapeType="1"/>
            </p:cNvSpPr>
            <p:nvPr/>
          </p:nvSpPr>
          <p:spPr bwMode="auto">
            <a:xfrm>
              <a:off x="891" y="1588"/>
              <a:ext cx="1581" cy="2038"/>
            </a:xfrm>
            <a:prstGeom prst="line">
              <a:avLst/>
            </a:prstGeom>
            <a:noFill/>
            <a:ln w="31750">
              <a:solidFill>
                <a:srgbClr val="FF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l-NL"/>
            </a:p>
          </p:txBody>
        </p:sp>
        <p:sp>
          <p:nvSpPr>
            <p:cNvPr id="533512" name="Line 8"/>
            <p:cNvSpPr>
              <a:spLocks noChangeShapeType="1"/>
            </p:cNvSpPr>
            <p:nvPr/>
          </p:nvSpPr>
          <p:spPr bwMode="auto">
            <a:xfrm>
              <a:off x="1841" y="857"/>
              <a:ext cx="2473" cy="2768"/>
            </a:xfrm>
            <a:prstGeom prst="line">
              <a:avLst/>
            </a:prstGeom>
            <a:noFill/>
            <a:ln w="31750">
              <a:solidFill>
                <a:srgbClr val="FF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l-NL"/>
            </a:p>
          </p:txBody>
        </p:sp>
      </p:grpSp>
      <p:pic>
        <p:nvPicPr>
          <p:cNvPr id="533513" name="Picture 9" descr="iris_setosa_v2"/>
          <p:cNvPicPr>
            <a:picLocks noChangeAspect="1" noChangeArrowheads="1"/>
          </p:cNvPicPr>
          <p:nvPr/>
        </p:nvPicPr>
        <p:blipFill>
          <a:blip r:embed="rId5">
            <a:extLst>
              <a:ext uri="{28A0092B-C50C-407E-A947-70E740481C1C}">
                <a14:useLocalDpi xmlns:a14="http://schemas.microsoft.com/office/drawing/2010/main" val="0"/>
              </a:ext>
            </a:extLst>
          </a:blip>
          <a:srcRect l="4854" t="26016" r="7785" b="15448"/>
          <a:stretch>
            <a:fillRect/>
          </a:stretch>
        </p:blipFill>
        <p:spPr bwMode="auto">
          <a:xfrm>
            <a:off x="2195513" y="2943225"/>
            <a:ext cx="129698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514" name="Text Box 10"/>
          <p:cNvSpPr txBox="1">
            <a:spLocks noChangeArrowheads="1"/>
          </p:cNvSpPr>
          <p:nvPr/>
        </p:nvSpPr>
        <p:spPr bwMode="auto">
          <a:xfrm>
            <a:off x="2436813" y="3960813"/>
            <a:ext cx="854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1800">
                <a:solidFill>
                  <a:schemeClr val="bg1"/>
                </a:solidFill>
                <a:latin typeface="Tahoma" pitchFamily="34" charset="0"/>
              </a:rPr>
              <a:t>Setosa</a:t>
            </a:r>
          </a:p>
        </p:txBody>
      </p:sp>
      <p:pic>
        <p:nvPicPr>
          <p:cNvPr id="533515" name="Picture 11" descr="iris_versilcol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2850" y="3789363"/>
            <a:ext cx="129063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516" name="Text Box 12"/>
          <p:cNvSpPr txBox="1">
            <a:spLocks noChangeArrowheads="1"/>
          </p:cNvSpPr>
          <p:nvPr/>
        </p:nvSpPr>
        <p:spPr bwMode="auto">
          <a:xfrm>
            <a:off x="5087938" y="4878388"/>
            <a:ext cx="12176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1800">
                <a:solidFill>
                  <a:schemeClr val="bg1"/>
                </a:solidFill>
                <a:latin typeface="Tahoma" pitchFamily="34" charset="0"/>
              </a:rPr>
              <a:t>Versilcolor</a:t>
            </a:r>
          </a:p>
        </p:txBody>
      </p:sp>
      <p:sp>
        <p:nvSpPr>
          <p:cNvPr id="533517" name="Text Box 13"/>
          <p:cNvSpPr txBox="1">
            <a:spLocks noChangeArrowheads="1"/>
          </p:cNvSpPr>
          <p:nvPr/>
        </p:nvSpPr>
        <p:spPr bwMode="auto">
          <a:xfrm>
            <a:off x="2281238" y="1416050"/>
            <a:ext cx="2214562" cy="531813"/>
          </a:xfrm>
          <a:prstGeom prst="rect">
            <a:avLst/>
          </a:prstGeom>
          <a:solidFill>
            <a:schemeClr val="bg1"/>
          </a:solidFill>
          <a:ln w="12700">
            <a:solidFill>
              <a:schemeClr val="tx1"/>
            </a:solidFill>
            <a:miter lim="800000"/>
            <a:headEnd/>
            <a:tailEnd/>
          </a:ln>
        </p:spPr>
        <p:txBody>
          <a:bodyPr wrap="none" anchor="ct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800">
                <a:latin typeface="Tahoma" pitchFamily="34" charset="0"/>
              </a:rPr>
              <a:t>Classification</a:t>
            </a:r>
          </a:p>
        </p:txBody>
      </p:sp>
    </p:spTree>
    <p:extLst>
      <p:ext uri="{BB962C8B-B14F-4D97-AF65-F5344CB8AC3E}">
        <p14:creationId xmlns:p14="http://schemas.microsoft.com/office/powerpoint/2010/main" val="1227264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Line 1027"/>
          <p:cNvSpPr>
            <a:spLocks noChangeShapeType="1"/>
          </p:cNvSpPr>
          <p:nvPr/>
        </p:nvSpPr>
        <p:spPr bwMode="auto">
          <a:xfrm>
            <a:off x="1054100" y="3822700"/>
            <a:ext cx="2184400" cy="2184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9988" name="Line 1028"/>
          <p:cNvSpPr>
            <a:spLocks noChangeShapeType="1"/>
          </p:cNvSpPr>
          <p:nvPr/>
        </p:nvSpPr>
        <p:spPr bwMode="auto">
          <a:xfrm flipV="1">
            <a:off x="3238500" y="3822700"/>
            <a:ext cx="2209800" cy="2209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9989" name="Text Box 1029"/>
          <p:cNvSpPr txBox="1">
            <a:spLocks noChangeArrowheads="1"/>
          </p:cNvSpPr>
          <p:nvPr/>
        </p:nvSpPr>
        <p:spPr bwMode="auto">
          <a:xfrm>
            <a:off x="5508625" y="3625850"/>
            <a:ext cx="614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PC1</a:t>
            </a:r>
          </a:p>
        </p:txBody>
      </p:sp>
      <p:sp>
        <p:nvSpPr>
          <p:cNvPr id="169990" name="Text Box 1030"/>
          <p:cNvSpPr txBox="1">
            <a:spLocks noChangeArrowheads="1"/>
          </p:cNvSpPr>
          <p:nvPr/>
        </p:nvSpPr>
        <p:spPr bwMode="auto">
          <a:xfrm>
            <a:off x="784225" y="3448050"/>
            <a:ext cx="614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PC2</a:t>
            </a:r>
          </a:p>
        </p:txBody>
      </p:sp>
      <p:sp>
        <p:nvSpPr>
          <p:cNvPr id="169991" name="Rectangle 1031"/>
          <p:cNvSpPr>
            <a:spLocks noChangeArrowheads="1"/>
          </p:cNvSpPr>
          <p:nvPr/>
        </p:nvSpPr>
        <p:spPr bwMode="auto">
          <a:xfrm rot="2700000">
            <a:off x="1638300" y="3289300"/>
            <a:ext cx="2667000" cy="19050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9992" name="Text Box 1032"/>
          <p:cNvSpPr txBox="1">
            <a:spLocks noChangeArrowheads="1"/>
          </p:cNvSpPr>
          <p:nvPr/>
        </p:nvSpPr>
        <p:spPr bwMode="auto">
          <a:xfrm>
            <a:off x="4983163" y="2000250"/>
            <a:ext cx="2852737"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rPr>
              <a:t>Rotate axes and project</a:t>
            </a:r>
          </a:p>
        </p:txBody>
      </p:sp>
      <p:sp>
        <p:nvSpPr>
          <p:cNvPr id="169993" name="Oval 1033"/>
          <p:cNvSpPr>
            <a:spLocks noChangeArrowheads="1"/>
          </p:cNvSpPr>
          <p:nvPr/>
        </p:nvSpPr>
        <p:spPr bwMode="auto">
          <a:xfrm>
            <a:off x="1765300" y="40259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9994" name="Oval 1034"/>
          <p:cNvSpPr>
            <a:spLocks noChangeArrowheads="1"/>
          </p:cNvSpPr>
          <p:nvPr/>
        </p:nvSpPr>
        <p:spPr bwMode="auto">
          <a:xfrm>
            <a:off x="2324100" y="38735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9995" name="Oval 1035"/>
          <p:cNvSpPr>
            <a:spLocks noChangeArrowheads="1"/>
          </p:cNvSpPr>
          <p:nvPr/>
        </p:nvSpPr>
        <p:spPr bwMode="auto">
          <a:xfrm>
            <a:off x="3619500" y="41529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9996" name="Oval 1036"/>
          <p:cNvSpPr>
            <a:spLocks noChangeArrowheads="1"/>
          </p:cNvSpPr>
          <p:nvPr/>
        </p:nvSpPr>
        <p:spPr bwMode="auto">
          <a:xfrm>
            <a:off x="3517900" y="47117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9997" name="Oval 1037"/>
          <p:cNvSpPr>
            <a:spLocks noChangeArrowheads="1"/>
          </p:cNvSpPr>
          <p:nvPr/>
        </p:nvSpPr>
        <p:spPr bwMode="auto">
          <a:xfrm>
            <a:off x="3543300" y="43307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9998" name="Oval 1038"/>
          <p:cNvSpPr>
            <a:spLocks noChangeArrowheads="1"/>
          </p:cNvSpPr>
          <p:nvPr/>
        </p:nvSpPr>
        <p:spPr bwMode="auto">
          <a:xfrm>
            <a:off x="3924300" y="42545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9999" name="Oval 1039"/>
          <p:cNvSpPr>
            <a:spLocks noChangeArrowheads="1"/>
          </p:cNvSpPr>
          <p:nvPr/>
        </p:nvSpPr>
        <p:spPr bwMode="auto">
          <a:xfrm>
            <a:off x="1917700" y="41783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70000" name="Oval 1040"/>
          <p:cNvSpPr>
            <a:spLocks noChangeArrowheads="1"/>
          </p:cNvSpPr>
          <p:nvPr/>
        </p:nvSpPr>
        <p:spPr bwMode="auto">
          <a:xfrm>
            <a:off x="2171700" y="42037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70001" name="Oval 1041"/>
          <p:cNvSpPr>
            <a:spLocks noChangeArrowheads="1"/>
          </p:cNvSpPr>
          <p:nvPr/>
        </p:nvSpPr>
        <p:spPr bwMode="auto">
          <a:xfrm>
            <a:off x="2019300" y="39243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 name="Rectangle 2"/>
          <p:cNvSpPr txBox="1">
            <a:spLocks noChangeArrowheads="1"/>
          </p:cNvSpPr>
          <p:nvPr/>
        </p:nvSpPr>
        <p:spPr>
          <a:xfrm>
            <a:off x="457200" y="540296"/>
            <a:ext cx="8229600" cy="720080"/>
          </a:xfrm>
          <a:prstGeom prst="rect">
            <a:avLst/>
          </a:prstGeom>
        </p:spPr>
        <p:txBody>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GB" altLang="nl-NL" dirty="0" smtClean="0"/>
              <a:t>PCA: dimensionality reduction (V)</a:t>
            </a:r>
            <a:endParaRPr lang="en-GB" altLang="nl-NL" dirty="0"/>
          </a:p>
        </p:txBody>
      </p:sp>
    </p:spTree>
    <p:extLst>
      <p:ext uri="{BB962C8B-B14F-4D97-AF65-F5344CB8AC3E}">
        <p14:creationId xmlns:p14="http://schemas.microsoft.com/office/powerpoint/2010/main" val="517825476"/>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Grp="1" noChangeArrowheads="1"/>
          </p:cNvSpPr>
          <p:nvPr>
            <p:ph type="title"/>
          </p:nvPr>
        </p:nvSpPr>
        <p:spPr/>
        <p:txBody>
          <a:bodyPr/>
          <a:lstStyle/>
          <a:p>
            <a:r>
              <a:rPr lang="en-GB" altLang="nl-NL" dirty="0"/>
              <a:t>PCA: </a:t>
            </a:r>
            <a:r>
              <a:rPr lang="en-GB" altLang="nl-NL" dirty="0" smtClean="0"/>
              <a:t>largest variance (I)</a:t>
            </a:r>
            <a:endParaRPr lang="en-GB" altLang="nl-NL" dirty="0"/>
          </a:p>
        </p:txBody>
      </p:sp>
      <p:sp>
        <p:nvSpPr>
          <p:cNvPr id="161797" name="Line 5"/>
          <p:cNvSpPr>
            <a:spLocks noChangeShapeType="1"/>
          </p:cNvSpPr>
          <p:nvPr/>
        </p:nvSpPr>
        <p:spPr bwMode="auto">
          <a:xfrm>
            <a:off x="1547813" y="1844675"/>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161798" name="Line 6"/>
          <p:cNvSpPr>
            <a:spLocks noChangeShapeType="1"/>
          </p:cNvSpPr>
          <p:nvPr/>
        </p:nvSpPr>
        <p:spPr bwMode="auto">
          <a:xfrm>
            <a:off x="1547813" y="3860800"/>
            <a:ext cx="3384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161799" name="Oval 7"/>
          <p:cNvSpPr>
            <a:spLocks noChangeArrowheads="1"/>
          </p:cNvSpPr>
          <p:nvPr/>
        </p:nvSpPr>
        <p:spPr bwMode="auto">
          <a:xfrm>
            <a:off x="2327275" y="2493963"/>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61800" name="Oval 8"/>
          <p:cNvSpPr>
            <a:spLocks noChangeArrowheads="1"/>
          </p:cNvSpPr>
          <p:nvPr/>
        </p:nvSpPr>
        <p:spPr bwMode="auto">
          <a:xfrm>
            <a:off x="2543175" y="2709863"/>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61801" name="Oval 9"/>
          <p:cNvSpPr>
            <a:spLocks noChangeArrowheads="1"/>
          </p:cNvSpPr>
          <p:nvPr/>
        </p:nvSpPr>
        <p:spPr bwMode="auto">
          <a:xfrm>
            <a:off x="2759075" y="2998788"/>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61802" name="Oval 10"/>
          <p:cNvSpPr>
            <a:spLocks noChangeArrowheads="1"/>
          </p:cNvSpPr>
          <p:nvPr/>
        </p:nvSpPr>
        <p:spPr bwMode="auto">
          <a:xfrm>
            <a:off x="3551238" y="2925763"/>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61803" name="Oval 11"/>
          <p:cNvSpPr>
            <a:spLocks noChangeArrowheads="1"/>
          </p:cNvSpPr>
          <p:nvPr/>
        </p:nvSpPr>
        <p:spPr bwMode="auto">
          <a:xfrm>
            <a:off x="2832100" y="2709863"/>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61804" name="Oval 12"/>
          <p:cNvSpPr>
            <a:spLocks noChangeArrowheads="1"/>
          </p:cNvSpPr>
          <p:nvPr/>
        </p:nvSpPr>
        <p:spPr bwMode="auto">
          <a:xfrm>
            <a:off x="3263900" y="2854325"/>
            <a:ext cx="73025" cy="71438"/>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61805" name="Oval 13"/>
          <p:cNvSpPr>
            <a:spLocks noChangeArrowheads="1"/>
          </p:cNvSpPr>
          <p:nvPr/>
        </p:nvSpPr>
        <p:spPr bwMode="auto">
          <a:xfrm>
            <a:off x="3048000" y="2925763"/>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61806" name="Oval 14"/>
          <p:cNvSpPr>
            <a:spLocks noChangeArrowheads="1"/>
          </p:cNvSpPr>
          <p:nvPr/>
        </p:nvSpPr>
        <p:spPr bwMode="auto">
          <a:xfrm>
            <a:off x="3263900" y="3141663"/>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61807" name="Oval 15"/>
          <p:cNvSpPr>
            <a:spLocks noChangeArrowheads="1"/>
          </p:cNvSpPr>
          <p:nvPr/>
        </p:nvSpPr>
        <p:spPr bwMode="auto">
          <a:xfrm>
            <a:off x="3479800" y="3357563"/>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61808" name="Oval 16"/>
          <p:cNvSpPr>
            <a:spLocks noChangeArrowheads="1"/>
          </p:cNvSpPr>
          <p:nvPr/>
        </p:nvSpPr>
        <p:spPr bwMode="auto">
          <a:xfrm>
            <a:off x="2687638" y="2493963"/>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61809" name="Oval 17"/>
          <p:cNvSpPr>
            <a:spLocks noChangeArrowheads="1"/>
          </p:cNvSpPr>
          <p:nvPr/>
        </p:nvSpPr>
        <p:spPr bwMode="auto">
          <a:xfrm>
            <a:off x="2111375" y="2565400"/>
            <a:ext cx="73025" cy="71438"/>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61810" name="Oval 18"/>
          <p:cNvSpPr>
            <a:spLocks noChangeArrowheads="1"/>
          </p:cNvSpPr>
          <p:nvPr/>
        </p:nvSpPr>
        <p:spPr bwMode="auto">
          <a:xfrm>
            <a:off x="2832100" y="2854325"/>
            <a:ext cx="73025" cy="71438"/>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61814" name="Rectangle 22"/>
          <p:cNvSpPr>
            <a:spLocks noChangeArrowheads="1"/>
          </p:cNvSpPr>
          <p:nvPr/>
        </p:nvSpPr>
        <p:spPr bwMode="auto">
          <a:xfrm>
            <a:off x="4500563" y="486886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61853" name="Text Box 61"/>
          <p:cNvSpPr txBox="1">
            <a:spLocks noChangeArrowheads="1"/>
          </p:cNvSpPr>
          <p:nvPr/>
        </p:nvSpPr>
        <p:spPr bwMode="auto">
          <a:xfrm>
            <a:off x="606425" y="4089400"/>
            <a:ext cx="749307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pPr algn="l"/>
            <a:r>
              <a:rPr lang="en-US" altLang="nl-NL" sz="2400" dirty="0"/>
              <a:t>In general, one looses some information when projecting</a:t>
            </a:r>
          </a:p>
          <a:p>
            <a:pPr algn="l"/>
            <a:r>
              <a:rPr lang="en-US" altLang="nl-NL" sz="2400" dirty="0"/>
              <a:t>onto a smaller number of axes</a:t>
            </a:r>
          </a:p>
          <a:p>
            <a:pPr algn="l"/>
            <a:endParaRPr lang="en-US" altLang="nl-NL" sz="2400" dirty="0"/>
          </a:p>
          <a:p>
            <a:pPr algn="l"/>
            <a:r>
              <a:rPr lang="en-US" altLang="nl-NL" sz="2400" dirty="0"/>
              <a:t>PCA: keep axes along which the spread (variance) is largest</a:t>
            </a:r>
            <a:endParaRPr lang="nl-NL" altLang="nl-NL" sz="2400" dirty="0"/>
          </a:p>
        </p:txBody>
      </p:sp>
    </p:spTree>
    <p:extLst>
      <p:ext uri="{BB962C8B-B14F-4D97-AF65-F5344CB8AC3E}">
        <p14:creationId xmlns:p14="http://schemas.microsoft.com/office/powerpoint/2010/main" val="41201333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GB" altLang="nl-NL" dirty="0"/>
              <a:t>PCA: </a:t>
            </a:r>
            <a:r>
              <a:rPr lang="en-GB" altLang="nl-NL" dirty="0" smtClean="0"/>
              <a:t>largest variance (II)</a:t>
            </a:r>
            <a:endParaRPr lang="en-GB" altLang="nl-NL" dirty="0"/>
          </a:p>
        </p:txBody>
      </p:sp>
      <p:sp>
        <p:nvSpPr>
          <p:cNvPr id="183299" name="Line 3"/>
          <p:cNvSpPr>
            <a:spLocks noChangeShapeType="1"/>
          </p:cNvSpPr>
          <p:nvPr/>
        </p:nvSpPr>
        <p:spPr bwMode="auto">
          <a:xfrm>
            <a:off x="1547813" y="1844675"/>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183300" name="Line 4"/>
          <p:cNvSpPr>
            <a:spLocks noChangeShapeType="1"/>
          </p:cNvSpPr>
          <p:nvPr/>
        </p:nvSpPr>
        <p:spPr bwMode="auto">
          <a:xfrm>
            <a:off x="1547813" y="3860800"/>
            <a:ext cx="3384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183301" name="Oval 5"/>
          <p:cNvSpPr>
            <a:spLocks noChangeArrowheads="1"/>
          </p:cNvSpPr>
          <p:nvPr/>
        </p:nvSpPr>
        <p:spPr bwMode="auto">
          <a:xfrm>
            <a:off x="2627313" y="2852738"/>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02" name="Oval 6"/>
          <p:cNvSpPr>
            <a:spLocks noChangeArrowheads="1"/>
          </p:cNvSpPr>
          <p:nvPr/>
        </p:nvSpPr>
        <p:spPr bwMode="auto">
          <a:xfrm>
            <a:off x="2843213" y="3068638"/>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03" name="Oval 7"/>
          <p:cNvSpPr>
            <a:spLocks noChangeArrowheads="1"/>
          </p:cNvSpPr>
          <p:nvPr/>
        </p:nvSpPr>
        <p:spPr bwMode="auto">
          <a:xfrm>
            <a:off x="3059113" y="3357563"/>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04" name="Oval 8"/>
          <p:cNvSpPr>
            <a:spLocks noChangeArrowheads="1"/>
          </p:cNvSpPr>
          <p:nvPr/>
        </p:nvSpPr>
        <p:spPr bwMode="auto">
          <a:xfrm>
            <a:off x="3851275" y="3284538"/>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05" name="Oval 9"/>
          <p:cNvSpPr>
            <a:spLocks noChangeArrowheads="1"/>
          </p:cNvSpPr>
          <p:nvPr/>
        </p:nvSpPr>
        <p:spPr bwMode="auto">
          <a:xfrm>
            <a:off x="3132138" y="3068638"/>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06" name="Oval 10"/>
          <p:cNvSpPr>
            <a:spLocks noChangeArrowheads="1"/>
          </p:cNvSpPr>
          <p:nvPr/>
        </p:nvSpPr>
        <p:spPr bwMode="auto">
          <a:xfrm>
            <a:off x="3563938" y="3213100"/>
            <a:ext cx="73025" cy="71438"/>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07" name="Oval 11"/>
          <p:cNvSpPr>
            <a:spLocks noChangeArrowheads="1"/>
          </p:cNvSpPr>
          <p:nvPr/>
        </p:nvSpPr>
        <p:spPr bwMode="auto">
          <a:xfrm>
            <a:off x="3348038" y="3284538"/>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08" name="Oval 12"/>
          <p:cNvSpPr>
            <a:spLocks noChangeArrowheads="1"/>
          </p:cNvSpPr>
          <p:nvPr/>
        </p:nvSpPr>
        <p:spPr bwMode="auto">
          <a:xfrm>
            <a:off x="3563938" y="3500438"/>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09" name="Oval 13"/>
          <p:cNvSpPr>
            <a:spLocks noChangeArrowheads="1"/>
          </p:cNvSpPr>
          <p:nvPr/>
        </p:nvSpPr>
        <p:spPr bwMode="auto">
          <a:xfrm>
            <a:off x="3779838" y="3716338"/>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10" name="Oval 14"/>
          <p:cNvSpPr>
            <a:spLocks noChangeArrowheads="1"/>
          </p:cNvSpPr>
          <p:nvPr/>
        </p:nvSpPr>
        <p:spPr bwMode="auto">
          <a:xfrm>
            <a:off x="2987675" y="2852738"/>
            <a:ext cx="73025" cy="71437"/>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11" name="Oval 15"/>
          <p:cNvSpPr>
            <a:spLocks noChangeArrowheads="1"/>
          </p:cNvSpPr>
          <p:nvPr/>
        </p:nvSpPr>
        <p:spPr bwMode="auto">
          <a:xfrm>
            <a:off x="2411413" y="2924175"/>
            <a:ext cx="73025" cy="71438"/>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12" name="Oval 16"/>
          <p:cNvSpPr>
            <a:spLocks noChangeArrowheads="1"/>
          </p:cNvSpPr>
          <p:nvPr/>
        </p:nvSpPr>
        <p:spPr bwMode="auto">
          <a:xfrm>
            <a:off x="3132138" y="3213100"/>
            <a:ext cx="73025" cy="71438"/>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13" name="Line 17"/>
          <p:cNvSpPr>
            <a:spLocks noChangeShapeType="1"/>
          </p:cNvSpPr>
          <p:nvPr/>
        </p:nvSpPr>
        <p:spPr bwMode="auto">
          <a:xfrm>
            <a:off x="1547813" y="3860800"/>
            <a:ext cx="295275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183314" name="Line 18"/>
          <p:cNvSpPr>
            <a:spLocks noChangeShapeType="1"/>
          </p:cNvSpPr>
          <p:nvPr/>
        </p:nvSpPr>
        <p:spPr bwMode="auto">
          <a:xfrm rot="5400000">
            <a:off x="899319" y="2205832"/>
            <a:ext cx="2305050" cy="10080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183315" name="Rectangle 19"/>
          <p:cNvSpPr>
            <a:spLocks noChangeArrowheads="1"/>
          </p:cNvSpPr>
          <p:nvPr/>
        </p:nvSpPr>
        <p:spPr bwMode="auto">
          <a:xfrm>
            <a:off x="4500563" y="486886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16" name="Text Box 20"/>
          <p:cNvSpPr txBox="1">
            <a:spLocks noChangeArrowheads="1"/>
          </p:cNvSpPr>
          <p:nvPr/>
        </p:nvSpPr>
        <p:spPr bwMode="auto">
          <a:xfrm>
            <a:off x="4583113" y="4881563"/>
            <a:ext cx="701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a:t>PC1</a:t>
            </a:r>
            <a:endParaRPr lang="nl-NL" altLang="nl-NL"/>
          </a:p>
        </p:txBody>
      </p:sp>
      <p:sp>
        <p:nvSpPr>
          <p:cNvPr id="183317" name="Text Box 21"/>
          <p:cNvSpPr txBox="1">
            <a:spLocks noChangeArrowheads="1"/>
          </p:cNvSpPr>
          <p:nvPr/>
        </p:nvSpPr>
        <p:spPr bwMode="auto">
          <a:xfrm>
            <a:off x="1763713" y="1341438"/>
            <a:ext cx="701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r>
              <a:rPr lang="en-US" altLang="nl-NL"/>
              <a:t>PC2</a:t>
            </a:r>
            <a:endParaRPr lang="nl-NL" altLang="nl-NL"/>
          </a:p>
        </p:txBody>
      </p:sp>
      <p:sp>
        <p:nvSpPr>
          <p:cNvPr id="183318" name="Line 22"/>
          <p:cNvSpPr>
            <a:spLocks noChangeShapeType="1"/>
          </p:cNvSpPr>
          <p:nvPr/>
        </p:nvSpPr>
        <p:spPr bwMode="auto">
          <a:xfrm>
            <a:off x="1908175" y="2924175"/>
            <a:ext cx="1943100" cy="865188"/>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183319" name="Line 23"/>
          <p:cNvSpPr>
            <a:spLocks noChangeShapeType="1"/>
          </p:cNvSpPr>
          <p:nvPr/>
        </p:nvSpPr>
        <p:spPr bwMode="auto">
          <a:xfrm flipH="1">
            <a:off x="3492500" y="3789363"/>
            <a:ext cx="358775" cy="86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183320" name="Line 24"/>
          <p:cNvSpPr>
            <a:spLocks noChangeShapeType="1"/>
          </p:cNvSpPr>
          <p:nvPr/>
        </p:nvSpPr>
        <p:spPr bwMode="auto">
          <a:xfrm flipH="1">
            <a:off x="1979613" y="2924175"/>
            <a:ext cx="503237" cy="11525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183321" name="Oval 25"/>
          <p:cNvSpPr>
            <a:spLocks noChangeArrowheads="1"/>
          </p:cNvSpPr>
          <p:nvPr/>
        </p:nvSpPr>
        <p:spPr bwMode="auto">
          <a:xfrm>
            <a:off x="1978025" y="4006850"/>
            <a:ext cx="73025" cy="71438"/>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22" name="Oval 26"/>
          <p:cNvSpPr>
            <a:spLocks noChangeArrowheads="1"/>
          </p:cNvSpPr>
          <p:nvPr/>
        </p:nvSpPr>
        <p:spPr bwMode="auto">
          <a:xfrm>
            <a:off x="1906588" y="2924175"/>
            <a:ext cx="73025" cy="71438"/>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23" name="Oval 27"/>
          <p:cNvSpPr>
            <a:spLocks noChangeArrowheads="1"/>
          </p:cNvSpPr>
          <p:nvPr/>
        </p:nvSpPr>
        <p:spPr bwMode="auto">
          <a:xfrm>
            <a:off x="2014538" y="2708275"/>
            <a:ext cx="73025" cy="71438"/>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24" name="Oval 28"/>
          <p:cNvSpPr>
            <a:spLocks noChangeArrowheads="1"/>
          </p:cNvSpPr>
          <p:nvPr/>
        </p:nvSpPr>
        <p:spPr bwMode="auto">
          <a:xfrm>
            <a:off x="3419475" y="4654550"/>
            <a:ext cx="73025" cy="71438"/>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25" name="Oval 29"/>
          <p:cNvSpPr>
            <a:spLocks noChangeArrowheads="1"/>
          </p:cNvSpPr>
          <p:nvPr/>
        </p:nvSpPr>
        <p:spPr bwMode="auto">
          <a:xfrm>
            <a:off x="2051050" y="2563813"/>
            <a:ext cx="73025" cy="71437"/>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26" name="Oval 30"/>
          <p:cNvSpPr>
            <a:spLocks noChangeArrowheads="1"/>
          </p:cNvSpPr>
          <p:nvPr/>
        </p:nvSpPr>
        <p:spPr bwMode="auto">
          <a:xfrm>
            <a:off x="2085975" y="2492375"/>
            <a:ext cx="73025" cy="71438"/>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27" name="Oval 31"/>
          <p:cNvSpPr>
            <a:spLocks noChangeArrowheads="1"/>
          </p:cNvSpPr>
          <p:nvPr/>
        </p:nvSpPr>
        <p:spPr bwMode="auto">
          <a:xfrm>
            <a:off x="2122488" y="4078288"/>
            <a:ext cx="73025" cy="71437"/>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28" name="Oval 32"/>
          <p:cNvSpPr>
            <a:spLocks noChangeArrowheads="1"/>
          </p:cNvSpPr>
          <p:nvPr/>
        </p:nvSpPr>
        <p:spPr bwMode="auto">
          <a:xfrm>
            <a:off x="3275013" y="4581525"/>
            <a:ext cx="73025" cy="71438"/>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29" name="Oval 33"/>
          <p:cNvSpPr>
            <a:spLocks noChangeArrowheads="1"/>
          </p:cNvSpPr>
          <p:nvPr/>
        </p:nvSpPr>
        <p:spPr bwMode="auto">
          <a:xfrm>
            <a:off x="2843213" y="4365625"/>
            <a:ext cx="73025" cy="71438"/>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30" name="Oval 34"/>
          <p:cNvSpPr>
            <a:spLocks noChangeArrowheads="1"/>
          </p:cNvSpPr>
          <p:nvPr/>
        </p:nvSpPr>
        <p:spPr bwMode="auto">
          <a:xfrm>
            <a:off x="2627313" y="4294188"/>
            <a:ext cx="73025" cy="71437"/>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31" name="Oval 35"/>
          <p:cNvSpPr>
            <a:spLocks noChangeArrowheads="1"/>
          </p:cNvSpPr>
          <p:nvPr/>
        </p:nvSpPr>
        <p:spPr bwMode="auto">
          <a:xfrm>
            <a:off x="2627313" y="4294188"/>
            <a:ext cx="73025" cy="71437"/>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32" name="Oval 36"/>
          <p:cNvSpPr>
            <a:spLocks noChangeArrowheads="1"/>
          </p:cNvSpPr>
          <p:nvPr/>
        </p:nvSpPr>
        <p:spPr bwMode="auto">
          <a:xfrm>
            <a:off x="2482850" y="4222750"/>
            <a:ext cx="73025" cy="71438"/>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33" name="Oval 37"/>
          <p:cNvSpPr>
            <a:spLocks noChangeArrowheads="1"/>
          </p:cNvSpPr>
          <p:nvPr/>
        </p:nvSpPr>
        <p:spPr bwMode="auto">
          <a:xfrm>
            <a:off x="2554288" y="4294188"/>
            <a:ext cx="73025" cy="71437"/>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34" name="Oval 38"/>
          <p:cNvSpPr>
            <a:spLocks noChangeArrowheads="1"/>
          </p:cNvSpPr>
          <p:nvPr/>
        </p:nvSpPr>
        <p:spPr bwMode="auto">
          <a:xfrm>
            <a:off x="2411413" y="4222750"/>
            <a:ext cx="73025" cy="71438"/>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35" name="Oval 39"/>
          <p:cNvSpPr>
            <a:spLocks noChangeArrowheads="1"/>
          </p:cNvSpPr>
          <p:nvPr/>
        </p:nvSpPr>
        <p:spPr bwMode="auto">
          <a:xfrm>
            <a:off x="1943100" y="2852738"/>
            <a:ext cx="73025" cy="71437"/>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36" name="Oval 40"/>
          <p:cNvSpPr>
            <a:spLocks noChangeArrowheads="1"/>
          </p:cNvSpPr>
          <p:nvPr/>
        </p:nvSpPr>
        <p:spPr bwMode="auto">
          <a:xfrm>
            <a:off x="3130550" y="4510088"/>
            <a:ext cx="73025" cy="71437"/>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37" name="Oval 41"/>
          <p:cNvSpPr>
            <a:spLocks noChangeArrowheads="1"/>
          </p:cNvSpPr>
          <p:nvPr/>
        </p:nvSpPr>
        <p:spPr bwMode="auto">
          <a:xfrm>
            <a:off x="2986088" y="4438650"/>
            <a:ext cx="73025" cy="71438"/>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38" name="Oval 42"/>
          <p:cNvSpPr>
            <a:spLocks noChangeArrowheads="1"/>
          </p:cNvSpPr>
          <p:nvPr/>
        </p:nvSpPr>
        <p:spPr bwMode="auto">
          <a:xfrm>
            <a:off x="2085975" y="2492375"/>
            <a:ext cx="73025" cy="71438"/>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39" name="Oval 43"/>
          <p:cNvSpPr>
            <a:spLocks noChangeArrowheads="1"/>
          </p:cNvSpPr>
          <p:nvPr/>
        </p:nvSpPr>
        <p:spPr bwMode="auto">
          <a:xfrm>
            <a:off x="2014538" y="2708275"/>
            <a:ext cx="73025" cy="71438"/>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40" name="Oval 44"/>
          <p:cNvSpPr>
            <a:spLocks noChangeArrowheads="1"/>
          </p:cNvSpPr>
          <p:nvPr/>
        </p:nvSpPr>
        <p:spPr bwMode="auto">
          <a:xfrm>
            <a:off x="2051050" y="2563813"/>
            <a:ext cx="73025" cy="71437"/>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41" name="Oval 45"/>
          <p:cNvSpPr>
            <a:spLocks noChangeArrowheads="1"/>
          </p:cNvSpPr>
          <p:nvPr/>
        </p:nvSpPr>
        <p:spPr bwMode="auto">
          <a:xfrm>
            <a:off x="2051050" y="2636838"/>
            <a:ext cx="73025" cy="71437"/>
          </a:xfrm>
          <a:prstGeom prst="ellipse">
            <a:avLst/>
          </a:prstGeom>
          <a:solidFill>
            <a:srgbClr val="0099FF"/>
          </a:solidFill>
          <a:ln>
            <a:noFill/>
          </a:ln>
          <a:effectLst/>
          <a:extLst>
            <a:ext uri="{91240B29-F687-4F45-9708-019B960494DF}">
              <a14:hiddenLine xmlns:a14="http://schemas.microsoft.com/office/drawing/2010/main" w="9525" algn="ctr">
                <a:solidFill>
                  <a:srgbClr val="0099FF"/>
                </a:solidFill>
                <a:round/>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endParaRPr lang="nl-NL"/>
          </a:p>
        </p:txBody>
      </p:sp>
      <p:sp>
        <p:nvSpPr>
          <p:cNvPr id="183343" name="Line 47"/>
          <p:cNvSpPr>
            <a:spLocks noChangeShapeType="1"/>
          </p:cNvSpPr>
          <p:nvPr/>
        </p:nvSpPr>
        <p:spPr bwMode="auto">
          <a:xfrm>
            <a:off x="2051050" y="2708275"/>
            <a:ext cx="431800" cy="2159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endParaRPr lang="nl-NL"/>
          </a:p>
        </p:txBody>
      </p:sp>
      <p:sp>
        <p:nvSpPr>
          <p:cNvPr id="183346" name="Text Box 50"/>
          <p:cNvSpPr txBox="1">
            <a:spLocks noChangeArrowheads="1"/>
          </p:cNvSpPr>
          <p:nvPr/>
        </p:nvSpPr>
        <p:spPr bwMode="auto">
          <a:xfrm>
            <a:off x="592138" y="5529263"/>
            <a:ext cx="76599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p>
            <a:pPr algn="l"/>
            <a:r>
              <a:rPr lang="en-US" altLang="nl-NL" sz="2400" dirty="0" smtClean="0"/>
              <a:t>First principal component (PC1) </a:t>
            </a:r>
            <a:r>
              <a:rPr lang="en-US" altLang="nl-NL" sz="2400" dirty="0"/>
              <a:t>retains most of the variance</a:t>
            </a:r>
            <a:endParaRPr lang="nl-NL" altLang="nl-NL" sz="2400" dirty="0"/>
          </a:p>
        </p:txBody>
      </p:sp>
    </p:spTree>
    <p:extLst>
      <p:ext uri="{BB962C8B-B14F-4D97-AF65-F5344CB8AC3E}">
        <p14:creationId xmlns:p14="http://schemas.microsoft.com/office/powerpoint/2010/main" val="39953448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7" name="Text Box 3"/>
          <p:cNvSpPr txBox="1">
            <a:spLocks noChangeArrowheads="1"/>
          </p:cNvSpPr>
          <p:nvPr/>
        </p:nvSpPr>
        <p:spPr bwMode="auto">
          <a:xfrm>
            <a:off x="4441825" y="1852613"/>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latin typeface="Arial" charset="0"/>
              </a:rPr>
              <a:t>PC1</a:t>
            </a:r>
          </a:p>
        </p:txBody>
      </p:sp>
      <p:sp>
        <p:nvSpPr>
          <p:cNvPr id="477188" name="Text Box 4"/>
          <p:cNvSpPr txBox="1">
            <a:spLocks noChangeArrowheads="1"/>
          </p:cNvSpPr>
          <p:nvPr/>
        </p:nvSpPr>
        <p:spPr bwMode="auto">
          <a:xfrm>
            <a:off x="2105025" y="2055813"/>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latin typeface="Arial" charset="0"/>
              </a:rPr>
              <a:t>PC2</a:t>
            </a:r>
          </a:p>
        </p:txBody>
      </p:sp>
      <p:sp>
        <p:nvSpPr>
          <p:cNvPr id="477189" name="Line 5"/>
          <p:cNvSpPr>
            <a:spLocks noChangeShapeType="1"/>
          </p:cNvSpPr>
          <p:nvPr/>
        </p:nvSpPr>
        <p:spPr bwMode="auto">
          <a:xfrm>
            <a:off x="1358900" y="6007100"/>
            <a:ext cx="3327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7190" name="Text Box 6"/>
          <p:cNvSpPr txBox="1">
            <a:spLocks noChangeArrowheads="1"/>
          </p:cNvSpPr>
          <p:nvPr/>
        </p:nvSpPr>
        <p:spPr bwMode="auto">
          <a:xfrm>
            <a:off x="4670425" y="5789613"/>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latin typeface="Arial" charset="0"/>
              </a:rPr>
              <a:t>PC1</a:t>
            </a:r>
          </a:p>
        </p:txBody>
      </p:sp>
      <p:sp>
        <p:nvSpPr>
          <p:cNvPr id="477191" name="Oval 7"/>
          <p:cNvSpPr>
            <a:spLocks noChangeArrowheads="1"/>
          </p:cNvSpPr>
          <p:nvPr/>
        </p:nvSpPr>
        <p:spPr bwMode="auto">
          <a:xfrm>
            <a:off x="3365500" y="5905500"/>
            <a:ext cx="889000" cy="203200"/>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7192" name="Text Box 8"/>
          <p:cNvSpPr txBox="1">
            <a:spLocks noChangeArrowheads="1"/>
          </p:cNvSpPr>
          <p:nvPr/>
        </p:nvSpPr>
        <p:spPr bwMode="auto">
          <a:xfrm>
            <a:off x="1190625" y="5230813"/>
            <a:ext cx="345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latin typeface="Arial" charset="0"/>
              </a:rPr>
              <a:t>Projection on PC1: 2 clusters</a:t>
            </a:r>
          </a:p>
        </p:txBody>
      </p:sp>
      <p:sp>
        <p:nvSpPr>
          <p:cNvPr id="477193" name="Line 9"/>
          <p:cNvSpPr>
            <a:spLocks noChangeShapeType="1"/>
          </p:cNvSpPr>
          <p:nvPr/>
        </p:nvSpPr>
        <p:spPr bwMode="auto">
          <a:xfrm flipV="1">
            <a:off x="6921500" y="2400300"/>
            <a:ext cx="0" cy="18034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7194" name="Oval 10"/>
          <p:cNvSpPr>
            <a:spLocks noChangeArrowheads="1"/>
          </p:cNvSpPr>
          <p:nvPr/>
        </p:nvSpPr>
        <p:spPr bwMode="auto">
          <a:xfrm>
            <a:off x="6819900" y="3086100"/>
            <a:ext cx="254000" cy="533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7195" name="Text Box 11"/>
          <p:cNvSpPr txBox="1">
            <a:spLocks noChangeArrowheads="1"/>
          </p:cNvSpPr>
          <p:nvPr/>
        </p:nvSpPr>
        <p:spPr bwMode="auto">
          <a:xfrm>
            <a:off x="7235825" y="2995613"/>
            <a:ext cx="1736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latin typeface="Arial" charset="0"/>
              </a:rPr>
              <a:t>Projection on </a:t>
            </a:r>
          </a:p>
          <a:p>
            <a:pPr algn="l">
              <a:spcBef>
                <a:spcPct val="0"/>
              </a:spcBef>
            </a:pPr>
            <a:r>
              <a:rPr lang="en-US" altLang="nl-NL" sz="2000">
                <a:solidFill>
                  <a:schemeClr val="tx2"/>
                </a:solidFill>
                <a:latin typeface="Arial" charset="0"/>
              </a:rPr>
              <a:t>PC2: clusters</a:t>
            </a:r>
          </a:p>
          <a:p>
            <a:pPr algn="l">
              <a:spcBef>
                <a:spcPct val="0"/>
              </a:spcBef>
            </a:pPr>
            <a:r>
              <a:rPr lang="en-US" altLang="nl-NL" sz="2000">
                <a:solidFill>
                  <a:schemeClr val="tx2"/>
                </a:solidFill>
                <a:latin typeface="Arial" charset="0"/>
              </a:rPr>
              <a:t>merge</a:t>
            </a:r>
          </a:p>
        </p:txBody>
      </p:sp>
      <p:sp>
        <p:nvSpPr>
          <p:cNvPr id="477196" name="Text Box 12"/>
          <p:cNvSpPr txBox="1">
            <a:spLocks noChangeArrowheads="1"/>
          </p:cNvSpPr>
          <p:nvPr/>
        </p:nvSpPr>
        <p:spPr bwMode="auto">
          <a:xfrm>
            <a:off x="6575425" y="2030413"/>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latin typeface="Arial" charset="0"/>
              </a:rPr>
              <a:t>PC2</a:t>
            </a:r>
          </a:p>
        </p:txBody>
      </p:sp>
      <p:sp>
        <p:nvSpPr>
          <p:cNvPr id="477197" name="Line 13"/>
          <p:cNvSpPr>
            <a:spLocks noChangeShapeType="1"/>
          </p:cNvSpPr>
          <p:nvPr/>
        </p:nvSpPr>
        <p:spPr bwMode="auto">
          <a:xfrm>
            <a:off x="1257300" y="1854200"/>
            <a:ext cx="0" cy="27178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7198" name="Line 14"/>
          <p:cNvSpPr>
            <a:spLocks noChangeShapeType="1"/>
          </p:cNvSpPr>
          <p:nvPr/>
        </p:nvSpPr>
        <p:spPr bwMode="auto">
          <a:xfrm>
            <a:off x="1054100" y="4394200"/>
            <a:ext cx="4521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7199" name="Oval 15"/>
          <p:cNvSpPr>
            <a:spLocks noChangeArrowheads="1"/>
          </p:cNvSpPr>
          <p:nvPr/>
        </p:nvSpPr>
        <p:spPr bwMode="auto">
          <a:xfrm>
            <a:off x="3467100" y="2159000"/>
            <a:ext cx="685800" cy="6096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7200" name="Oval 16"/>
          <p:cNvSpPr>
            <a:spLocks noChangeArrowheads="1"/>
          </p:cNvSpPr>
          <p:nvPr/>
        </p:nvSpPr>
        <p:spPr bwMode="auto">
          <a:xfrm>
            <a:off x="2044700" y="3352800"/>
            <a:ext cx="584200" cy="4826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7201" name="Line 17"/>
          <p:cNvSpPr>
            <a:spLocks noChangeShapeType="1"/>
          </p:cNvSpPr>
          <p:nvPr/>
        </p:nvSpPr>
        <p:spPr bwMode="auto">
          <a:xfrm flipV="1">
            <a:off x="1943100" y="2057400"/>
            <a:ext cx="2438400" cy="18542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7202" name="Line 18"/>
          <p:cNvSpPr>
            <a:spLocks noChangeShapeType="1"/>
          </p:cNvSpPr>
          <p:nvPr/>
        </p:nvSpPr>
        <p:spPr bwMode="auto">
          <a:xfrm flipH="1" flipV="1">
            <a:off x="2552700" y="2413000"/>
            <a:ext cx="1092200" cy="1397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7203" name="Oval 19"/>
          <p:cNvSpPr>
            <a:spLocks noChangeArrowheads="1"/>
          </p:cNvSpPr>
          <p:nvPr/>
        </p:nvSpPr>
        <p:spPr bwMode="auto">
          <a:xfrm>
            <a:off x="1841500" y="5905500"/>
            <a:ext cx="889000" cy="203200"/>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 name="Rectangle 2"/>
          <p:cNvSpPr txBox="1">
            <a:spLocks noChangeArrowheads="1"/>
          </p:cNvSpPr>
          <p:nvPr/>
        </p:nvSpPr>
        <p:spPr>
          <a:xfrm>
            <a:off x="457200" y="540296"/>
            <a:ext cx="8229600" cy="7200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GB" altLang="nl-NL" dirty="0" smtClean="0"/>
              <a:t>PCA: example (I)</a:t>
            </a:r>
            <a:endParaRPr lang="en-GB" altLang="nl-NL" dirty="0"/>
          </a:p>
        </p:txBody>
      </p:sp>
    </p:spTree>
    <p:extLst>
      <p:ext uri="{BB962C8B-B14F-4D97-AF65-F5344CB8AC3E}">
        <p14:creationId xmlns:p14="http://schemas.microsoft.com/office/powerpoint/2010/main" val="2452143843"/>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6163" name="Group 3"/>
          <p:cNvGrpSpPr>
            <a:grpSpLocks/>
          </p:cNvGrpSpPr>
          <p:nvPr/>
        </p:nvGrpSpPr>
        <p:grpSpPr bwMode="auto">
          <a:xfrm>
            <a:off x="1052513" y="1808163"/>
            <a:ext cx="4638675" cy="2921000"/>
            <a:chOff x="3942" y="144"/>
            <a:chExt cx="1722" cy="960"/>
          </a:xfrm>
        </p:grpSpPr>
        <p:sp>
          <p:nvSpPr>
            <p:cNvPr id="476164" name="Rectangle 4"/>
            <p:cNvSpPr>
              <a:spLocks noChangeArrowheads="1"/>
            </p:cNvSpPr>
            <p:nvPr/>
          </p:nvSpPr>
          <p:spPr bwMode="auto">
            <a:xfrm>
              <a:off x="3942" y="144"/>
              <a:ext cx="1722" cy="96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6165" name="Line 5"/>
            <p:cNvSpPr>
              <a:spLocks noChangeShapeType="1"/>
            </p:cNvSpPr>
            <p:nvPr/>
          </p:nvSpPr>
          <p:spPr bwMode="auto">
            <a:xfrm flipV="1">
              <a:off x="4152" y="190"/>
              <a:ext cx="0" cy="842"/>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76166" name="Line 6"/>
            <p:cNvSpPr>
              <a:spLocks noChangeShapeType="1"/>
            </p:cNvSpPr>
            <p:nvPr/>
          </p:nvSpPr>
          <p:spPr bwMode="auto">
            <a:xfrm>
              <a:off x="4008" y="936"/>
              <a:ext cx="1348" cy="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76167" name="Oval 7"/>
            <p:cNvSpPr>
              <a:spLocks noChangeArrowheads="1"/>
            </p:cNvSpPr>
            <p:nvPr/>
          </p:nvSpPr>
          <p:spPr bwMode="auto">
            <a:xfrm rot="-1493617">
              <a:off x="4345" y="517"/>
              <a:ext cx="768" cy="96"/>
            </a:xfrm>
            <a:prstGeom prst="ellipse">
              <a:avLst/>
            </a:prstGeom>
            <a:solidFill>
              <a:srgbClr val="FF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6168" name="Oval 8"/>
            <p:cNvSpPr>
              <a:spLocks noChangeArrowheads="1"/>
            </p:cNvSpPr>
            <p:nvPr/>
          </p:nvSpPr>
          <p:spPr bwMode="auto">
            <a:xfrm rot="-1493617">
              <a:off x="4391" y="659"/>
              <a:ext cx="777" cy="89"/>
            </a:xfrm>
            <a:prstGeom prst="ellipse">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6169" name="Line 9"/>
            <p:cNvSpPr>
              <a:spLocks noChangeShapeType="1"/>
            </p:cNvSpPr>
            <p:nvPr/>
          </p:nvSpPr>
          <p:spPr bwMode="auto">
            <a:xfrm flipV="1">
              <a:off x="4226" y="399"/>
              <a:ext cx="1008" cy="48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76170" name="Text Box 10"/>
            <p:cNvSpPr txBox="1">
              <a:spLocks noChangeArrowheads="1"/>
            </p:cNvSpPr>
            <p:nvPr/>
          </p:nvSpPr>
          <p:spPr bwMode="auto">
            <a:xfrm>
              <a:off x="4739" y="658"/>
              <a:ext cx="68"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altLang="nl-NL">
                <a:solidFill>
                  <a:srgbClr val="0000FF"/>
                </a:solidFill>
                <a:latin typeface="Times New Roman" pitchFamily="18" charset="0"/>
              </a:endParaRPr>
            </a:p>
          </p:txBody>
        </p:sp>
        <p:sp>
          <p:nvSpPr>
            <p:cNvPr id="476171" name="Text Box 11"/>
            <p:cNvSpPr txBox="1">
              <a:spLocks noChangeArrowheads="1"/>
            </p:cNvSpPr>
            <p:nvPr/>
          </p:nvSpPr>
          <p:spPr bwMode="auto">
            <a:xfrm>
              <a:off x="4214" y="245"/>
              <a:ext cx="69"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altLang="nl-NL">
                <a:solidFill>
                  <a:srgbClr val="FF33CC"/>
                </a:solidFill>
                <a:latin typeface="Times New Roman" pitchFamily="18" charset="0"/>
              </a:endParaRPr>
            </a:p>
          </p:txBody>
        </p:sp>
      </p:grpSp>
      <p:sp>
        <p:nvSpPr>
          <p:cNvPr id="476172" name="Text Box 12"/>
          <p:cNvSpPr txBox="1">
            <a:spLocks noChangeArrowheads="1"/>
          </p:cNvSpPr>
          <p:nvPr/>
        </p:nvSpPr>
        <p:spPr bwMode="auto">
          <a:xfrm>
            <a:off x="4543425" y="2284413"/>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latin typeface="Arial" charset="0"/>
              </a:rPr>
              <a:t>PC1</a:t>
            </a:r>
          </a:p>
        </p:txBody>
      </p:sp>
      <p:sp>
        <p:nvSpPr>
          <p:cNvPr id="476173" name="Line 13"/>
          <p:cNvSpPr>
            <a:spLocks noChangeShapeType="1"/>
          </p:cNvSpPr>
          <p:nvPr/>
        </p:nvSpPr>
        <p:spPr bwMode="auto">
          <a:xfrm flipH="1" flipV="1">
            <a:off x="2984500" y="2628900"/>
            <a:ext cx="762000" cy="12446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6174" name="Text Box 14"/>
          <p:cNvSpPr txBox="1">
            <a:spLocks noChangeArrowheads="1"/>
          </p:cNvSpPr>
          <p:nvPr/>
        </p:nvSpPr>
        <p:spPr bwMode="auto">
          <a:xfrm>
            <a:off x="2968625" y="2233613"/>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latin typeface="Arial" charset="0"/>
              </a:rPr>
              <a:t>PC2</a:t>
            </a:r>
          </a:p>
        </p:txBody>
      </p:sp>
      <p:sp>
        <p:nvSpPr>
          <p:cNvPr id="476175" name="Line 15"/>
          <p:cNvSpPr>
            <a:spLocks noChangeShapeType="1"/>
          </p:cNvSpPr>
          <p:nvPr/>
        </p:nvSpPr>
        <p:spPr bwMode="auto">
          <a:xfrm>
            <a:off x="1358900" y="6007100"/>
            <a:ext cx="3327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6176" name="Text Box 16"/>
          <p:cNvSpPr txBox="1">
            <a:spLocks noChangeArrowheads="1"/>
          </p:cNvSpPr>
          <p:nvPr/>
        </p:nvSpPr>
        <p:spPr bwMode="auto">
          <a:xfrm>
            <a:off x="4670425" y="5789613"/>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latin typeface="Arial" charset="0"/>
              </a:rPr>
              <a:t>PC1</a:t>
            </a:r>
          </a:p>
        </p:txBody>
      </p:sp>
      <p:sp>
        <p:nvSpPr>
          <p:cNvPr id="476177" name="Oval 17"/>
          <p:cNvSpPr>
            <a:spLocks noChangeArrowheads="1"/>
          </p:cNvSpPr>
          <p:nvPr/>
        </p:nvSpPr>
        <p:spPr bwMode="auto">
          <a:xfrm>
            <a:off x="1790700" y="5905500"/>
            <a:ext cx="2235200" cy="228600"/>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6178" name="Text Box 18"/>
          <p:cNvSpPr txBox="1">
            <a:spLocks noChangeArrowheads="1"/>
          </p:cNvSpPr>
          <p:nvPr/>
        </p:nvSpPr>
        <p:spPr bwMode="auto">
          <a:xfrm>
            <a:off x="1190625" y="5230813"/>
            <a:ext cx="4613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latin typeface="Arial" charset="0"/>
              </a:rPr>
              <a:t>Projection on PC1: clusters are merged</a:t>
            </a:r>
          </a:p>
        </p:txBody>
      </p:sp>
      <p:sp>
        <p:nvSpPr>
          <p:cNvPr id="476179" name="Line 19"/>
          <p:cNvSpPr>
            <a:spLocks noChangeShapeType="1"/>
          </p:cNvSpPr>
          <p:nvPr/>
        </p:nvSpPr>
        <p:spPr bwMode="auto">
          <a:xfrm flipV="1">
            <a:off x="6921500" y="2400300"/>
            <a:ext cx="0" cy="18034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6180" name="Oval 20"/>
          <p:cNvSpPr>
            <a:spLocks noChangeArrowheads="1"/>
          </p:cNvSpPr>
          <p:nvPr/>
        </p:nvSpPr>
        <p:spPr bwMode="auto">
          <a:xfrm>
            <a:off x="6819900" y="2781300"/>
            <a:ext cx="2286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6181" name="Oval 21"/>
          <p:cNvSpPr>
            <a:spLocks noChangeArrowheads="1"/>
          </p:cNvSpPr>
          <p:nvPr/>
        </p:nvSpPr>
        <p:spPr bwMode="auto">
          <a:xfrm>
            <a:off x="6794500" y="3492500"/>
            <a:ext cx="2286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6182" name="Text Box 22"/>
          <p:cNvSpPr txBox="1">
            <a:spLocks noChangeArrowheads="1"/>
          </p:cNvSpPr>
          <p:nvPr/>
        </p:nvSpPr>
        <p:spPr bwMode="auto">
          <a:xfrm>
            <a:off x="7235825" y="2995613"/>
            <a:ext cx="1736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latin typeface="Arial" charset="0"/>
              </a:rPr>
              <a:t>Projection on </a:t>
            </a:r>
          </a:p>
          <a:p>
            <a:pPr algn="l">
              <a:spcBef>
                <a:spcPct val="0"/>
              </a:spcBef>
            </a:pPr>
            <a:r>
              <a:rPr lang="en-US" altLang="nl-NL" sz="2000">
                <a:solidFill>
                  <a:schemeClr val="tx2"/>
                </a:solidFill>
                <a:latin typeface="Arial" charset="0"/>
              </a:rPr>
              <a:t>PC2: two</a:t>
            </a:r>
          </a:p>
          <a:p>
            <a:pPr algn="l">
              <a:spcBef>
                <a:spcPct val="0"/>
              </a:spcBef>
            </a:pPr>
            <a:r>
              <a:rPr lang="en-US" altLang="nl-NL" sz="2000">
                <a:solidFill>
                  <a:schemeClr val="tx2"/>
                </a:solidFill>
                <a:latin typeface="Arial" charset="0"/>
              </a:rPr>
              <a:t>clusters</a:t>
            </a:r>
          </a:p>
        </p:txBody>
      </p:sp>
      <p:sp>
        <p:nvSpPr>
          <p:cNvPr id="476183" name="Text Box 23"/>
          <p:cNvSpPr txBox="1">
            <a:spLocks noChangeArrowheads="1"/>
          </p:cNvSpPr>
          <p:nvPr/>
        </p:nvSpPr>
        <p:spPr bwMode="auto">
          <a:xfrm>
            <a:off x="6575425" y="2030413"/>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nl-NL" sz="2000">
                <a:solidFill>
                  <a:schemeClr val="tx2"/>
                </a:solidFill>
                <a:latin typeface="Arial" charset="0"/>
              </a:rPr>
              <a:t>PC2</a:t>
            </a:r>
          </a:p>
        </p:txBody>
      </p:sp>
      <p:sp>
        <p:nvSpPr>
          <p:cNvPr id="26" name="Rectangle 2"/>
          <p:cNvSpPr txBox="1">
            <a:spLocks noChangeArrowheads="1"/>
          </p:cNvSpPr>
          <p:nvPr/>
        </p:nvSpPr>
        <p:spPr>
          <a:xfrm>
            <a:off x="457200" y="540296"/>
            <a:ext cx="8229600" cy="7200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GB" altLang="nl-NL" dirty="0" smtClean="0"/>
              <a:t>PCA: example (II)</a:t>
            </a:r>
            <a:endParaRPr lang="en-GB" altLang="nl-NL" dirty="0"/>
          </a:p>
        </p:txBody>
      </p:sp>
    </p:spTree>
    <p:extLst>
      <p:ext uri="{BB962C8B-B14F-4D97-AF65-F5344CB8AC3E}">
        <p14:creationId xmlns:p14="http://schemas.microsoft.com/office/powerpoint/2010/main" val="27956038"/>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3">
            <a:extLst>
              <a:ext uri="{28A0092B-C50C-407E-A947-70E740481C1C}">
                <a14:useLocalDpi xmlns:a14="http://schemas.microsoft.com/office/drawing/2010/main" val="0"/>
              </a:ext>
            </a:extLst>
          </a:blip>
          <a:srcRect l="18900" t="76556"/>
          <a:stretch>
            <a:fillRect/>
          </a:stretch>
        </p:blipFill>
        <p:spPr bwMode="auto">
          <a:xfrm>
            <a:off x="228600" y="1327150"/>
            <a:ext cx="6889750" cy="393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684" name="Text Box 4"/>
          <p:cNvSpPr txBox="1">
            <a:spLocks noChangeArrowheads="1"/>
          </p:cNvSpPr>
          <p:nvPr/>
        </p:nvSpPr>
        <p:spPr bwMode="auto">
          <a:xfrm>
            <a:off x="4941491" y="6248400"/>
            <a:ext cx="40199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0"/>
              </a:spcBef>
            </a:pPr>
            <a:r>
              <a:rPr lang="nl-NL" sz="1600" dirty="0" err="1"/>
              <a:t>Yu</a:t>
            </a:r>
            <a:r>
              <a:rPr lang="nl-NL" sz="1600" dirty="0"/>
              <a:t> et al., Nature Medicine, 10: 175-181 (2004)</a:t>
            </a:r>
          </a:p>
        </p:txBody>
      </p:sp>
      <p:sp>
        <p:nvSpPr>
          <p:cNvPr id="199685" name="Oval 5"/>
          <p:cNvSpPr>
            <a:spLocks noChangeArrowheads="1"/>
          </p:cNvSpPr>
          <p:nvPr/>
        </p:nvSpPr>
        <p:spPr bwMode="auto">
          <a:xfrm>
            <a:off x="609600" y="5410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686" name="Oval 6"/>
          <p:cNvSpPr>
            <a:spLocks noChangeArrowheads="1"/>
          </p:cNvSpPr>
          <p:nvPr/>
        </p:nvSpPr>
        <p:spPr bwMode="auto">
          <a:xfrm>
            <a:off x="609600" y="5857875"/>
            <a:ext cx="152400" cy="1524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687" name="Text Box 7"/>
          <p:cNvSpPr txBox="1">
            <a:spLocks noChangeArrowheads="1"/>
          </p:cNvSpPr>
          <p:nvPr/>
        </p:nvSpPr>
        <p:spPr bwMode="auto">
          <a:xfrm>
            <a:off x="838200" y="5334000"/>
            <a:ext cx="2527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nl-NL" dirty="0" err="1"/>
              <a:t>many</a:t>
            </a:r>
            <a:r>
              <a:rPr lang="nl-NL" dirty="0"/>
              <a:t> metastases</a:t>
            </a:r>
          </a:p>
        </p:txBody>
      </p:sp>
      <p:sp>
        <p:nvSpPr>
          <p:cNvPr id="199688" name="Text Box 8"/>
          <p:cNvSpPr txBox="1">
            <a:spLocks noChangeArrowheads="1"/>
          </p:cNvSpPr>
          <p:nvPr/>
        </p:nvSpPr>
        <p:spPr bwMode="auto">
          <a:xfrm>
            <a:off x="900113" y="5715000"/>
            <a:ext cx="2273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nl-NL" dirty="0"/>
              <a:t>few metastases</a:t>
            </a:r>
          </a:p>
        </p:txBody>
      </p:sp>
      <p:sp>
        <p:nvSpPr>
          <p:cNvPr id="11" name="Rectangle 2"/>
          <p:cNvSpPr txBox="1">
            <a:spLocks noChangeArrowheads="1"/>
          </p:cNvSpPr>
          <p:nvPr/>
        </p:nvSpPr>
        <p:spPr>
          <a:xfrm>
            <a:off x="457200" y="540296"/>
            <a:ext cx="8229600" cy="7200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GB" altLang="nl-NL" dirty="0" smtClean="0"/>
              <a:t>PCA: visualization</a:t>
            </a:r>
            <a:endParaRPr lang="en-GB" altLang="nl-NL" dirty="0"/>
          </a:p>
        </p:txBody>
      </p:sp>
    </p:spTree>
    <p:extLst>
      <p:ext uri="{BB962C8B-B14F-4D97-AF65-F5344CB8AC3E}">
        <p14:creationId xmlns:p14="http://schemas.microsoft.com/office/powerpoint/2010/main" val="7634792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5435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idx="4294967295"/>
          </p:nvPr>
        </p:nvSpPr>
        <p:spPr/>
        <p:txBody>
          <a:bodyPr anchor="t"/>
          <a:lstStyle/>
          <a:p>
            <a:r>
              <a:rPr lang="nl-NL" altLang="nl-NL" dirty="0" smtClean="0"/>
              <a:t>PCA: take home </a:t>
            </a:r>
            <a:r>
              <a:rPr lang="nl-NL" altLang="nl-NL" dirty="0" err="1" smtClean="0"/>
              <a:t>message</a:t>
            </a:r>
            <a:endParaRPr lang="nl-NL" altLang="nl-NL" dirty="0"/>
          </a:p>
        </p:txBody>
      </p:sp>
      <p:sp>
        <p:nvSpPr>
          <p:cNvPr id="732163" name="Rectangle 3"/>
          <p:cNvSpPr>
            <a:spLocks noGrp="1" noChangeArrowheads="1"/>
          </p:cNvSpPr>
          <p:nvPr>
            <p:ph type="body" idx="4294967295"/>
          </p:nvPr>
        </p:nvSpPr>
        <p:spPr/>
        <p:txBody>
          <a:bodyPr/>
          <a:lstStyle/>
          <a:p>
            <a:r>
              <a:rPr lang="nl-NL" altLang="nl-NL" sz="2400" dirty="0"/>
              <a:t>PCA:</a:t>
            </a:r>
          </a:p>
          <a:p>
            <a:pPr marL="819150" lvl="1"/>
            <a:r>
              <a:rPr lang="nl-NL" altLang="nl-NL" sz="2400" dirty="0"/>
              <a:t>Is </a:t>
            </a:r>
            <a:r>
              <a:rPr lang="nl-NL" altLang="nl-NL" sz="2400" b="1" dirty="0" err="1"/>
              <a:t>global</a:t>
            </a:r>
            <a:r>
              <a:rPr lang="nl-NL" altLang="nl-NL" sz="2400" dirty="0"/>
              <a:t> </a:t>
            </a:r>
            <a:r>
              <a:rPr lang="nl-NL" altLang="nl-NL" sz="2400" dirty="0" err="1"/>
              <a:t>and</a:t>
            </a:r>
            <a:r>
              <a:rPr lang="nl-NL" altLang="nl-NL" sz="2400" dirty="0"/>
              <a:t> </a:t>
            </a:r>
            <a:r>
              <a:rPr lang="nl-NL" altLang="nl-NL" sz="2400" b="1" dirty="0" err="1"/>
              <a:t>linear</a:t>
            </a:r>
            <a:r>
              <a:rPr lang="nl-NL" altLang="nl-NL" sz="2400" dirty="0"/>
              <a:t> </a:t>
            </a:r>
            <a:endParaRPr lang="nl-NL" altLang="nl-NL" sz="2400" dirty="0" smtClean="0"/>
          </a:p>
          <a:p>
            <a:pPr marL="819150" lvl="1"/>
            <a:r>
              <a:rPr lang="nl-NL" altLang="nl-NL" sz="2400" dirty="0" smtClean="0"/>
              <a:t>Is </a:t>
            </a:r>
            <a:r>
              <a:rPr lang="nl-NL" altLang="nl-NL" sz="2400" b="1" dirty="0" err="1"/>
              <a:t>unsupervised</a:t>
            </a:r>
            <a:r>
              <a:rPr lang="nl-NL" altLang="nl-NL" sz="2400" dirty="0"/>
              <a:t> (but we </a:t>
            </a:r>
            <a:r>
              <a:rPr lang="nl-NL" altLang="nl-NL" sz="2400" dirty="0" err="1"/>
              <a:t>can</a:t>
            </a:r>
            <a:r>
              <a:rPr lang="nl-NL" altLang="nl-NL" sz="2400" dirty="0"/>
              <a:t> do PCA on </a:t>
            </a:r>
            <a:r>
              <a:rPr lang="nl-NL" altLang="nl-NL" sz="2400" dirty="0" err="1"/>
              <a:t>each</a:t>
            </a:r>
            <a:r>
              <a:rPr lang="nl-NL" altLang="nl-NL" sz="2400" dirty="0"/>
              <a:t> class)</a:t>
            </a:r>
          </a:p>
          <a:p>
            <a:pPr marL="819150" lvl="1"/>
            <a:r>
              <a:rPr lang="nl-NL" altLang="nl-NL" sz="2400" dirty="0" err="1"/>
              <a:t>Needs</a:t>
            </a:r>
            <a:r>
              <a:rPr lang="nl-NL" altLang="nl-NL" sz="2400" dirty="0"/>
              <a:t> a </a:t>
            </a:r>
            <a:r>
              <a:rPr lang="nl-NL" altLang="nl-NL" sz="2400" b="1" dirty="0"/>
              <a:t>lot of data </a:t>
            </a:r>
            <a:r>
              <a:rPr lang="nl-NL" altLang="nl-NL" sz="2400" dirty="0" err="1"/>
              <a:t>to</a:t>
            </a:r>
            <a:r>
              <a:rPr lang="nl-NL" altLang="nl-NL" sz="2400" dirty="0"/>
              <a:t> </a:t>
            </a:r>
            <a:r>
              <a:rPr lang="nl-NL" altLang="nl-NL" sz="2400" dirty="0" err="1"/>
              <a:t>estimate</a:t>
            </a:r>
            <a:r>
              <a:rPr lang="nl-NL" altLang="nl-NL" sz="2400" dirty="0"/>
              <a:t> </a:t>
            </a:r>
            <a:r>
              <a:rPr lang="nl-NL" altLang="nl-NL" sz="2400" b="1" dirty="0">
                <a:sym typeface="Symbol" pitchFamily="18" charset="2"/>
              </a:rPr>
              <a:t> </a:t>
            </a:r>
            <a:r>
              <a:rPr lang="nl-NL" altLang="nl-NL" sz="2400" dirty="0" smtClean="0">
                <a:sym typeface="Symbol" pitchFamily="18" charset="2"/>
              </a:rPr>
              <a:t>well</a:t>
            </a:r>
            <a:endParaRPr lang="nl-NL" altLang="nl-NL" sz="2400" dirty="0">
              <a:sym typeface="Symbol" pitchFamily="18" charset="2"/>
            </a:endParaRPr>
          </a:p>
          <a:p>
            <a:pPr marL="819150" lvl="1"/>
            <a:endParaRPr lang="nl-NL" altLang="nl-NL" sz="2400" dirty="0"/>
          </a:p>
          <a:p>
            <a:r>
              <a:rPr lang="nl-NL" altLang="nl-NL" sz="2400" dirty="0" smtClean="0"/>
              <a:t>Disadvantage: </a:t>
            </a:r>
            <a:r>
              <a:rPr lang="nl-NL" altLang="nl-NL" sz="2400" dirty="0"/>
              <a:t/>
            </a:r>
            <a:br>
              <a:rPr lang="nl-NL" altLang="nl-NL" sz="2400" dirty="0"/>
            </a:br>
            <a:r>
              <a:rPr lang="nl-NL" altLang="nl-NL" sz="2400" dirty="0" err="1"/>
              <a:t>criterion</a:t>
            </a:r>
            <a:r>
              <a:rPr lang="nl-NL" altLang="nl-NL" sz="2400" dirty="0"/>
              <a:t> is </a:t>
            </a:r>
            <a:r>
              <a:rPr lang="nl-NL" altLang="nl-NL" sz="2400" dirty="0" err="1"/>
              <a:t>not</a:t>
            </a:r>
            <a:r>
              <a:rPr lang="nl-NL" altLang="nl-NL" sz="2400" dirty="0"/>
              <a:t> </a:t>
            </a:r>
            <a:r>
              <a:rPr lang="nl-NL" altLang="nl-NL" sz="2400" dirty="0" err="1" smtClean="0"/>
              <a:t>necessarily</a:t>
            </a:r>
            <a:r>
              <a:rPr lang="nl-NL" altLang="nl-NL" sz="2400" dirty="0" smtClean="0"/>
              <a:t> </a:t>
            </a:r>
            <a:r>
              <a:rPr lang="nl-NL" altLang="nl-NL" sz="2400" dirty="0" err="1" smtClean="0"/>
              <a:t>related</a:t>
            </a:r>
            <a:r>
              <a:rPr lang="nl-NL" altLang="nl-NL" sz="2400" dirty="0" smtClean="0"/>
              <a:t> </a:t>
            </a:r>
          </a:p>
          <a:p>
            <a:pPr marL="0" indent="0">
              <a:buNone/>
            </a:pPr>
            <a:r>
              <a:rPr lang="nl-NL" altLang="nl-NL" sz="2400" dirty="0"/>
              <a:t> </a:t>
            </a:r>
            <a:r>
              <a:rPr lang="nl-NL" altLang="nl-NL" sz="2400" dirty="0" smtClean="0"/>
              <a:t>    </a:t>
            </a:r>
            <a:r>
              <a:rPr lang="nl-NL" altLang="nl-NL" sz="2400" dirty="0" err="1" smtClean="0"/>
              <a:t>to</a:t>
            </a:r>
            <a:r>
              <a:rPr lang="nl-NL" altLang="nl-NL" sz="2400" dirty="0" smtClean="0"/>
              <a:t> </a:t>
            </a:r>
            <a:r>
              <a:rPr lang="nl-NL" altLang="nl-NL" sz="2400" dirty="0"/>
              <a:t>the goal; </a:t>
            </a:r>
            <a:r>
              <a:rPr lang="nl-NL" altLang="nl-NL" sz="2400" dirty="0" err="1" smtClean="0"/>
              <a:t>might</a:t>
            </a:r>
            <a:r>
              <a:rPr lang="nl-NL" altLang="nl-NL" sz="2400" dirty="0" smtClean="0"/>
              <a:t> </a:t>
            </a:r>
            <a:r>
              <a:rPr lang="nl-NL" altLang="nl-NL" sz="2400" dirty="0" err="1" smtClean="0"/>
              <a:t>discard</a:t>
            </a:r>
            <a:r>
              <a:rPr lang="nl-NL" altLang="nl-NL" sz="2400" dirty="0" smtClean="0"/>
              <a:t> </a:t>
            </a:r>
            <a:r>
              <a:rPr lang="nl-NL" altLang="nl-NL" sz="2400" dirty="0"/>
              <a:t>important </a:t>
            </a:r>
            <a:endParaRPr lang="nl-NL" altLang="nl-NL" sz="2400" dirty="0" smtClean="0"/>
          </a:p>
          <a:p>
            <a:pPr marL="0" indent="0">
              <a:buNone/>
            </a:pPr>
            <a:r>
              <a:rPr lang="nl-NL" altLang="nl-NL" sz="2400" dirty="0"/>
              <a:t> </a:t>
            </a:r>
            <a:r>
              <a:rPr lang="nl-NL" altLang="nl-NL" sz="2400" dirty="0" smtClean="0"/>
              <a:t>    </a:t>
            </a:r>
            <a:r>
              <a:rPr lang="nl-NL" altLang="nl-NL" sz="2400" dirty="0" err="1" smtClean="0"/>
              <a:t>directions</a:t>
            </a:r>
            <a:endParaRPr lang="nl-NL" altLang="nl-NL" sz="2400" dirty="0"/>
          </a:p>
        </p:txBody>
      </p:sp>
      <p:grpSp>
        <p:nvGrpSpPr>
          <p:cNvPr id="732164" name="Group 4"/>
          <p:cNvGrpSpPr>
            <a:grpSpLocks noChangeAspect="1"/>
          </p:cNvGrpSpPr>
          <p:nvPr/>
        </p:nvGrpSpPr>
        <p:grpSpPr bwMode="auto">
          <a:xfrm>
            <a:off x="5959475" y="3933825"/>
            <a:ext cx="2573338" cy="2633663"/>
            <a:chOff x="233" y="2246"/>
            <a:chExt cx="1538" cy="1574"/>
          </a:xfrm>
        </p:grpSpPr>
        <p:sp>
          <p:nvSpPr>
            <p:cNvPr id="732165" name="Rectangle 5"/>
            <p:cNvSpPr>
              <a:spLocks noChangeAspect="1" noChangeArrowheads="1"/>
            </p:cNvSpPr>
            <p:nvPr/>
          </p:nvSpPr>
          <p:spPr bwMode="auto">
            <a:xfrm>
              <a:off x="310" y="2246"/>
              <a:ext cx="1439" cy="14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166" name="Rectangle 6"/>
            <p:cNvSpPr>
              <a:spLocks noChangeAspect="1" noChangeArrowheads="1"/>
            </p:cNvSpPr>
            <p:nvPr/>
          </p:nvSpPr>
          <p:spPr bwMode="auto">
            <a:xfrm>
              <a:off x="310" y="2246"/>
              <a:ext cx="1439" cy="1446"/>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167" name="Line 7"/>
            <p:cNvSpPr>
              <a:spLocks noChangeAspect="1" noChangeShapeType="1"/>
            </p:cNvSpPr>
            <p:nvPr/>
          </p:nvSpPr>
          <p:spPr bwMode="auto">
            <a:xfrm>
              <a:off x="310" y="2246"/>
              <a:ext cx="143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68" name="Freeform 8"/>
            <p:cNvSpPr>
              <a:spLocks noChangeAspect="1"/>
            </p:cNvSpPr>
            <p:nvPr/>
          </p:nvSpPr>
          <p:spPr bwMode="auto">
            <a:xfrm>
              <a:off x="310" y="2246"/>
              <a:ext cx="1439" cy="1446"/>
            </a:xfrm>
            <a:custGeom>
              <a:avLst/>
              <a:gdLst>
                <a:gd name="T0" fmla="*/ 0 w 324"/>
                <a:gd name="T1" fmla="*/ 325 h 325"/>
                <a:gd name="T2" fmla="*/ 324 w 324"/>
                <a:gd name="T3" fmla="*/ 325 h 325"/>
                <a:gd name="T4" fmla="*/ 324 w 324"/>
                <a:gd name="T5" fmla="*/ 0 h 325"/>
                <a:gd name="T6" fmla="*/ 0 60000 65536"/>
                <a:gd name="T7" fmla="*/ 0 60000 65536"/>
                <a:gd name="T8" fmla="*/ 0 60000 65536"/>
                <a:gd name="T9" fmla="*/ 0 w 324"/>
                <a:gd name="T10" fmla="*/ 0 h 325"/>
                <a:gd name="T11" fmla="*/ 324 w 324"/>
                <a:gd name="T12" fmla="*/ 325 h 325"/>
              </a:gdLst>
              <a:ahLst/>
              <a:cxnLst>
                <a:cxn ang="T6">
                  <a:pos x="T0" y="T1"/>
                </a:cxn>
                <a:cxn ang="T7">
                  <a:pos x="T2" y="T3"/>
                </a:cxn>
                <a:cxn ang="T8">
                  <a:pos x="T4" y="T5"/>
                </a:cxn>
              </a:cxnLst>
              <a:rect l="T9" t="T10" r="T11" b="T12"/>
              <a:pathLst>
                <a:path w="324" h="325">
                  <a:moveTo>
                    <a:pt x="0" y="325"/>
                  </a:moveTo>
                  <a:lnTo>
                    <a:pt x="324" y="325"/>
                  </a:lnTo>
                  <a:lnTo>
                    <a:pt x="32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169" name="Line 9"/>
            <p:cNvSpPr>
              <a:spLocks noChangeAspect="1" noChangeShapeType="1"/>
            </p:cNvSpPr>
            <p:nvPr/>
          </p:nvSpPr>
          <p:spPr bwMode="auto">
            <a:xfrm flipV="1">
              <a:off x="310" y="2246"/>
              <a:ext cx="1" cy="14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70" name="Line 10"/>
            <p:cNvSpPr>
              <a:spLocks noChangeAspect="1" noChangeShapeType="1"/>
            </p:cNvSpPr>
            <p:nvPr/>
          </p:nvSpPr>
          <p:spPr bwMode="auto">
            <a:xfrm>
              <a:off x="310" y="3692"/>
              <a:ext cx="143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71" name="Line 11"/>
            <p:cNvSpPr>
              <a:spLocks noChangeAspect="1" noChangeShapeType="1"/>
            </p:cNvSpPr>
            <p:nvPr/>
          </p:nvSpPr>
          <p:spPr bwMode="auto">
            <a:xfrm flipV="1">
              <a:off x="310" y="2246"/>
              <a:ext cx="1" cy="14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72" name="Line 12"/>
            <p:cNvSpPr>
              <a:spLocks noChangeAspect="1" noChangeShapeType="1"/>
            </p:cNvSpPr>
            <p:nvPr/>
          </p:nvSpPr>
          <p:spPr bwMode="auto">
            <a:xfrm flipV="1">
              <a:off x="514" y="3678"/>
              <a:ext cx="1"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73" name="Line 13"/>
            <p:cNvSpPr>
              <a:spLocks noChangeAspect="1" noChangeShapeType="1"/>
            </p:cNvSpPr>
            <p:nvPr/>
          </p:nvSpPr>
          <p:spPr bwMode="auto">
            <a:xfrm>
              <a:off x="514" y="224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74" name="Rectangle 14"/>
            <p:cNvSpPr>
              <a:spLocks noChangeAspect="1" noChangeArrowheads="1"/>
            </p:cNvSpPr>
            <p:nvPr/>
          </p:nvSpPr>
          <p:spPr bwMode="auto">
            <a:xfrm>
              <a:off x="487" y="3711"/>
              <a:ext cx="8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nl-NL" altLang="nl-NL" sz="1200" b="1">
                  <a:solidFill>
                    <a:srgbClr val="000000"/>
                  </a:solidFill>
                  <a:latin typeface="Helvetica" pitchFamily="34" charset="0"/>
                  <a:ea typeface="ヒラギノ角ゴ Pro W3" pitchFamily="1" charset="-128"/>
                </a:rPr>
                <a:t>-5</a:t>
              </a:r>
              <a:endParaRPr lang="nl-NL" altLang="nl-NL">
                <a:ea typeface="ヒラギノ角ゴ Pro W3" pitchFamily="1" charset="-128"/>
              </a:endParaRPr>
            </a:p>
          </p:txBody>
        </p:sp>
        <p:sp>
          <p:nvSpPr>
            <p:cNvPr id="732175" name="Line 15"/>
            <p:cNvSpPr>
              <a:spLocks noChangeAspect="1" noChangeShapeType="1"/>
            </p:cNvSpPr>
            <p:nvPr/>
          </p:nvSpPr>
          <p:spPr bwMode="auto">
            <a:xfrm flipV="1">
              <a:off x="1029" y="3678"/>
              <a:ext cx="1"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76" name="Line 16"/>
            <p:cNvSpPr>
              <a:spLocks noChangeAspect="1" noChangeShapeType="1"/>
            </p:cNvSpPr>
            <p:nvPr/>
          </p:nvSpPr>
          <p:spPr bwMode="auto">
            <a:xfrm>
              <a:off x="1029" y="224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77" name="Rectangle 17"/>
            <p:cNvSpPr>
              <a:spLocks noChangeAspect="1" noChangeArrowheads="1"/>
            </p:cNvSpPr>
            <p:nvPr/>
          </p:nvSpPr>
          <p:spPr bwMode="auto">
            <a:xfrm>
              <a:off x="1028" y="3711"/>
              <a:ext cx="5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nl-NL" altLang="nl-NL" sz="1200" b="1">
                  <a:solidFill>
                    <a:srgbClr val="000000"/>
                  </a:solidFill>
                  <a:latin typeface="Helvetica" pitchFamily="34" charset="0"/>
                  <a:ea typeface="ヒラギノ角ゴ Pro W3" pitchFamily="1" charset="-128"/>
                </a:rPr>
                <a:t>0</a:t>
              </a:r>
              <a:endParaRPr lang="nl-NL" altLang="nl-NL">
                <a:ea typeface="ヒラギノ角ゴ Pro W3" pitchFamily="1" charset="-128"/>
              </a:endParaRPr>
            </a:p>
          </p:txBody>
        </p:sp>
        <p:sp>
          <p:nvSpPr>
            <p:cNvPr id="732178" name="Line 18"/>
            <p:cNvSpPr>
              <a:spLocks noChangeAspect="1" noChangeShapeType="1"/>
            </p:cNvSpPr>
            <p:nvPr/>
          </p:nvSpPr>
          <p:spPr bwMode="auto">
            <a:xfrm flipV="1">
              <a:off x="1544" y="3678"/>
              <a:ext cx="1"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79" name="Line 19"/>
            <p:cNvSpPr>
              <a:spLocks noChangeAspect="1" noChangeShapeType="1"/>
            </p:cNvSpPr>
            <p:nvPr/>
          </p:nvSpPr>
          <p:spPr bwMode="auto">
            <a:xfrm>
              <a:off x="1544" y="224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80" name="Rectangle 20"/>
            <p:cNvSpPr>
              <a:spLocks noChangeAspect="1" noChangeArrowheads="1"/>
            </p:cNvSpPr>
            <p:nvPr/>
          </p:nvSpPr>
          <p:spPr bwMode="auto">
            <a:xfrm>
              <a:off x="1543" y="3710"/>
              <a:ext cx="5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nl-NL" altLang="nl-NL" sz="1200" b="1">
                  <a:solidFill>
                    <a:srgbClr val="000000"/>
                  </a:solidFill>
                  <a:latin typeface="Helvetica" pitchFamily="34" charset="0"/>
                  <a:ea typeface="ヒラギノ角ゴ Pro W3" pitchFamily="1" charset="-128"/>
                </a:rPr>
                <a:t>5</a:t>
              </a:r>
              <a:endParaRPr lang="nl-NL" altLang="nl-NL">
                <a:ea typeface="ヒラギノ角ゴ Pro W3" pitchFamily="1" charset="-128"/>
              </a:endParaRPr>
            </a:p>
          </p:txBody>
        </p:sp>
        <p:sp>
          <p:nvSpPr>
            <p:cNvPr id="732181" name="Line 21"/>
            <p:cNvSpPr>
              <a:spLocks noChangeAspect="1" noChangeShapeType="1"/>
            </p:cNvSpPr>
            <p:nvPr/>
          </p:nvSpPr>
          <p:spPr bwMode="auto">
            <a:xfrm>
              <a:off x="310" y="3589"/>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82" name="Line 22"/>
            <p:cNvSpPr>
              <a:spLocks noChangeAspect="1" noChangeShapeType="1"/>
            </p:cNvSpPr>
            <p:nvPr/>
          </p:nvSpPr>
          <p:spPr bwMode="auto">
            <a:xfrm flipH="1">
              <a:off x="1735" y="3589"/>
              <a:ext cx="1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83" name="Rectangle 23"/>
            <p:cNvSpPr>
              <a:spLocks noChangeAspect="1" noChangeArrowheads="1"/>
            </p:cNvSpPr>
            <p:nvPr/>
          </p:nvSpPr>
          <p:spPr bwMode="auto">
            <a:xfrm>
              <a:off x="233" y="3532"/>
              <a:ext cx="8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nl-NL" altLang="nl-NL" sz="1200" b="1">
                  <a:solidFill>
                    <a:srgbClr val="000000"/>
                  </a:solidFill>
                  <a:latin typeface="Helvetica" pitchFamily="34" charset="0"/>
                  <a:ea typeface="ヒラギノ角ゴ Pro W3" pitchFamily="1" charset="-128"/>
                </a:rPr>
                <a:t>-6</a:t>
              </a:r>
              <a:endParaRPr lang="nl-NL" altLang="nl-NL">
                <a:ea typeface="ヒラギノ角ゴ Pro W3" pitchFamily="1" charset="-128"/>
              </a:endParaRPr>
            </a:p>
          </p:txBody>
        </p:sp>
        <p:sp>
          <p:nvSpPr>
            <p:cNvPr id="732184" name="Line 24"/>
            <p:cNvSpPr>
              <a:spLocks noChangeAspect="1" noChangeShapeType="1"/>
            </p:cNvSpPr>
            <p:nvPr/>
          </p:nvSpPr>
          <p:spPr bwMode="auto">
            <a:xfrm>
              <a:off x="310" y="3380"/>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85" name="Line 25"/>
            <p:cNvSpPr>
              <a:spLocks noChangeAspect="1" noChangeShapeType="1"/>
            </p:cNvSpPr>
            <p:nvPr/>
          </p:nvSpPr>
          <p:spPr bwMode="auto">
            <a:xfrm flipH="1">
              <a:off x="1735" y="3380"/>
              <a:ext cx="1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86" name="Rectangle 26"/>
            <p:cNvSpPr>
              <a:spLocks noChangeAspect="1" noChangeArrowheads="1"/>
            </p:cNvSpPr>
            <p:nvPr/>
          </p:nvSpPr>
          <p:spPr bwMode="auto">
            <a:xfrm>
              <a:off x="233" y="3322"/>
              <a:ext cx="8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nl-NL" altLang="nl-NL" sz="1200" b="1">
                  <a:solidFill>
                    <a:srgbClr val="000000"/>
                  </a:solidFill>
                  <a:latin typeface="Helvetica" pitchFamily="34" charset="0"/>
                  <a:ea typeface="ヒラギノ角ゴ Pro W3" pitchFamily="1" charset="-128"/>
                </a:rPr>
                <a:t>-4</a:t>
              </a:r>
              <a:endParaRPr lang="nl-NL" altLang="nl-NL">
                <a:ea typeface="ヒラギノ角ゴ Pro W3" pitchFamily="1" charset="-128"/>
              </a:endParaRPr>
            </a:p>
          </p:txBody>
        </p:sp>
        <p:sp>
          <p:nvSpPr>
            <p:cNvPr id="732187" name="Line 27"/>
            <p:cNvSpPr>
              <a:spLocks noChangeAspect="1" noChangeShapeType="1"/>
            </p:cNvSpPr>
            <p:nvPr/>
          </p:nvSpPr>
          <p:spPr bwMode="auto">
            <a:xfrm>
              <a:off x="310" y="3176"/>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88" name="Line 28"/>
            <p:cNvSpPr>
              <a:spLocks noChangeAspect="1" noChangeShapeType="1"/>
            </p:cNvSpPr>
            <p:nvPr/>
          </p:nvSpPr>
          <p:spPr bwMode="auto">
            <a:xfrm flipH="1">
              <a:off x="1735" y="3176"/>
              <a:ext cx="1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89" name="Rectangle 29"/>
            <p:cNvSpPr>
              <a:spLocks noChangeAspect="1" noChangeArrowheads="1"/>
            </p:cNvSpPr>
            <p:nvPr/>
          </p:nvSpPr>
          <p:spPr bwMode="auto">
            <a:xfrm>
              <a:off x="233" y="3118"/>
              <a:ext cx="8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nl-NL" altLang="nl-NL" sz="1200" b="1">
                  <a:solidFill>
                    <a:srgbClr val="000000"/>
                  </a:solidFill>
                  <a:latin typeface="Helvetica" pitchFamily="34" charset="0"/>
                  <a:ea typeface="ヒラギノ角ゴ Pro W3" pitchFamily="1" charset="-128"/>
                </a:rPr>
                <a:t>-2</a:t>
              </a:r>
              <a:endParaRPr lang="nl-NL" altLang="nl-NL">
                <a:ea typeface="ヒラギノ角ゴ Pro W3" pitchFamily="1" charset="-128"/>
              </a:endParaRPr>
            </a:p>
          </p:txBody>
        </p:sp>
        <p:sp>
          <p:nvSpPr>
            <p:cNvPr id="732190" name="Line 30"/>
            <p:cNvSpPr>
              <a:spLocks noChangeAspect="1" noChangeShapeType="1"/>
            </p:cNvSpPr>
            <p:nvPr/>
          </p:nvSpPr>
          <p:spPr bwMode="auto">
            <a:xfrm>
              <a:off x="310" y="297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91" name="Line 31"/>
            <p:cNvSpPr>
              <a:spLocks noChangeAspect="1" noChangeShapeType="1"/>
            </p:cNvSpPr>
            <p:nvPr/>
          </p:nvSpPr>
          <p:spPr bwMode="auto">
            <a:xfrm flipH="1">
              <a:off x="1735" y="2971"/>
              <a:ext cx="1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92" name="Rectangle 32"/>
            <p:cNvSpPr>
              <a:spLocks noChangeAspect="1" noChangeArrowheads="1"/>
            </p:cNvSpPr>
            <p:nvPr/>
          </p:nvSpPr>
          <p:spPr bwMode="auto">
            <a:xfrm>
              <a:off x="266" y="2913"/>
              <a:ext cx="5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nl-NL" altLang="nl-NL" sz="1200" b="1">
                  <a:solidFill>
                    <a:srgbClr val="000000"/>
                  </a:solidFill>
                  <a:latin typeface="Helvetica" pitchFamily="34" charset="0"/>
                  <a:ea typeface="ヒラギノ角ゴ Pro W3" pitchFamily="1" charset="-128"/>
                </a:rPr>
                <a:t>0</a:t>
              </a:r>
              <a:endParaRPr lang="nl-NL" altLang="nl-NL">
                <a:ea typeface="ヒラギノ角ゴ Pro W3" pitchFamily="1" charset="-128"/>
              </a:endParaRPr>
            </a:p>
          </p:txBody>
        </p:sp>
        <p:sp>
          <p:nvSpPr>
            <p:cNvPr id="732193" name="Line 33"/>
            <p:cNvSpPr>
              <a:spLocks noChangeAspect="1" noChangeShapeType="1"/>
            </p:cNvSpPr>
            <p:nvPr/>
          </p:nvSpPr>
          <p:spPr bwMode="auto">
            <a:xfrm>
              <a:off x="310" y="2762"/>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94" name="Line 34"/>
            <p:cNvSpPr>
              <a:spLocks noChangeAspect="1" noChangeShapeType="1"/>
            </p:cNvSpPr>
            <p:nvPr/>
          </p:nvSpPr>
          <p:spPr bwMode="auto">
            <a:xfrm flipH="1">
              <a:off x="1735" y="2762"/>
              <a:ext cx="1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95" name="Rectangle 35"/>
            <p:cNvSpPr>
              <a:spLocks noChangeAspect="1" noChangeArrowheads="1"/>
            </p:cNvSpPr>
            <p:nvPr/>
          </p:nvSpPr>
          <p:spPr bwMode="auto">
            <a:xfrm>
              <a:off x="266" y="2704"/>
              <a:ext cx="5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nl-NL" altLang="nl-NL" sz="1200" b="1">
                  <a:solidFill>
                    <a:srgbClr val="000000"/>
                  </a:solidFill>
                  <a:latin typeface="Helvetica" pitchFamily="34" charset="0"/>
                  <a:ea typeface="ヒラギノ角ゴ Pro W3" pitchFamily="1" charset="-128"/>
                </a:rPr>
                <a:t>2</a:t>
              </a:r>
              <a:endParaRPr lang="nl-NL" altLang="nl-NL">
                <a:ea typeface="ヒラギノ角ゴ Pro W3" pitchFamily="1" charset="-128"/>
              </a:endParaRPr>
            </a:p>
          </p:txBody>
        </p:sp>
        <p:sp>
          <p:nvSpPr>
            <p:cNvPr id="732196" name="Line 36"/>
            <p:cNvSpPr>
              <a:spLocks noChangeAspect="1" noChangeShapeType="1"/>
            </p:cNvSpPr>
            <p:nvPr/>
          </p:nvSpPr>
          <p:spPr bwMode="auto">
            <a:xfrm>
              <a:off x="310" y="2557"/>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97" name="Line 37"/>
            <p:cNvSpPr>
              <a:spLocks noChangeAspect="1" noChangeShapeType="1"/>
            </p:cNvSpPr>
            <p:nvPr/>
          </p:nvSpPr>
          <p:spPr bwMode="auto">
            <a:xfrm flipH="1">
              <a:off x="1735" y="2557"/>
              <a:ext cx="1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198" name="Rectangle 38"/>
            <p:cNvSpPr>
              <a:spLocks noChangeAspect="1" noChangeArrowheads="1"/>
            </p:cNvSpPr>
            <p:nvPr/>
          </p:nvSpPr>
          <p:spPr bwMode="auto">
            <a:xfrm>
              <a:off x="266" y="2499"/>
              <a:ext cx="5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nl-NL" altLang="nl-NL" sz="1200" b="1">
                  <a:solidFill>
                    <a:srgbClr val="000000"/>
                  </a:solidFill>
                  <a:latin typeface="Helvetica" pitchFamily="34" charset="0"/>
                  <a:ea typeface="ヒラギノ角ゴ Pro W3" pitchFamily="1" charset="-128"/>
                </a:rPr>
                <a:t>4</a:t>
              </a:r>
              <a:endParaRPr lang="nl-NL" altLang="nl-NL">
                <a:ea typeface="ヒラギノ角ゴ Pro W3" pitchFamily="1" charset="-128"/>
              </a:endParaRPr>
            </a:p>
          </p:txBody>
        </p:sp>
        <p:sp>
          <p:nvSpPr>
            <p:cNvPr id="732199" name="Line 39"/>
            <p:cNvSpPr>
              <a:spLocks noChangeAspect="1" noChangeShapeType="1"/>
            </p:cNvSpPr>
            <p:nvPr/>
          </p:nvSpPr>
          <p:spPr bwMode="auto">
            <a:xfrm>
              <a:off x="310" y="2348"/>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200" name="Line 40"/>
            <p:cNvSpPr>
              <a:spLocks noChangeAspect="1" noChangeShapeType="1"/>
            </p:cNvSpPr>
            <p:nvPr/>
          </p:nvSpPr>
          <p:spPr bwMode="auto">
            <a:xfrm flipH="1">
              <a:off x="1735" y="2348"/>
              <a:ext cx="1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201" name="Rectangle 41"/>
            <p:cNvSpPr>
              <a:spLocks noChangeAspect="1" noChangeArrowheads="1"/>
            </p:cNvSpPr>
            <p:nvPr/>
          </p:nvSpPr>
          <p:spPr bwMode="auto">
            <a:xfrm>
              <a:off x="266" y="2290"/>
              <a:ext cx="5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nl-NL" altLang="nl-NL" sz="1200" b="1">
                  <a:solidFill>
                    <a:srgbClr val="000000"/>
                  </a:solidFill>
                  <a:latin typeface="Helvetica" pitchFamily="34" charset="0"/>
                  <a:ea typeface="ヒラギノ角ゴ Pro W3" pitchFamily="1" charset="-128"/>
                </a:rPr>
                <a:t>6</a:t>
              </a:r>
              <a:endParaRPr lang="nl-NL" altLang="nl-NL">
                <a:ea typeface="ヒラギノ角ゴ Pro W3" pitchFamily="1" charset="-128"/>
              </a:endParaRPr>
            </a:p>
          </p:txBody>
        </p:sp>
        <p:sp>
          <p:nvSpPr>
            <p:cNvPr id="732202" name="Line 42"/>
            <p:cNvSpPr>
              <a:spLocks noChangeAspect="1" noChangeShapeType="1"/>
            </p:cNvSpPr>
            <p:nvPr/>
          </p:nvSpPr>
          <p:spPr bwMode="auto">
            <a:xfrm>
              <a:off x="310" y="2246"/>
              <a:ext cx="143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203" name="Freeform 43"/>
            <p:cNvSpPr>
              <a:spLocks noChangeAspect="1"/>
            </p:cNvSpPr>
            <p:nvPr/>
          </p:nvSpPr>
          <p:spPr bwMode="auto">
            <a:xfrm>
              <a:off x="310" y="2246"/>
              <a:ext cx="1439" cy="1446"/>
            </a:xfrm>
            <a:custGeom>
              <a:avLst/>
              <a:gdLst>
                <a:gd name="T0" fmla="*/ 0 w 324"/>
                <a:gd name="T1" fmla="*/ 325 h 325"/>
                <a:gd name="T2" fmla="*/ 324 w 324"/>
                <a:gd name="T3" fmla="*/ 325 h 325"/>
                <a:gd name="T4" fmla="*/ 324 w 324"/>
                <a:gd name="T5" fmla="*/ 0 h 325"/>
                <a:gd name="T6" fmla="*/ 0 60000 65536"/>
                <a:gd name="T7" fmla="*/ 0 60000 65536"/>
                <a:gd name="T8" fmla="*/ 0 60000 65536"/>
                <a:gd name="T9" fmla="*/ 0 w 324"/>
                <a:gd name="T10" fmla="*/ 0 h 325"/>
                <a:gd name="T11" fmla="*/ 324 w 324"/>
                <a:gd name="T12" fmla="*/ 325 h 325"/>
              </a:gdLst>
              <a:ahLst/>
              <a:cxnLst>
                <a:cxn ang="T6">
                  <a:pos x="T0" y="T1"/>
                </a:cxn>
                <a:cxn ang="T7">
                  <a:pos x="T2" y="T3"/>
                </a:cxn>
                <a:cxn ang="T8">
                  <a:pos x="T4" y="T5"/>
                </a:cxn>
              </a:cxnLst>
              <a:rect l="T9" t="T10" r="T11" b="T12"/>
              <a:pathLst>
                <a:path w="324" h="325">
                  <a:moveTo>
                    <a:pt x="0" y="325"/>
                  </a:moveTo>
                  <a:lnTo>
                    <a:pt x="324" y="325"/>
                  </a:lnTo>
                  <a:lnTo>
                    <a:pt x="32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04" name="Line 44"/>
            <p:cNvSpPr>
              <a:spLocks noChangeAspect="1" noChangeShapeType="1"/>
            </p:cNvSpPr>
            <p:nvPr/>
          </p:nvSpPr>
          <p:spPr bwMode="auto">
            <a:xfrm flipV="1">
              <a:off x="310" y="2246"/>
              <a:ext cx="1" cy="14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2205" name="Oval 45"/>
            <p:cNvSpPr>
              <a:spLocks noChangeAspect="1" noChangeArrowheads="1"/>
            </p:cNvSpPr>
            <p:nvPr/>
          </p:nvSpPr>
          <p:spPr bwMode="auto">
            <a:xfrm>
              <a:off x="705" y="28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06" name="Oval 46"/>
            <p:cNvSpPr>
              <a:spLocks noChangeAspect="1" noChangeArrowheads="1"/>
            </p:cNvSpPr>
            <p:nvPr/>
          </p:nvSpPr>
          <p:spPr bwMode="auto">
            <a:xfrm>
              <a:off x="1100" y="26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07" name="Oval 47"/>
            <p:cNvSpPr>
              <a:spLocks noChangeAspect="1" noChangeArrowheads="1"/>
            </p:cNvSpPr>
            <p:nvPr/>
          </p:nvSpPr>
          <p:spPr bwMode="auto">
            <a:xfrm>
              <a:off x="896" y="282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08" name="Oval 48"/>
            <p:cNvSpPr>
              <a:spLocks noChangeAspect="1" noChangeArrowheads="1"/>
            </p:cNvSpPr>
            <p:nvPr/>
          </p:nvSpPr>
          <p:spPr bwMode="auto">
            <a:xfrm>
              <a:off x="741" y="291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09" name="Oval 49"/>
            <p:cNvSpPr>
              <a:spLocks noChangeAspect="1" noChangeArrowheads="1"/>
            </p:cNvSpPr>
            <p:nvPr/>
          </p:nvSpPr>
          <p:spPr bwMode="auto">
            <a:xfrm>
              <a:off x="1247" y="26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10" name="Oval 50"/>
            <p:cNvSpPr>
              <a:spLocks noChangeAspect="1" noChangeArrowheads="1"/>
            </p:cNvSpPr>
            <p:nvPr/>
          </p:nvSpPr>
          <p:spPr bwMode="auto">
            <a:xfrm>
              <a:off x="1145" y="26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11" name="Oval 51"/>
            <p:cNvSpPr>
              <a:spLocks noChangeAspect="1" noChangeArrowheads="1"/>
            </p:cNvSpPr>
            <p:nvPr/>
          </p:nvSpPr>
          <p:spPr bwMode="auto">
            <a:xfrm>
              <a:off x="1189" y="26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12" name="Oval 52"/>
            <p:cNvSpPr>
              <a:spLocks noChangeAspect="1" noChangeArrowheads="1"/>
            </p:cNvSpPr>
            <p:nvPr/>
          </p:nvSpPr>
          <p:spPr bwMode="auto">
            <a:xfrm>
              <a:off x="1131"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13" name="Oval 53"/>
            <p:cNvSpPr>
              <a:spLocks noChangeAspect="1" noChangeArrowheads="1"/>
            </p:cNvSpPr>
            <p:nvPr/>
          </p:nvSpPr>
          <p:spPr bwMode="auto">
            <a:xfrm>
              <a:off x="887" y="28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14" name="Oval 54"/>
            <p:cNvSpPr>
              <a:spLocks noChangeAspect="1" noChangeArrowheads="1"/>
            </p:cNvSpPr>
            <p:nvPr/>
          </p:nvSpPr>
          <p:spPr bwMode="auto">
            <a:xfrm>
              <a:off x="1100" y="272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15" name="Oval 55"/>
            <p:cNvSpPr>
              <a:spLocks noChangeAspect="1" noChangeArrowheads="1"/>
            </p:cNvSpPr>
            <p:nvPr/>
          </p:nvSpPr>
          <p:spPr bwMode="auto">
            <a:xfrm>
              <a:off x="909" y="281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16" name="Oval 56"/>
            <p:cNvSpPr>
              <a:spLocks noChangeAspect="1" noChangeArrowheads="1"/>
            </p:cNvSpPr>
            <p:nvPr/>
          </p:nvSpPr>
          <p:spPr bwMode="auto">
            <a:xfrm>
              <a:off x="1309" y="26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17" name="Oval 57"/>
            <p:cNvSpPr>
              <a:spLocks noChangeAspect="1" noChangeArrowheads="1"/>
            </p:cNvSpPr>
            <p:nvPr/>
          </p:nvSpPr>
          <p:spPr bwMode="auto">
            <a:xfrm>
              <a:off x="918" y="283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18" name="Oval 58"/>
            <p:cNvSpPr>
              <a:spLocks noChangeAspect="1" noChangeArrowheads="1"/>
            </p:cNvSpPr>
            <p:nvPr/>
          </p:nvSpPr>
          <p:spPr bwMode="auto">
            <a:xfrm>
              <a:off x="1016" y="285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19" name="Oval 59"/>
            <p:cNvSpPr>
              <a:spLocks noChangeAspect="1" noChangeArrowheads="1"/>
            </p:cNvSpPr>
            <p:nvPr/>
          </p:nvSpPr>
          <p:spPr bwMode="auto">
            <a:xfrm>
              <a:off x="1003" y="278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20" name="Oval 60"/>
            <p:cNvSpPr>
              <a:spLocks noChangeAspect="1" noChangeArrowheads="1"/>
            </p:cNvSpPr>
            <p:nvPr/>
          </p:nvSpPr>
          <p:spPr bwMode="auto">
            <a:xfrm>
              <a:off x="1247" y="25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21" name="Oval 61"/>
            <p:cNvSpPr>
              <a:spLocks noChangeAspect="1" noChangeArrowheads="1"/>
            </p:cNvSpPr>
            <p:nvPr/>
          </p:nvSpPr>
          <p:spPr bwMode="auto">
            <a:xfrm>
              <a:off x="781" y="296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22" name="Oval 62"/>
            <p:cNvSpPr>
              <a:spLocks noChangeAspect="1" noChangeArrowheads="1"/>
            </p:cNvSpPr>
            <p:nvPr/>
          </p:nvSpPr>
          <p:spPr bwMode="auto">
            <a:xfrm>
              <a:off x="1229" y="26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23" name="Oval 63"/>
            <p:cNvSpPr>
              <a:spLocks noChangeAspect="1" noChangeArrowheads="1"/>
            </p:cNvSpPr>
            <p:nvPr/>
          </p:nvSpPr>
          <p:spPr bwMode="auto">
            <a:xfrm>
              <a:off x="1047" y="272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24" name="Oval 64"/>
            <p:cNvSpPr>
              <a:spLocks noChangeAspect="1" noChangeArrowheads="1"/>
            </p:cNvSpPr>
            <p:nvPr/>
          </p:nvSpPr>
          <p:spPr bwMode="auto">
            <a:xfrm>
              <a:off x="914" y="28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25" name="Oval 65"/>
            <p:cNvSpPr>
              <a:spLocks noChangeAspect="1" noChangeArrowheads="1"/>
            </p:cNvSpPr>
            <p:nvPr/>
          </p:nvSpPr>
          <p:spPr bwMode="auto">
            <a:xfrm>
              <a:off x="749" y="2895"/>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26" name="Oval 66"/>
            <p:cNvSpPr>
              <a:spLocks noChangeAspect="1" noChangeArrowheads="1"/>
            </p:cNvSpPr>
            <p:nvPr/>
          </p:nvSpPr>
          <p:spPr bwMode="auto">
            <a:xfrm>
              <a:off x="980" y="281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27" name="Oval 67"/>
            <p:cNvSpPr>
              <a:spLocks noChangeAspect="1" noChangeArrowheads="1"/>
            </p:cNvSpPr>
            <p:nvPr/>
          </p:nvSpPr>
          <p:spPr bwMode="auto">
            <a:xfrm>
              <a:off x="1114" y="270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28" name="Oval 68"/>
            <p:cNvSpPr>
              <a:spLocks noChangeAspect="1" noChangeArrowheads="1"/>
            </p:cNvSpPr>
            <p:nvPr/>
          </p:nvSpPr>
          <p:spPr bwMode="auto">
            <a:xfrm>
              <a:off x="785" y="289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29" name="Oval 69"/>
            <p:cNvSpPr>
              <a:spLocks noChangeAspect="1" noChangeArrowheads="1"/>
            </p:cNvSpPr>
            <p:nvPr/>
          </p:nvSpPr>
          <p:spPr bwMode="auto">
            <a:xfrm>
              <a:off x="1229" y="26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30" name="Oval 70"/>
            <p:cNvSpPr>
              <a:spLocks noChangeAspect="1" noChangeArrowheads="1"/>
            </p:cNvSpPr>
            <p:nvPr/>
          </p:nvSpPr>
          <p:spPr bwMode="auto">
            <a:xfrm>
              <a:off x="940" y="2797"/>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31" name="Oval 71"/>
            <p:cNvSpPr>
              <a:spLocks noChangeAspect="1" noChangeArrowheads="1"/>
            </p:cNvSpPr>
            <p:nvPr/>
          </p:nvSpPr>
          <p:spPr bwMode="auto">
            <a:xfrm>
              <a:off x="1047" y="277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32" name="Oval 72"/>
            <p:cNvSpPr>
              <a:spLocks noChangeAspect="1" noChangeArrowheads="1"/>
            </p:cNvSpPr>
            <p:nvPr/>
          </p:nvSpPr>
          <p:spPr bwMode="auto">
            <a:xfrm>
              <a:off x="963" y="274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33" name="Oval 73"/>
            <p:cNvSpPr>
              <a:spLocks noChangeAspect="1" noChangeArrowheads="1"/>
            </p:cNvSpPr>
            <p:nvPr/>
          </p:nvSpPr>
          <p:spPr bwMode="auto">
            <a:xfrm>
              <a:off x="1074"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34" name="Oval 74"/>
            <p:cNvSpPr>
              <a:spLocks noChangeAspect="1" noChangeArrowheads="1"/>
            </p:cNvSpPr>
            <p:nvPr/>
          </p:nvSpPr>
          <p:spPr bwMode="auto">
            <a:xfrm>
              <a:off x="749" y="2895"/>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35" name="Oval 75"/>
            <p:cNvSpPr>
              <a:spLocks noChangeAspect="1" noChangeArrowheads="1"/>
            </p:cNvSpPr>
            <p:nvPr/>
          </p:nvSpPr>
          <p:spPr bwMode="auto">
            <a:xfrm>
              <a:off x="1038"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36" name="Oval 76"/>
            <p:cNvSpPr>
              <a:spLocks noChangeAspect="1" noChangeArrowheads="1"/>
            </p:cNvSpPr>
            <p:nvPr/>
          </p:nvSpPr>
          <p:spPr bwMode="auto">
            <a:xfrm>
              <a:off x="834" y="28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37" name="Oval 77"/>
            <p:cNvSpPr>
              <a:spLocks noChangeAspect="1" noChangeArrowheads="1"/>
            </p:cNvSpPr>
            <p:nvPr/>
          </p:nvSpPr>
          <p:spPr bwMode="auto">
            <a:xfrm>
              <a:off x="1371" y="25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38" name="Oval 78"/>
            <p:cNvSpPr>
              <a:spLocks noChangeAspect="1" noChangeArrowheads="1"/>
            </p:cNvSpPr>
            <p:nvPr/>
          </p:nvSpPr>
          <p:spPr bwMode="auto">
            <a:xfrm>
              <a:off x="985" y="28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39" name="Oval 79"/>
            <p:cNvSpPr>
              <a:spLocks noChangeAspect="1" noChangeArrowheads="1"/>
            </p:cNvSpPr>
            <p:nvPr/>
          </p:nvSpPr>
          <p:spPr bwMode="auto">
            <a:xfrm>
              <a:off x="1180"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40" name="Oval 80"/>
            <p:cNvSpPr>
              <a:spLocks noChangeAspect="1" noChangeArrowheads="1"/>
            </p:cNvSpPr>
            <p:nvPr/>
          </p:nvSpPr>
          <p:spPr bwMode="auto">
            <a:xfrm>
              <a:off x="1100" y="269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41" name="Oval 81"/>
            <p:cNvSpPr>
              <a:spLocks noChangeAspect="1" noChangeArrowheads="1"/>
            </p:cNvSpPr>
            <p:nvPr/>
          </p:nvSpPr>
          <p:spPr bwMode="auto">
            <a:xfrm>
              <a:off x="798" y="282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42" name="Oval 82"/>
            <p:cNvSpPr>
              <a:spLocks noChangeAspect="1" noChangeArrowheads="1"/>
            </p:cNvSpPr>
            <p:nvPr/>
          </p:nvSpPr>
          <p:spPr bwMode="auto">
            <a:xfrm>
              <a:off x="1362" y="257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43" name="Oval 83"/>
            <p:cNvSpPr>
              <a:spLocks noChangeAspect="1" noChangeArrowheads="1"/>
            </p:cNvSpPr>
            <p:nvPr/>
          </p:nvSpPr>
          <p:spPr bwMode="auto">
            <a:xfrm>
              <a:off x="772" y="287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44" name="Oval 84"/>
            <p:cNvSpPr>
              <a:spLocks noChangeAspect="1" noChangeArrowheads="1"/>
            </p:cNvSpPr>
            <p:nvPr/>
          </p:nvSpPr>
          <p:spPr bwMode="auto">
            <a:xfrm>
              <a:off x="927" y="27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45" name="Oval 85"/>
            <p:cNvSpPr>
              <a:spLocks noChangeAspect="1" noChangeArrowheads="1"/>
            </p:cNvSpPr>
            <p:nvPr/>
          </p:nvSpPr>
          <p:spPr bwMode="auto">
            <a:xfrm>
              <a:off x="1251" y="26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46" name="Oval 86"/>
            <p:cNvSpPr>
              <a:spLocks noChangeAspect="1" noChangeArrowheads="1"/>
            </p:cNvSpPr>
            <p:nvPr/>
          </p:nvSpPr>
          <p:spPr bwMode="auto">
            <a:xfrm>
              <a:off x="1140" y="26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47" name="Oval 87"/>
            <p:cNvSpPr>
              <a:spLocks noChangeAspect="1" noChangeArrowheads="1"/>
            </p:cNvSpPr>
            <p:nvPr/>
          </p:nvSpPr>
          <p:spPr bwMode="auto">
            <a:xfrm>
              <a:off x="1043"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48" name="Oval 88"/>
            <p:cNvSpPr>
              <a:spLocks noChangeAspect="1" noChangeArrowheads="1"/>
            </p:cNvSpPr>
            <p:nvPr/>
          </p:nvSpPr>
          <p:spPr bwMode="auto">
            <a:xfrm>
              <a:off x="972"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49" name="Oval 89"/>
            <p:cNvSpPr>
              <a:spLocks noChangeAspect="1" noChangeArrowheads="1"/>
            </p:cNvSpPr>
            <p:nvPr/>
          </p:nvSpPr>
          <p:spPr bwMode="auto">
            <a:xfrm>
              <a:off x="652" y="291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50" name="Oval 90"/>
            <p:cNvSpPr>
              <a:spLocks noChangeAspect="1" noChangeArrowheads="1"/>
            </p:cNvSpPr>
            <p:nvPr/>
          </p:nvSpPr>
          <p:spPr bwMode="auto">
            <a:xfrm>
              <a:off x="958" y="278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51" name="Oval 91"/>
            <p:cNvSpPr>
              <a:spLocks noChangeAspect="1" noChangeArrowheads="1"/>
            </p:cNvSpPr>
            <p:nvPr/>
          </p:nvSpPr>
          <p:spPr bwMode="auto">
            <a:xfrm>
              <a:off x="1145" y="26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52" name="Oval 92"/>
            <p:cNvSpPr>
              <a:spLocks noChangeAspect="1" noChangeArrowheads="1"/>
            </p:cNvSpPr>
            <p:nvPr/>
          </p:nvSpPr>
          <p:spPr bwMode="auto">
            <a:xfrm>
              <a:off x="945" y="274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53" name="Oval 93"/>
            <p:cNvSpPr>
              <a:spLocks noChangeAspect="1" noChangeArrowheads="1"/>
            </p:cNvSpPr>
            <p:nvPr/>
          </p:nvSpPr>
          <p:spPr bwMode="auto">
            <a:xfrm>
              <a:off x="1016" y="277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54" name="Oval 94"/>
            <p:cNvSpPr>
              <a:spLocks noChangeAspect="1" noChangeArrowheads="1"/>
            </p:cNvSpPr>
            <p:nvPr/>
          </p:nvSpPr>
          <p:spPr bwMode="auto">
            <a:xfrm>
              <a:off x="976" y="28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55" name="Oval 95"/>
            <p:cNvSpPr>
              <a:spLocks noChangeAspect="1" noChangeArrowheads="1"/>
            </p:cNvSpPr>
            <p:nvPr/>
          </p:nvSpPr>
          <p:spPr bwMode="auto">
            <a:xfrm>
              <a:off x="1016"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56" name="Oval 96"/>
            <p:cNvSpPr>
              <a:spLocks noChangeAspect="1" noChangeArrowheads="1"/>
            </p:cNvSpPr>
            <p:nvPr/>
          </p:nvSpPr>
          <p:spPr bwMode="auto">
            <a:xfrm>
              <a:off x="900" y="2722"/>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57" name="Oval 97"/>
            <p:cNvSpPr>
              <a:spLocks noChangeAspect="1" noChangeArrowheads="1"/>
            </p:cNvSpPr>
            <p:nvPr/>
          </p:nvSpPr>
          <p:spPr bwMode="auto">
            <a:xfrm>
              <a:off x="1198" y="26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58" name="Oval 98"/>
            <p:cNvSpPr>
              <a:spLocks noChangeAspect="1" noChangeArrowheads="1"/>
            </p:cNvSpPr>
            <p:nvPr/>
          </p:nvSpPr>
          <p:spPr bwMode="auto">
            <a:xfrm>
              <a:off x="1034"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59" name="Oval 99"/>
            <p:cNvSpPr>
              <a:spLocks noChangeAspect="1" noChangeArrowheads="1"/>
            </p:cNvSpPr>
            <p:nvPr/>
          </p:nvSpPr>
          <p:spPr bwMode="auto">
            <a:xfrm>
              <a:off x="665" y="286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60" name="Oval 100"/>
            <p:cNvSpPr>
              <a:spLocks noChangeAspect="1" noChangeArrowheads="1"/>
            </p:cNvSpPr>
            <p:nvPr/>
          </p:nvSpPr>
          <p:spPr bwMode="auto">
            <a:xfrm>
              <a:off x="998" y="269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61" name="Oval 101"/>
            <p:cNvSpPr>
              <a:spLocks noChangeAspect="1" noChangeArrowheads="1"/>
            </p:cNvSpPr>
            <p:nvPr/>
          </p:nvSpPr>
          <p:spPr bwMode="auto">
            <a:xfrm>
              <a:off x="940" y="2780"/>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62" name="Oval 102"/>
            <p:cNvSpPr>
              <a:spLocks noChangeAspect="1" noChangeArrowheads="1"/>
            </p:cNvSpPr>
            <p:nvPr/>
          </p:nvSpPr>
          <p:spPr bwMode="auto">
            <a:xfrm>
              <a:off x="1038"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63" name="Oval 103"/>
            <p:cNvSpPr>
              <a:spLocks noChangeAspect="1" noChangeArrowheads="1"/>
            </p:cNvSpPr>
            <p:nvPr/>
          </p:nvSpPr>
          <p:spPr bwMode="auto">
            <a:xfrm>
              <a:off x="1043" y="277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64" name="Oval 104"/>
            <p:cNvSpPr>
              <a:spLocks noChangeAspect="1" noChangeArrowheads="1"/>
            </p:cNvSpPr>
            <p:nvPr/>
          </p:nvSpPr>
          <p:spPr bwMode="auto">
            <a:xfrm>
              <a:off x="1149" y="27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65" name="Oval 105"/>
            <p:cNvSpPr>
              <a:spLocks noChangeAspect="1" noChangeArrowheads="1"/>
            </p:cNvSpPr>
            <p:nvPr/>
          </p:nvSpPr>
          <p:spPr bwMode="auto">
            <a:xfrm>
              <a:off x="945" y="273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66" name="Oval 106"/>
            <p:cNvSpPr>
              <a:spLocks noChangeAspect="1" noChangeArrowheads="1"/>
            </p:cNvSpPr>
            <p:nvPr/>
          </p:nvSpPr>
          <p:spPr bwMode="auto">
            <a:xfrm>
              <a:off x="989" y="282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67" name="Oval 107"/>
            <p:cNvSpPr>
              <a:spLocks noChangeAspect="1" noChangeArrowheads="1"/>
            </p:cNvSpPr>
            <p:nvPr/>
          </p:nvSpPr>
          <p:spPr bwMode="auto">
            <a:xfrm>
              <a:off x="789" y="2873"/>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68" name="Oval 108"/>
            <p:cNvSpPr>
              <a:spLocks noChangeAspect="1" noChangeArrowheads="1"/>
            </p:cNvSpPr>
            <p:nvPr/>
          </p:nvSpPr>
          <p:spPr bwMode="auto">
            <a:xfrm>
              <a:off x="1003" y="27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69" name="Oval 109"/>
            <p:cNvSpPr>
              <a:spLocks noChangeAspect="1" noChangeArrowheads="1"/>
            </p:cNvSpPr>
            <p:nvPr/>
          </p:nvSpPr>
          <p:spPr bwMode="auto">
            <a:xfrm>
              <a:off x="1265" y="257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70" name="Oval 110"/>
            <p:cNvSpPr>
              <a:spLocks noChangeAspect="1" noChangeArrowheads="1"/>
            </p:cNvSpPr>
            <p:nvPr/>
          </p:nvSpPr>
          <p:spPr bwMode="auto">
            <a:xfrm>
              <a:off x="1158" y="265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71" name="Oval 111"/>
            <p:cNvSpPr>
              <a:spLocks noChangeAspect="1" noChangeArrowheads="1"/>
            </p:cNvSpPr>
            <p:nvPr/>
          </p:nvSpPr>
          <p:spPr bwMode="auto">
            <a:xfrm>
              <a:off x="874" y="27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72" name="Oval 112"/>
            <p:cNvSpPr>
              <a:spLocks noChangeAspect="1" noChangeArrowheads="1"/>
            </p:cNvSpPr>
            <p:nvPr/>
          </p:nvSpPr>
          <p:spPr bwMode="auto">
            <a:xfrm>
              <a:off x="954" y="28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73" name="Oval 113"/>
            <p:cNvSpPr>
              <a:spLocks noChangeAspect="1" noChangeArrowheads="1"/>
            </p:cNvSpPr>
            <p:nvPr/>
          </p:nvSpPr>
          <p:spPr bwMode="auto">
            <a:xfrm>
              <a:off x="781" y="282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74" name="Oval 114"/>
            <p:cNvSpPr>
              <a:spLocks noChangeAspect="1" noChangeArrowheads="1"/>
            </p:cNvSpPr>
            <p:nvPr/>
          </p:nvSpPr>
          <p:spPr bwMode="auto">
            <a:xfrm>
              <a:off x="994"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75" name="Oval 115"/>
            <p:cNvSpPr>
              <a:spLocks noChangeAspect="1" noChangeArrowheads="1"/>
            </p:cNvSpPr>
            <p:nvPr/>
          </p:nvSpPr>
          <p:spPr bwMode="auto">
            <a:xfrm>
              <a:off x="652" y="2966"/>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76" name="Oval 116"/>
            <p:cNvSpPr>
              <a:spLocks noChangeAspect="1" noChangeArrowheads="1"/>
            </p:cNvSpPr>
            <p:nvPr/>
          </p:nvSpPr>
          <p:spPr bwMode="auto">
            <a:xfrm>
              <a:off x="994" y="28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77" name="Oval 117"/>
            <p:cNvSpPr>
              <a:spLocks noChangeAspect="1" noChangeArrowheads="1"/>
            </p:cNvSpPr>
            <p:nvPr/>
          </p:nvSpPr>
          <p:spPr bwMode="auto">
            <a:xfrm>
              <a:off x="1056" y="27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78" name="Oval 118"/>
            <p:cNvSpPr>
              <a:spLocks noChangeAspect="1" noChangeArrowheads="1"/>
            </p:cNvSpPr>
            <p:nvPr/>
          </p:nvSpPr>
          <p:spPr bwMode="auto">
            <a:xfrm>
              <a:off x="954" y="282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79" name="Oval 119"/>
            <p:cNvSpPr>
              <a:spLocks noChangeAspect="1" noChangeArrowheads="1"/>
            </p:cNvSpPr>
            <p:nvPr/>
          </p:nvSpPr>
          <p:spPr bwMode="auto">
            <a:xfrm>
              <a:off x="1216" y="269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80" name="Oval 120"/>
            <p:cNvSpPr>
              <a:spLocks noChangeAspect="1" noChangeArrowheads="1"/>
            </p:cNvSpPr>
            <p:nvPr/>
          </p:nvSpPr>
          <p:spPr bwMode="auto">
            <a:xfrm>
              <a:off x="1167" y="270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81" name="Oval 121"/>
            <p:cNvSpPr>
              <a:spLocks noChangeAspect="1" noChangeArrowheads="1"/>
            </p:cNvSpPr>
            <p:nvPr/>
          </p:nvSpPr>
          <p:spPr bwMode="auto">
            <a:xfrm>
              <a:off x="776" y="294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82" name="Oval 122"/>
            <p:cNvSpPr>
              <a:spLocks noChangeAspect="1" noChangeArrowheads="1"/>
            </p:cNvSpPr>
            <p:nvPr/>
          </p:nvSpPr>
          <p:spPr bwMode="auto">
            <a:xfrm>
              <a:off x="785" y="290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83" name="Oval 123"/>
            <p:cNvSpPr>
              <a:spLocks noChangeAspect="1" noChangeArrowheads="1"/>
            </p:cNvSpPr>
            <p:nvPr/>
          </p:nvSpPr>
          <p:spPr bwMode="auto">
            <a:xfrm>
              <a:off x="1016"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84" name="Oval 124"/>
            <p:cNvSpPr>
              <a:spLocks noChangeAspect="1" noChangeArrowheads="1"/>
            </p:cNvSpPr>
            <p:nvPr/>
          </p:nvSpPr>
          <p:spPr bwMode="auto">
            <a:xfrm>
              <a:off x="1247" y="262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85" name="Oval 125"/>
            <p:cNvSpPr>
              <a:spLocks noChangeAspect="1" noChangeArrowheads="1"/>
            </p:cNvSpPr>
            <p:nvPr/>
          </p:nvSpPr>
          <p:spPr bwMode="auto">
            <a:xfrm>
              <a:off x="630" y="294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86" name="Oval 126"/>
            <p:cNvSpPr>
              <a:spLocks noChangeAspect="1" noChangeArrowheads="1"/>
            </p:cNvSpPr>
            <p:nvPr/>
          </p:nvSpPr>
          <p:spPr bwMode="auto">
            <a:xfrm>
              <a:off x="1011" y="2788"/>
              <a:ext cx="32"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87" name="Oval 127"/>
            <p:cNvSpPr>
              <a:spLocks noChangeAspect="1" noChangeArrowheads="1"/>
            </p:cNvSpPr>
            <p:nvPr/>
          </p:nvSpPr>
          <p:spPr bwMode="auto">
            <a:xfrm>
              <a:off x="1234" y="26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88" name="Oval 128"/>
            <p:cNvSpPr>
              <a:spLocks noChangeAspect="1" noChangeArrowheads="1"/>
            </p:cNvSpPr>
            <p:nvPr/>
          </p:nvSpPr>
          <p:spPr bwMode="auto">
            <a:xfrm>
              <a:off x="1202" y="2597"/>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89" name="Oval 129"/>
            <p:cNvSpPr>
              <a:spLocks noChangeAspect="1" noChangeArrowheads="1"/>
            </p:cNvSpPr>
            <p:nvPr/>
          </p:nvSpPr>
          <p:spPr bwMode="auto">
            <a:xfrm>
              <a:off x="1140" y="262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90" name="Oval 130"/>
            <p:cNvSpPr>
              <a:spLocks noChangeAspect="1" noChangeArrowheads="1"/>
            </p:cNvSpPr>
            <p:nvPr/>
          </p:nvSpPr>
          <p:spPr bwMode="auto">
            <a:xfrm>
              <a:off x="1096" y="261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91" name="Oval 131"/>
            <p:cNvSpPr>
              <a:spLocks noChangeAspect="1" noChangeArrowheads="1"/>
            </p:cNvSpPr>
            <p:nvPr/>
          </p:nvSpPr>
          <p:spPr bwMode="auto">
            <a:xfrm>
              <a:off x="1065" y="27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92" name="Oval 132"/>
            <p:cNvSpPr>
              <a:spLocks noChangeAspect="1" noChangeArrowheads="1"/>
            </p:cNvSpPr>
            <p:nvPr/>
          </p:nvSpPr>
          <p:spPr bwMode="auto">
            <a:xfrm>
              <a:off x="976" y="277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93" name="Oval 133"/>
            <p:cNvSpPr>
              <a:spLocks noChangeAspect="1" noChangeArrowheads="1"/>
            </p:cNvSpPr>
            <p:nvPr/>
          </p:nvSpPr>
          <p:spPr bwMode="auto">
            <a:xfrm>
              <a:off x="1016" y="27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94" name="Oval 134"/>
            <p:cNvSpPr>
              <a:spLocks noChangeAspect="1" noChangeArrowheads="1"/>
            </p:cNvSpPr>
            <p:nvPr/>
          </p:nvSpPr>
          <p:spPr bwMode="auto">
            <a:xfrm>
              <a:off x="1158" y="26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95" name="Oval 135"/>
            <p:cNvSpPr>
              <a:spLocks noChangeAspect="1" noChangeArrowheads="1"/>
            </p:cNvSpPr>
            <p:nvPr/>
          </p:nvSpPr>
          <p:spPr bwMode="auto">
            <a:xfrm>
              <a:off x="1371" y="24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96" name="Oval 136"/>
            <p:cNvSpPr>
              <a:spLocks noChangeAspect="1" noChangeArrowheads="1"/>
            </p:cNvSpPr>
            <p:nvPr/>
          </p:nvSpPr>
          <p:spPr bwMode="auto">
            <a:xfrm>
              <a:off x="678" y="2900"/>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97" name="Oval 137"/>
            <p:cNvSpPr>
              <a:spLocks noChangeAspect="1" noChangeArrowheads="1"/>
            </p:cNvSpPr>
            <p:nvPr/>
          </p:nvSpPr>
          <p:spPr bwMode="auto">
            <a:xfrm>
              <a:off x="954"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98" name="Oval 138"/>
            <p:cNvSpPr>
              <a:spLocks noChangeAspect="1" noChangeArrowheads="1"/>
            </p:cNvSpPr>
            <p:nvPr/>
          </p:nvSpPr>
          <p:spPr bwMode="auto">
            <a:xfrm>
              <a:off x="1074" y="267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299" name="Oval 139"/>
            <p:cNvSpPr>
              <a:spLocks noChangeAspect="1" noChangeArrowheads="1"/>
            </p:cNvSpPr>
            <p:nvPr/>
          </p:nvSpPr>
          <p:spPr bwMode="auto">
            <a:xfrm>
              <a:off x="994" y="272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00" name="Oval 140"/>
            <p:cNvSpPr>
              <a:spLocks noChangeAspect="1" noChangeArrowheads="1"/>
            </p:cNvSpPr>
            <p:nvPr/>
          </p:nvSpPr>
          <p:spPr bwMode="auto">
            <a:xfrm>
              <a:off x="1162" y="2717"/>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01" name="Oval 141"/>
            <p:cNvSpPr>
              <a:spLocks noChangeAspect="1" noChangeArrowheads="1"/>
            </p:cNvSpPr>
            <p:nvPr/>
          </p:nvSpPr>
          <p:spPr bwMode="auto">
            <a:xfrm>
              <a:off x="1047" y="273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02" name="Oval 142"/>
            <p:cNvSpPr>
              <a:spLocks noChangeAspect="1" noChangeArrowheads="1"/>
            </p:cNvSpPr>
            <p:nvPr/>
          </p:nvSpPr>
          <p:spPr bwMode="auto">
            <a:xfrm>
              <a:off x="1043"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03" name="Oval 143"/>
            <p:cNvSpPr>
              <a:spLocks noChangeAspect="1" noChangeArrowheads="1"/>
            </p:cNvSpPr>
            <p:nvPr/>
          </p:nvSpPr>
          <p:spPr bwMode="auto">
            <a:xfrm>
              <a:off x="1211"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04" name="Oval 144"/>
            <p:cNvSpPr>
              <a:spLocks noChangeAspect="1" noChangeArrowheads="1"/>
            </p:cNvSpPr>
            <p:nvPr/>
          </p:nvSpPr>
          <p:spPr bwMode="auto">
            <a:xfrm>
              <a:off x="927" y="282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05" name="Oval 145"/>
            <p:cNvSpPr>
              <a:spLocks noChangeAspect="1" noChangeArrowheads="1"/>
            </p:cNvSpPr>
            <p:nvPr/>
          </p:nvSpPr>
          <p:spPr bwMode="auto">
            <a:xfrm>
              <a:off x="1185" y="266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06" name="Oval 146"/>
            <p:cNvSpPr>
              <a:spLocks noChangeAspect="1" noChangeArrowheads="1"/>
            </p:cNvSpPr>
            <p:nvPr/>
          </p:nvSpPr>
          <p:spPr bwMode="auto">
            <a:xfrm>
              <a:off x="1056" y="26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07" name="Oval 147"/>
            <p:cNvSpPr>
              <a:spLocks noChangeAspect="1" noChangeArrowheads="1"/>
            </p:cNvSpPr>
            <p:nvPr/>
          </p:nvSpPr>
          <p:spPr bwMode="auto">
            <a:xfrm>
              <a:off x="1460" y="25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08" name="Oval 148"/>
            <p:cNvSpPr>
              <a:spLocks noChangeAspect="1" noChangeArrowheads="1"/>
            </p:cNvSpPr>
            <p:nvPr/>
          </p:nvSpPr>
          <p:spPr bwMode="auto">
            <a:xfrm>
              <a:off x="812" y="277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09" name="Oval 149"/>
            <p:cNvSpPr>
              <a:spLocks noChangeAspect="1" noChangeArrowheads="1"/>
            </p:cNvSpPr>
            <p:nvPr/>
          </p:nvSpPr>
          <p:spPr bwMode="auto">
            <a:xfrm>
              <a:off x="936" y="28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10" name="Oval 150"/>
            <p:cNvSpPr>
              <a:spLocks noChangeAspect="1" noChangeArrowheads="1"/>
            </p:cNvSpPr>
            <p:nvPr/>
          </p:nvSpPr>
          <p:spPr bwMode="auto">
            <a:xfrm>
              <a:off x="705" y="28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11" name="Oval 151"/>
            <p:cNvSpPr>
              <a:spLocks noChangeAspect="1" noChangeArrowheads="1"/>
            </p:cNvSpPr>
            <p:nvPr/>
          </p:nvSpPr>
          <p:spPr bwMode="auto">
            <a:xfrm>
              <a:off x="980" y="282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12" name="Oval 152"/>
            <p:cNvSpPr>
              <a:spLocks noChangeAspect="1" noChangeArrowheads="1"/>
            </p:cNvSpPr>
            <p:nvPr/>
          </p:nvSpPr>
          <p:spPr bwMode="auto">
            <a:xfrm>
              <a:off x="1025"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13" name="Oval 153"/>
            <p:cNvSpPr>
              <a:spLocks noChangeAspect="1" noChangeArrowheads="1"/>
            </p:cNvSpPr>
            <p:nvPr/>
          </p:nvSpPr>
          <p:spPr bwMode="auto">
            <a:xfrm>
              <a:off x="758" y="28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14" name="Oval 154"/>
            <p:cNvSpPr>
              <a:spLocks noChangeAspect="1" noChangeArrowheads="1"/>
            </p:cNvSpPr>
            <p:nvPr/>
          </p:nvSpPr>
          <p:spPr bwMode="auto">
            <a:xfrm>
              <a:off x="1322" y="25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15" name="Oval 155"/>
            <p:cNvSpPr>
              <a:spLocks noChangeAspect="1" noChangeArrowheads="1"/>
            </p:cNvSpPr>
            <p:nvPr/>
          </p:nvSpPr>
          <p:spPr bwMode="auto">
            <a:xfrm>
              <a:off x="767" y="28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16" name="Oval 156"/>
            <p:cNvSpPr>
              <a:spLocks noChangeAspect="1" noChangeArrowheads="1"/>
            </p:cNvSpPr>
            <p:nvPr/>
          </p:nvSpPr>
          <p:spPr bwMode="auto">
            <a:xfrm>
              <a:off x="1140" y="267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17" name="Oval 157"/>
            <p:cNvSpPr>
              <a:spLocks noChangeAspect="1" noChangeArrowheads="1"/>
            </p:cNvSpPr>
            <p:nvPr/>
          </p:nvSpPr>
          <p:spPr bwMode="auto">
            <a:xfrm>
              <a:off x="1291" y="2561"/>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18" name="Oval 158"/>
            <p:cNvSpPr>
              <a:spLocks noChangeAspect="1" noChangeArrowheads="1"/>
            </p:cNvSpPr>
            <p:nvPr/>
          </p:nvSpPr>
          <p:spPr bwMode="auto">
            <a:xfrm>
              <a:off x="656" y="294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19" name="Oval 159"/>
            <p:cNvSpPr>
              <a:spLocks noChangeAspect="1" noChangeArrowheads="1"/>
            </p:cNvSpPr>
            <p:nvPr/>
          </p:nvSpPr>
          <p:spPr bwMode="auto">
            <a:xfrm>
              <a:off x="985" y="27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20" name="Oval 160"/>
            <p:cNvSpPr>
              <a:spLocks noChangeAspect="1" noChangeArrowheads="1"/>
            </p:cNvSpPr>
            <p:nvPr/>
          </p:nvSpPr>
          <p:spPr bwMode="auto">
            <a:xfrm>
              <a:off x="923" y="28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21" name="Oval 161"/>
            <p:cNvSpPr>
              <a:spLocks noChangeAspect="1" noChangeArrowheads="1"/>
            </p:cNvSpPr>
            <p:nvPr/>
          </p:nvSpPr>
          <p:spPr bwMode="auto">
            <a:xfrm>
              <a:off x="1034" y="27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22" name="Oval 162"/>
            <p:cNvSpPr>
              <a:spLocks noChangeAspect="1" noChangeArrowheads="1"/>
            </p:cNvSpPr>
            <p:nvPr/>
          </p:nvSpPr>
          <p:spPr bwMode="auto">
            <a:xfrm>
              <a:off x="1158" y="26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23" name="Oval 163"/>
            <p:cNvSpPr>
              <a:spLocks noChangeAspect="1" noChangeArrowheads="1"/>
            </p:cNvSpPr>
            <p:nvPr/>
          </p:nvSpPr>
          <p:spPr bwMode="auto">
            <a:xfrm>
              <a:off x="1207" y="25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24" name="Oval 164"/>
            <p:cNvSpPr>
              <a:spLocks noChangeAspect="1" noChangeArrowheads="1"/>
            </p:cNvSpPr>
            <p:nvPr/>
          </p:nvSpPr>
          <p:spPr bwMode="auto">
            <a:xfrm>
              <a:off x="1309" y="261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25" name="Oval 165"/>
            <p:cNvSpPr>
              <a:spLocks noChangeAspect="1" noChangeArrowheads="1"/>
            </p:cNvSpPr>
            <p:nvPr/>
          </p:nvSpPr>
          <p:spPr bwMode="auto">
            <a:xfrm>
              <a:off x="1202" y="2713"/>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26" name="Oval 166"/>
            <p:cNvSpPr>
              <a:spLocks noChangeAspect="1" noChangeArrowheads="1"/>
            </p:cNvSpPr>
            <p:nvPr/>
          </p:nvSpPr>
          <p:spPr bwMode="auto">
            <a:xfrm>
              <a:off x="1016" y="28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27" name="Oval 167"/>
            <p:cNvSpPr>
              <a:spLocks noChangeAspect="1" noChangeArrowheads="1"/>
            </p:cNvSpPr>
            <p:nvPr/>
          </p:nvSpPr>
          <p:spPr bwMode="auto">
            <a:xfrm>
              <a:off x="1158" y="26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28" name="Oval 168"/>
            <p:cNvSpPr>
              <a:spLocks noChangeAspect="1" noChangeArrowheads="1"/>
            </p:cNvSpPr>
            <p:nvPr/>
          </p:nvSpPr>
          <p:spPr bwMode="auto">
            <a:xfrm>
              <a:off x="887" y="27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29" name="Oval 169"/>
            <p:cNvSpPr>
              <a:spLocks noChangeAspect="1" noChangeArrowheads="1"/>
            </p:cNvSpPr>
            <p:nvPr/>
          </p:nvSpPr>
          <p:spPr bwMode="auto">
            <a:xfrm>
              <a:off x="576" y="3055"/>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30" name="Oval 170"/>
            <p:cNvSpPr>
              <a:spLocks noChangeAspect="1" noChangeArrowheads="1"/>
            </p:cNvSpPr>
            <p:nvPr/>
          </p:nvSpPr>
          <p:spPr bwMode="auto">
            <a:xfrm>
              <a:off x="1216" y="270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31" name="Oval 171"/>
            <p:cNvSpPr>
              <a:spLocks noChangeAspect="1" noChangeArrowheads="1"/>
            </p:cNvSpPr>
            <p:nvPr/>
          </p:nvSpPr>
          <p:spPr bwMode="auto">
            <a:xfrm>
              <a:off x="972" y="28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32" name="Oval 172"/>
            <p:cNvSpPr>
              <a:spLocks noChangeAspect="1" noChangeArrowheads="1"/>
            </p:cNvSpPr>
            <p:nvPr/>
          </p:nvSpPr>
          <p:spPr bwMode="auto">
            <a:xfrm>
              <a:off x="949" y="287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33" name="Oval 173"/>
            <p:cNvSpPr>
              <a:spLocks noChangeAspect="1" noChangeArrowheads="1"/>
            </p:cNvSpPr>
            <p:nvPr/>
          </p:nvSpPr>
          <p:spPr bwMode="auto">
            <a:xfrm>
              <a:off x="883" y="282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34" name="Oval 174"/>
            <p:cNvSpPr>
              <a:spLocks noChangeAspect="1" noChangeArrowheads="1"/>
            </p:cNvSpPr>
            <p:nvPr/>
          </p:nvSpPr>
          <p:spPr bwMode="auto">
            <a:xfrm>
              <a:off x="1242" y="257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35" name="Oval 175"/>
            <p:cNvSpPr>
              <a:spLocks noChangeAspect="1" noChangeArrowheads="1"/>
            </p:cNvSpPr>
            <p:nvPr/>
          </p:nvSpPr>
          <p:spPr bwMode="auto">
            <a:xfrm>
              <a:off x="741" y="28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36" name="Oval 176"/>
            <p:cNvSpPr>
              <a:spLocks noChangeAspect="1" noChangeArrowheads="1"/>
            </p:cNvSpPr>
            <p:nvPr/>
          </p:nvSpPr>
          <p:spPr bwMode="auto">
            <a:xfrm>
              <a:off x="1273" y="2673"/>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37" name="Oval 177"/>
            <p:cNvSpPr>
              <a:spLocks noChangeAspect="1" noChangeArrowheads="1"/>
            </p:cNvSpPr>
            <p:nvPr/>
          </p:nvSpPr>
          <p:spPr bwMode="auto">
            <a:xfrm>
              <a:off x="963" y="27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38" name="Oval 178"/>
            <p:cNvSpPr>
              <a:spLocks noChangeAspect="1" noChangeArrowheads="1"/>
            </p:cNvSpPr>
            <p:nvPr/>
          </p:nvSpPr>
          <p:spPr bwMode="auto">
            <a:xfrm>
              <a:off x="963"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39" name="Oval 179"/>
            <p:cNvSpPr>
              <a:spLocks noChangeAspect="1" noChangeArrowheads="1"/>
            </p:cNvSpPr>
            <p:nvPr/>
          </p:nvSpPr>
          <p:spPr bwMode="auto">
            <a:xfrm>
              <a:off x="1034" y="26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40" name="Oval 180"/>
            <p:cNvSpPr>
              <a:spLocks noChangeAspect="1" noChangeArrowheads="1"/>
            </p:cNvSpPr>
            <p:nvPr/>
          </p:nvSpPr>
          <p:spPr bwMode="auto">
            <a:xfrm>
              <a:off x="1242" y="25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41" name="Oval 181"/>
            <p:cNvSpPr>
              <a:spLocks noChangeAspect="1" noChangeArrowheads="1"/>
            </p:cNvSpPr>
            <p:nvPr/>
          </p:nvSpPr>
          <p:spPr bwMode="auto">
            <a:xfrm>
              <a:off x="1083" y="27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42" name="Oval 182"/>
            <p:cNvSpPr>
              <a:spLocks noChangeAspect="1" noChangeArrowheads="1"/>
            </p:cNvSpPr>
            <p:nvPr/>
          </p:nvSpPr>
          <p:spPr bwMode="auto">
            <a:xfrm>
              <a:off x="1065" y="26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43" name="Oval 183"/>
            <p:cNvSpPr>
              <a:spLocks noChangeAspect="1" noChangeArrowheads="1"/>
            </p:cNvSpPr>
            <p:nvPr/>
          </p:nvSpPr>
          <p:spPr bwMode="auto">
            <a:xfrm>
              <a:off x="1202" y="2659"/>
              <a:ext cx="32"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44" name="Oval 184"/>
            <p:cNvSpPr>
              <a:spLocks noChangeAspect="1" noChangeArrowheads="1"/>
            </p:cNvSpPr>
            <p:nvPr/>
          </p:nvSpPr>
          <p:spPr bwMode="auto">
            <a:xfrm>
              <a:off x="1225" y="261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45" name="Oval 185"/>
            <p:cNvSpPr>
              <a:spLocks noChangeAspect="1" noChangeArrowheads="1"/>
            </p:cNvSpPr>
            <p:nvPr/>
          </p:nvSpPr>
          <p:spPr bwMode="auto">
            <a:xfrm>
              <a:off x="1100"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46" name="Oval 186"/>
            <p:cNvSpPr>
              <a:spLocks noChangeAspect="1" noChangeArrowheads="1"/>
            </p:cNvSpPr>
            <p:nvPr/>
          </p:nvSpPr>
          <p:spPr bwMode="auto">
            <a:xfrm>
              <a:off x="963" y="28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47" name="Oval 187"/>
            <p:cNvSpPr>
              <a:spLocks noChangeAspect="1" noChangeArrowheads="1"/>
            </p:cNvSpPr>
            <p:nvPr/>
          </p:nvSpPr>
          <p:spPr bwMode="auto">
            <a:xfrm>
              <a:off x="909" y="28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48" name="Oval 188"/>
            <p:cNvSpPr>
              <a:spLocks noChangeAspect="1" noChangeArrowheads="1"/>
            </p:cNvSpPr>
            <p:nvPr/>
          </p:nvSpPr>
          <p:spPr bwMode="auto">
            <a:xfrm>
              <a:off x="1118" y="26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49" name="Oval 189"/>
            <p:cNvSpPr>
              <a:spLocks noChangeAspect="1" noChangeArrowheads="1"/>
            </p:cNvSpPr>
            <p:nvPr/>
          </p:nvSpPr>
          <p:spPr bwMode="auto">
            <a:xfrm>
              <a:off x="576" y="299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50" name="Oval 190"/>
            <p:cNvSpPr>
              <a:spLocks noChangeAspect="1" noChangeArrowheads="1"/>
            </p:cNvSpPr>
            <p:nvPr/>
          </p:nvSpPr>
          <p:spPr bwMode="auto">
            <a:xfrm>
              <a:off x="1491" y="25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51" name="Oval 191"/>
            <p:cNvSpPr>
              <a:spLocks noChangeAspect="1" noChangeArrowheads="1"/>
            </p:cNvSpPr>
            <p:nvPr/>
          </p:nvSpPr>
          <p:spPr bwMode="auto">
            <a:xfrm>
              <a:off x="789" y="2851"/>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52" name="Oval 192"/>
            <p:cNvSpPr>
              <a:spLocks noChangeAspect="1" noChangeArrowheads="1"/>
            </p:cNvSpPr>
            <p:nvPr/>
          </p:nvSpPr>
          <p:spPr bwMode="auto">
            <a:xfrm>
              <a:off x="1003" y="269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53" name="Oval 193"/>
            <p:cNvSpPr>
              <a:spLocks noChangeAspect="1" noChangeArrowheads="1"/>
            </p:cNvSpPr>
            <p:nvPr/>
          </p:nvSpPr>
          <p:spPr bwMode="auto">
            <a:xfrm>
              <a:off x="807" y="293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54" name="Oval 194"/>
            <p:cNvSpPr>
              <a:spLocks noChangeAspect="1" noChangeArrowheads="1"/>
            </p:cNvSpPr>
            <p:nvPr/>
          </p:nvSpPr>
          <p:spPr bwMode="auto">
            <a:xfrm>
              <a:off x="1034" y="267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55" name="Oval 195"/>
            <p:cNvSpPr>
              <a:spLocks noChangeAspect="1" noChangeArrowheads="1"/>
            </p:cNvSpPr>
            <p:nvPr/>
          </p:nvSpPr>
          <p:spPr bwMode="auto">
            <a:xfrm>
              <a:off x="1020" y="27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56" name="Oval 196"/>
            <p:cNvSpPr>
              <a:spLocks noChangeAspect="1" noChangeArrowheads="1"/>
            </p:cNvSpPr>
            <p:nvPr/>
          </p:nvSpPr>
          <p:spPr bwMode="auto">
            <a:xfrm>
              <a:off x="1162" y="2722"/>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57" name="Oval 197"/>
            <p:cNvSpPr>
              <a:spLocks noChangeAspect="1" noChangeArrowheads="1"/>
            </p:cNvSpPr>
            <p:nvPr/>
          </p:nvSpPr>
          <p:spPr bwMode="auto">
            <a:xfrm>
              <a:off x="887" y="28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58" name="Oval 198"/>
            <p:cNvSpPr>
              <a:spLocks noChangeAspect="1" noChangeArrowheads="1"/>
            </p:cNvSpPr>
            <p:nvPr/>
          </p:nvSpPr>
          <p:spPr bwMode="auto">
            <a:xfrm>
              <a:off x="834" y="28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59" name="Oval 199"/>
            <p:cNvSpPr>
              <a:spLocks noChangeAspect="1" noChangeArrowheads="1"/>
            </p:cNvSpPr>
            <p:nvPr/>
          </p:nvSpPr>
          <p:spPr bwMode="auto">
            <a:xfrm>
              <a:off x="1229" y="26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60" name="Oval 200"/>
            <p:cNvSpPr>
              <a:spLocks noChangeAspect="1" noChangeArrowheads="1"/>
            </p:cNvSpPr>
            <p:nvPr/>
          </p:nvSpPr>
          <p:spPr bwMode="auto">
            <a:xfrm>
              <a:off x="856" y="282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61" name="Oval 201"/>
            <p:cNvSpPr>
              <a:spLocks noChangeAspect="1" noChangeArrowheads="1"/>
            </p:cNvSpPr>
            <p:nvPr/>
          </p:nvSpPr>
          <p:spPr bwMode="auto">
            <a:xfrm>
              <a:off x="869" y="29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62" name="Oval 202"/>
            <p:cNvSpPr>
              <a:spLocks noChangeAspect="1" noChangeArrowheads="1"/>
            </p:cNvSpPr>
            <p:nvPr/>
          </p:nvSpPr>
          <p:spPr bwMode="auto">
            <a:xfrm>
              <a:off x="1007" y="27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63" name="Oval 203"/>
            <p:cNvSpPr>
              <a:spLocks noChangeAspect="1" noChangeArrowheads="1"/>
            </p:cNvSpPr>
            <p:nvPr/>
          </p:nvSpPr>
          <p:spPr bwMode="auto">
            <a:xfrm>
              <a:off x="994" y="27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grpSp>
          <p:nvGrpSpPr>
            <p:cNvPr id="732364" name="Group 204"/>
            <p:cNvGrpSpPr>
              <a:grpSpLocks noChangeAspect="1"/>
            </p:cNvGrpSpPr>
            <p:nvPr/>
          </p:nvGrpSpPr>
          <p:grpSpPr bwMode="auto">
            <a:xfrm>
              <a:off x="523" y="2459"/>
              <a:ext cx="1168" cy="556"/>
              <a:chOff x="523" y="2459"/>
              <a:chExt cx="1168" cy="556"/>
            </a:xfrm>
          </p:grpSpPr>
          <p:sp>
            <p:nvSpPr>
              <p:cNvPr id="732365" name="Oval 205"/>
              <p:cNvSpPr>
                <a:spLocks noChangeAspect="1" noChangeArrowheads="1"/>
              </p:cNvSpPr>
              <p:nvPr/>
            </p:nvSpPr>
            <p:spPr bwMode="auto">
              <a:xfrm>
                <a:off x="1109"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66" name="Oval 206"/>
              <p:cNvSpPr>
                <a:spLocks noChangeAspect="1" noChangeArrowheads="1"/>
              </p:cNvSpPr>
              <p:nvPr/>
            </p:nvSpPr>
            <p:spPr bwMode="auto">
              <a:xfrm>
                <a:off x="1278" y="25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67" name="Oval 207"/>
              <p:cNvSpPr>
                <a:spLocks noChangeAspect="1" noChangeArrowheads="1"/>
              </p:cNvSpPr>
              <p:nvPr/>
            </p:nvSpPr>
            <p:spPr bwMode="auto">
              <a:xfrm>
                <a:off x="932" y="28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68" name="Oval 208"/>
              <p:cNvSpPr>
                <a:spLocks noChangeAspect="1" noChangeArrowheads="1"/>
              </p:cNvSpPr>
              <p:nvPr/>
            </p:nvSpPr>
            <p:spPr bwMode="auto">
              <a:xfrm>
                <a:off x="1158" y="269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69" name="Oval 209"/>
              <p:cNvSpPr>
                <a:spLocks noChangeAspect="1" noChangeArrowheads="1"/>
              </p:cNvSpPr>
              <p:nvPr/>
            </p:nvSpPr>
            <p:spPr bwMode="auto">
              <a:xfrm>
                <a:off x="1016" y="27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70" name="Oval 210"/>
              <p:cNvSpPr>
                <a:spLocks noChangeAspect="1" noChangeArrowheads="1"/>
              </p:cNvSpPr>
              <p:nvPr/>
            </p:nvSpPr>
            <p:spPr bwMode="auto">
              <a:xfrm>
                <a:off x="1313" y="2588"/>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71" name="Oval 211"/>
              <p:cNvSpPr>
                <a:spLocks noChangeAspect="1" noChangeArrowheads="1"/>
              </p:cNvSpPr>
              <p:nvPr/>
            </p:nvSpPr>
            <p:spPr bwMode="auto">
              <a:xfrm>
                <a:off x="1198" y="261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72" name="Oval 212"/>
              <p:cNvSpPr>
                <a:spLocks noChangeAspect="1" noChangeArrowheads="1"/>
              </p:cNvSpPr>
              <p:nvPr/>
            </p:nvSpPr>
            <p:spPr bwMode="auto">
              <a:xfrm>
                <a:off x="1229" y="26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73" name="Oval 213"/>
              <p:cNvSpPr>
                <a:spLocks noChangeAspect="1" noChangeArrowheads="1"/>
              </p:cNvSpPr>
              <p:nvPr/>
            </p:nvSpPr>
            <p:spPr bwMode="auto">
              <a:xfrm>
                <a:off x="1211" y="263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74" name="Oval 214"/>
              <p:cNvSpPr>
                <a:spLocks noChangeAspect="1" noChangeArrowheads="1"/>
              </p:cNvSpPr>
              <p:nvPr/>
            </p:nvSpPr>
            <p:spPr bwMode="auto">
              <a:xfrm>
                <a:off x="1016" y="27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75" name="Oval 215"/>
              <p:cNvSpPr>
                <a:spLocks noChangeAspect="1" noChangeArrowheads="1"/>
              </p:cNvSpPr>
              <p:nvPr/>
            </p:nvSpPr>
            <p:spPr bwMode="auto">
              <a:xfrm>
                <a:off x="732" y="281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76" name="Oval 216"/>
              <p:cNvSpPr>
                <a:spLocks noChangeAspect="1" noChangeArrowheads="1"/>
              </p:cNvSpPr>
              <p:nvPr/>
            </p:nvSpPr>
            <p:spPr bwMode="auto">
              <a:xfrm>
                <a:off x="1118" y="26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77" name="Oval 217"/>
              <p:cNvSpPr>
                <a:spLocks noChangeAspect="1" noChangeArrowheads="1"/>
              </p:cNvSpPr>
              <p:nvPr/>
            </p:nvSpPr>
            <p:spPr bwMode="auto">
              <a:xfrm>
                <a:off x="1029" y="28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78" name="Oval 218"/>
              <p:cNvSpPr>
                <a:spLocks noChangeAspect="1" noChangeArrowheads="1"/>
              </p:cNvSpPr>
              <p:nvPr/>
            </p:nvSpPr>
            <p:spPr bwMode="auto">
              <a:xfrm>
                <a:off x="896" y="28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79" name="Oval 219"/>
              <p:cNvSpPr>
                <a:spLocks noChangeAspect="1" noChangeArrowheads="1"/>
              </p:cNvSpPr>
              <p:nvPr/>
            </p:nvSpPr>
            <p:spPr bwMode="auto">
              <a:xfrm>
                <a:off x="1025" y="276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80" name="Oval 220"/>
              <p:cNvSpPr>
                <a:spLocks noChangeAspect="1" noChangeArrowheads="1"/>
              </p:cNvSpPr>
              <p:nvPr/>
            </p:nvSpPr>
            <p:spPr bwMode="auto">
              <a:xfrm>
                <a:off x="1123" y="270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81" name="Oval 221"/>
              <p:cNvSpPr>
                <a:spLocks noChangeAspect="1" noChangeArrowheads="1"/>
              </p:cNvSpPr>
              <p:nvPr/>
            </p:nvSpPr>
            <p:spPr bwMode="auto">
              <a:xfrm>
                <a:off x="1202" y="2628"/>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82" name="Oval 222"/>
              <p:cNvSpPr>
                <a:spLocks noChangeAspect="1" noChangeArrowheads="1"/>
              </p:cNvSpPr>
              <p:nvPr/>
            </p:nvSpPr>
            <p:spPr bwMode="auto">
              <a:xfrm>
                <a:off x="847" y="28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83" name="Oval 223"/>
              <p:cNvSpPr>
                <a:spLocks noChangeAspect="1" noChangeArrowheads="1"/>
              </p:cNvSpPr>
              <p:nvPr/>
            </p:nvSpPr>
            <p:spPr bwMode="auto">
              <a:xfrm>
                <a:off x="1131" y="26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84" name="Oval 224"/>
              <p:cNvSpPr>
                <a:spLocks noChangeAspect="1" noChangeArrowheads="1"/>
              </p:cNvSpPr>
              <p:nvPr/>
            </p:nvSpPr>
            <p:spPr bwMode="auto">
              <a:xfrm>
                <a:off x="1047" y="274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85" name="Oval 225"/>
              <p:cNvSpPr>
                <a:spLocks noChangeAspect="1" noChangeArrowheads="1"/>
              </p:cNvSpPr>
              <p:nvPr/>
            </p:nvSpPr>
            <p:spPr bwMode="auto">
              <a:xfrm>
                <a:off x="874"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86" name="Oval 226"/>
              <p:cNvSpPr>
                <a:spLocks noChangeAspect="1" noChangeArrowheads="1"/>
              </p:cNvSpPr>
              <p:nvPr/>
            </p:nvSpPr>
            <p:spPr bwMode="auto">
              <a:xfrm>
                <a:off x="892" y="281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87" name="Oval 227"/>
              <p:cNvSpPr>
                <a:spLocks noChangeAspect="1" noChangeArrowheads="1"/>
              </p:cNvSpPr>
              <p:nvPr/>
            </p:nvSpPr>
            <p:spPr bwMode="auto">
              <a:xfrm>
                <a:off x="954" y="27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88" name="Oval 228"/>
              <p:cNvSpPr>
                <a:spLocks noChangeAspect="1" noChangeArrowheads="1"/>
              </p:cNvSpPr>
              <p:nvPr/>
            </p:nvSpPr>
            <p:spPr bwMode="auto">
              <a:xfrm>
                <a:off x="945" y="274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89" name="Oval 229"/>
              <p:cNvSpPr>
                <a:spLocks noChangeAspect="1" noChangeArrowheads="1"/>
              </p:cNvSpPr>
              <p:nvPr/>
            </p:nvSpPr>
            <p:spPr bwMode="auto">
              <a:xfrm>
                <a:off x="1038"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90" name="Oval 230"/>
              <p:cNvSpPr>
                <a:spLocks noChangeAspect="1" noChangeArrowheads="1"/>
              </p:cNvSpPr>
              <p:nvPr/>
            </p:nvSpPr>
            <p:spPr bwMode="auto">
              <a:xfrm>
                <a:off x="1309" y="25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91" name="Oval 231"/>
              <p:cNvSpPr>
                <a:spLocks noChangeAspect="1" noChangeArrowheads="1"/>
              </p:cNvSpPr>
              <p:nvPr/>
            </p:nvSpPr>
            <p:spPr bwMode="auto">
              <a:xfrm>
                <a:off x="945" y="28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92" name="Oval 232"/>
              <p:cNvSpPr>
                <a:spLocks noChangeAspect="1" noChangeArrowheads="1"/>
              </p:cNvSpPr>
              <p:nvPr/>
            </p:nvSpPr>
            <p:spPr bwMode="auto">
              <a:xfrm>
                <a:off x="1136" y="265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93" name="Oval 233"/>
              <p:cNvSpPr>
                <a:spLocks noChangeAspect="1" noChangeArrowheads="1"/>
              </p:cNvSpPr>
              <p:nvPr/>
            </p:nvSpPr>
            <p:spPr bwMode="auto">
              <a:xfrm>
                <a:off x="914" y="27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94" name="Oval 234"/>
              <p:cNvSpPr>
                <a:spLocks noChangeAspect="1" noChangeArrowheads="1"/>
              </p:cNvSpPr>
              <p:nvPr/>
            </p:nvSpPr>
            <p:spPr bwMode="auto">
              <a:xfrm>
                <a:off x="1185"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95" name="Oval 235"/>
              <p:cNvSpPr>
                <a:spLocks noChangeAspect="1" noChangeArrowheads="1"/>
              </p:cNvSpPr>
              <p:nvPr/>
            </p:nvSpPr>
            <p:spPr bwMode="auto">
              <a:xfrm>
                <a:off x="803" y="28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96" name="Oval 236"/>
              <p:cNvSpPr>
                <a:spLocks noChangeAspect="1" noChangeArrowheads="1"/>
              </p:cNvSpPr>
              <p:nvPr/>
            </p:nvSpPr>
            <p:spPr bwMode="auto">
              <a:xfrm>
                <a:off x="1358" y="2561"/>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97" name="Oval 237"/>
              <p:cNvSpPr>
                <a:spLocks noChangeAspect="1" noChangeArrowheads="1"/>
              </p:cNvSpPr>
              <p:nvPr/>
            </p:nvSpPr>
            <p:spPr bwMode="auto">
              <a:xfrm>
                <a:off x="967"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98" name="Oval 238"/>
              <p:cNvSpPr>
                <a:spLocks noChangeAspect="1" noChangeArrowheads="1"/>
              </p:cNvSpPr>
              <p:nvPr/>
            </p:nvSpPr>
            <p:spPr bwMode="auto">
              <a:xfrm>
                <a:off x="741" y="29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399" name="Oval 239"/>
              <p:cNvSpPr>
                <a:spLocks noChangeAspect="1" noChangeArrowheads="1"/>
              </p:cNvSpPr>
              <p:nvPr/>
            </p:nvSpPr>
            <p:spPr bwMode="auto">
              <a:xfrm>
                <a:off x="1025"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00" name="Oval 240"/>
              <p:cNvSpPr>
                <a:spLocks noChangeAspect="1" noChangeArrowheads="1"/>
              </p:cNvSpPr>
              <p:nvPr/>
            </p:nvSpPr>
            <p:spPr bwMode="auto">
              <a:xfrm>
                <a:off x="1003" y="274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01" name="Oval 241"/>
              <p:cNvSpPr>
                <a:spLocks noChangeAspect="1" noChangeArrowheads="1"/>
              </p:cNvSpPr>
              <p:nvPr/>
            </p:nvSpPr>
            <p:spPr bwMode="auto">
              <a:xfrm>
                <a:off x="1238" y="26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02" name="Oval 242"/>
              <p:cNvSpPr>
                <a:spLocks noChangeAspect="1" noChangeArrowheads="1"/>
              </p:cNvSpPr>
              <p:nvPr/>
            </p:nvSpPr>
            <p:spPr bwMode="auto">
              <a:xfrm>
                <a:off x="829" y="281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03" name="Oval 243"/>
              <p:cNvSpPr>
                <a:spLocks noChangeAspect="1" noChangeArrowheads="1"/>
              </p:cNvSpPr>
              <p:nvPr/>
            </p:nvSpPr>
            <p:spPr bwMode="auto">
              <a:xfrm>
                <a:off x="1105" y="26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04" name="Oval 244"/>
              <p:cNvSpPr>
                <a:spLocks noChangeAspect="1" noChangeArrowheads="1"/>
              </p:cNvSpPr>
              <p:nvPr/>
            </p:nvSpPr>
            <p:spPr bwMode="auto">
              <a:xfrm>
                <a:off x="1380" y="253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05" name="Oval 245"/>
              <p:cNvSpPr>
                <a:spLocks noChangeAspect="1" noChangeArrowheads="1"/>
              </p:cNvSpPr>
              <p:nvPr/>
            </p:nvSpPr>
            <p:spPr bwMode="auto">
              <a:xfrm>
                <a:off x="954" y="276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06" name="Oval 246"/>
              <p:cNvSpPr>
                <a:spLocks noChangeAspect="1" noChangeArrowheads="1"/>
              </p:cNvSpPr>
              <p:nvPr/>
            </p:nvSpPr>
            <p:spPr bwMode="auto">
              <a:xfrm>
                <a:off x="1118" y="269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07" name="Oval 247"/>
              <p:cNvSpPr>
                <a:spLocks noChangeAspect="1" noChangeArrowheads="1"/>
              </p:cNvSpPr>
              <p:nvPr/>
            </p:nvSpPr>
            <p:spPr bwMode="auto">
              <a:xfrm>
                <a:off x="789" y="2873"/>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08" name="Oval 248"/>
              <p:cNvSpPr>
                <a:spLocks noChangeAspect="1" noChangeArrowheads="1"/>
              </p:cNvSpPr>
              <p:nvPr/>
            </p:nvSpPr>
            <p:spPr bwMode="auto">
              <a:xfrm>
                <a:off x="767" y="28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09" name="Oval 249"/>
              <p:cNvSpPr>
                <a:spLocks noChangeAspect="1" noChangeArrowheads="1"/>
              </p:cNvSpPr>
              <p:nvPr/>
            </p:nvSpPr>
            <p:spPr bwMode="auto">
              <a:xfrm>
                <a:off x="896" y="27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10" name="Oval 250"/>
              <p:cNvSpPr>
                <a:spLocks noChangeAspect="1" noChangeArrowheads="1"/>
              </p:cNvSpPr>
              <p:nvPr/>
            </p:nvSpPr>
            <p:spPr bwMode="auto">
              <a:xfrm>
                <a:off x="1118" y="273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11" name="Oval 251"/>
              <p:cNvSpPr>
                <a:spLocks noChangeAspect="1" noChangeArrowheads="1"/>
              </p:cNvSpPr>
              <p:nvPr/>
            </p:nvSpPr>
            <p:spPr bwMode="auto">
              <a:xfrm>
                <a:off x="1194" y="262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12" name="Oval 252"/>
              <p:cNvSpPr>
                <a:spLocks noChangeAspect="1" noChangeArrowheads="1"/>
              </p:cNvSpPr>
              <p:nvPr/>
            </p:nvSpPr>
            <p:spPr bwMode="auto">
              <a:xfrm>
                <a:off x="732" y="290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13" name="Oval 253"/>
              <p:cNvSpPr>
                <a:spLocks noChangeAspect="1" noChangeArrowheads="1"/>
              </p:cNvSpPr>
              <p:nvPr/>
            </p:nvSpPr>
            <p:spPr bwMode="auto">
              <a:xfrm>
                <a:off x="1047" y="273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14" name="Oval 254"/>
              <p:cNvSpPr>
                <a:spLocks noChangeAspect="1" noChangeArrowheads="1"/>
              </p:cNvSpPr>
              <p:nvPr/>
            </p:nvSpPr>
            <p:spPr bwMode="auto">
              <a:xfrm>
                <a:off x="1171" y="261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15" name="Oval 255"/>
              <p:cNvSpPr>
                <a:spLocks noChangeAspect="1" noChangeArrowheads="1"/>
              </p:cNvSpPr>
              <p:nvPr/>
            </p:nvSpPr>
            <p:spPr bwMode="auto">
              <a:xfrm>
                <a:off x="1491" y="245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16" name="Oval 256"/>
              <p:cNvSpPr>
                <a:spLocks noChangeAspect="1" noChangeArrowheads="1"/>
              </p:cNvSpPr>
              <p:nvPr/>
            </p:nvSpPr>
            <p:spPr bwMode="auto">
              <a:xfrm>
                <a:off x="852" y="28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17" name="Oval 257"/>
              <p:cNvSpPr>
                <a:spLocks noChangeAspect="1" noChangeArrowheads="1"/>
              </p:cNvSpPr>
              <p:nvPr/>
            </p:nvSpPr>
            <p:spPr bwMode="auto">
              <a:xfrm>
                <a:off x="900" y="2766"/>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18" name="Oval 258"/>
              <p:cNvSpPr>
                <a:spLocks noChangeAspect="1" noChangeArrowheads="1"/>
              </p:cNvSpPr>
              <p:nvPr/>
            </p:nvSpPr>
            <p:spPr bwMode="auto">
              <a:xfrm>
                <a:off x="1313" y="2628"/>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19" name="Oval 259"/>
              <p:cNvSpPr>
                <a:spLocks noChangeAspect="1" noChangeArrowheads="1"/>
              </p:cNvSpPr>
              <p:nvPr/>
            </p:nvSpPr>
            <p:spPr bwMode="auto">
              <a:xfrm>
                <a:off x="1123" y="25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20" name="Oval 260"/>
              <p:cNvSpPr>
                <a:spLocks noChangeAspect="1" noChangeArrowheads="1"/>
              </p:cNvSpPr>
              <p:nvPr/>
            </p:nvSpPr>
            <p:spPr bwMode="auto">
              <a:xfrm>
                <a:off x="1145" y="25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21" name="Oval 261"/>
              <p:cNvSpPr>
                <a:spLocks noChangeAspect="1" noChangeArrowheads="1"/>
              </p:cNvSpPr>
              <p:nvPr/>
            </p:nvSpPr>
            <p:spPr bwMode="auto">
              <a:xfrm>
                <a:off x="936"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22" name="Oval 262"/>
              <p:cNvSpPr>
                <a:spLocks noChangeAspect="1" noChangeArrowheads="1"/>
              </p:cNvSpPr>
              <p:nvPr/>
            </p:nvSpPr>
            <p:spPr bwMode="auto">
              <a:xfrm>
                <a:off x="1091" y="2695"/>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23" name="Oval 263"/>
              <p:cNvSpPr>
                <a:spLocks noChangeAspect="1" noChangeArrowheads="1"/>
              </p:cNvSpPr>
              <p:nvPr/>
            </p:nvSpPr>
            <p:spPr bwMode="auto">
              <a:xfrm>
                <a:off x="945" y="278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24" name="Oval 264"/>
              <p:cNvSpPr>
                <a:spLocks noChangeAspect="1" noChangeArrowheads="1"/>
              </p:cNvSpPr>
              <p:nvPr/>
            </p:nvSpPr>
            <p:spPr bwMode="auto">
              <a:xfrm>
                <a:off x="945" y="269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25" name="Oval 265"/>
              <p:cNvSpPr>
                <a:spLocks noChangeAspect="1" noChangeArrowheads="1"/>
              </p:cNvSpPr>
              <p:nvPr/>
            </p:nvSpPr>
            <p:spPr bwMode="auto">
              <a:xfrm>
                <a:off x="1216" y="26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26" name="Oval 266"/>
              <p:cNvSpPr>
                <a:spLocks noChangeAspect="1" noChangeArrowheads="1"/>
              </p:cNvSpPr>
              <p:nvPr/>
            </p:nvSpPr>
            <p:spPr bwMode="auto">
              <a:xfrm>
                <a:off x="923" y="28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27" name="Oval 267"/>
              <p:cNvSpPr>
                <a:spLocks noChangeAspect="1" noChangeArrowheads="1"/>
              </p:cNvSpPr>
              <p:nvPr/>
            </p:nvSpPr>
            <p:spPr bwMode="auto">
              <a:xfrm>
                <a:off x="1256" y="261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28" name="Oval 268"/>
              <p:cNvSpPr>
                <a:spLocks noChangeAspect="1" noChangeArrowheads="1"/>
              </p:cNvSpPr>
              <p:nvPr/>
            </p:nvSpPr>
            <p:spPr bwMode="auto">
              <a:xfrm>
                <a:off x="781" y="290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29" name="Oval 269"/>
              <p:cNvSpPr>
                <a:spLocks noChangeAspect="1" noChangeArrowheads="1"/>
              </p:cNvSpPr>
              <p:nvPr/>
            </p:nvSpPr>
            <p:spPr bwMode="auto">
              <a:xfrm>
                <a:off x="1118" y="25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30" name="Oval 270"/>
              <p:cNvSpPr>
                <a:spLocks noChangeAspect="1" noChangeArrowheads="1"/>
              </p:cNvSpPr>
              <p:nvPr/>
            </p:nvSpPr>
            <p:spPr bwMode="auto">
              <a:xfrm>
                <a:off x="1420" y="246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31" name="Oval 271"/>
              <p:cNvSpPr>
                <a:spLocks noChangeAspect="1" noChangeArrowheads="1"/>
              </p:cNvSpPr>
              <p:nvPr/>
            </p:nvSpPr>
            <p:spPr bwMode="auto">
              <a:xfrm>
                <a:off x="745" y="28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32" name="Oval 272"/>
              <p:cNvSpPr>
                <a:spLocks noChangeAspect="1" noChangeArrowheads="1"/>
              </p:cNvSpPr>
              <p:nvPr/>
            </p:nvSpPr>
            <p:spPr bwMode="auto">
              <a:xfrm>
                <a:off x="1202" y="2610"/>
                <a:ext cx="32"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33" name="Oval 273"/>
              <p:cNvSpPr>
                <a:spLocks noChangeAspect="1" noChangeArrowheads="1"/>
              </p:cNvSpPr>
              <p:nvPr/>
            </p:nvSpPr>
            <p:spPr bwMode="auto">
              <a:xfrm>
                <a:off x="892" y="27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34" name="Oval 274"/>
              <p:cNvSpPr>
                <a:spLocks noChangeAspect="1" noChangeArrowheads="1"/>
              </p:cNvSpPr>
              <p:nvPr/>
            </p:nvSpPr>
            <p:spPr bwMode="auto">
              <a:xfrm>
                <a:off x="909" y="27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35" name="Oval 275"/>
              <p:cNvSpPr>
                <a:spLocks noChangeAspect="1" noChangeArrowheads="1"/>
              </p:cNvSpPr>
              <p:nvPr/>
            </p:nvSpPr>
            <p:spPr bwMode="auto">
              <a:xfrm>
                <a:off x="1051" y="2717"/>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36" name="Oval 276"/>
              <p:cNvSpPr>
                <a:spLocks noChangeAspect="1" noChangeArrowheads="1"/>
              </p:cNvSpPr>
              <p:nvPr/>
            </p:nvSpPr>
            <p:spPr bwMode="auto">
              <a:xfrm>
                <a:off x="1109" y="26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37" name="Oval 277"/>
              <p:cNvSpPr>
                <a:spLocks noChangeAspect="1" noChangeArrowheads="1"/>
              </p:cNvSpPr>
              <p:nvPr/>
            </p:nvSpPr>
            <p:spPr bwMode="auto">
              <a:xfrm>
                <a:off x="1025" y="26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38" name="Oval 278"/>
              <p:cNvSpPr>
                <a:spLocks noChangeAspect="1" noChangeArrowheads="1"/>
              </p:cNvSpPr>
              <p:nvPr/>
            </p:nvSpPr>
            <p:spPr bwMode="auto">
              <a:xfrm>
                <a:off x="1211" y="26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39" name="Oval 279"/>
              <p:cNvSpPr>
                <a:spLocks noChangeAspect="1" noChangeArrowheads="1"/>
              </p:cNvSpPr>
              <p:nvPr/>
            </p:nvSpPr>
            <p:spPr bwMode="auto">
              <a:xfrm>
                <a:off x="1078"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40" name="Oval 280"/>
              <p:cNvSpPr>
                <a:spLocks noChangeAspect="1" noChangeArrowheads="1"/>
              </p:cNvSpPr>
              <p:nvPr/>
            </p:nvSpPr>
            <p:spPr bwMode="auto">
              <a:xfrm>
                <a:off x="1287" y="25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41" name="Oval 281"/>
              <p:cNvSpPr>
                <a:spLocks noChangeAspect="1" noChangeArrowheads="1"/>
              </p:cNvSpPr>
              <p:nvPr/>
            </p:nvSpPr>
            <p:spPr bwMode="auto">
              <a:xfrm>
                <a:off x="1060" y="26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42" name="Oval 282"/>
              <p:cNvSpPr>
                <a:spLocks noChangeAspect="1" noChangeArrowheads="1"/>
              </p:cNvSpPr>
              <p:nvPr/>
            </p:nvSpPr>
            <p:spPr bwMode="auto">
              <a:xfrm>
                <a:off x="1109" y="26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43" name="Oval 283"/>
              <p:cNvSpPr>
                <a:spLocks noChangeAspect="1" noChangeArrowheads="1"/>
              </p:cNvSpPr>
              <p:nvPr/>
            </p:nvSpPr>
            <p:spPr bwMode="auto">
              <a:xfrm>
                <a:off x="1051" y="2815"/>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44" name="Oval 284"/>
              <p:cNvSpPr>
                <a:spLocks noChangeAspect="1" noChangeArrowheads="1"/>
              </p:cNvSpPr>
              <p:nvPr/>
            </p:nvSpPr>
            <p:spPr bwMode="auto">
              <a:xfrm>
                <a:off x="1238" y="27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45" name="Oval 285"/>
              <p:cNvSpPr>
                <a:spLocks noChangeAspect="1" noChangeArrowheads="1"/>
              </p:cNvSpPr>
              <p:nvPr/>
            </p:nvSpPr>
            <p:spPr bwMode="auto">
              <a:xfrm>
                <a:off x="874"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46" name="Oval 286"/>
              <p:cNvSpPr>
                <a:spLocks noChangeAspect="1" noChangeArrowheads="1"/>
              </p:cNvSpPr>
              <p:nvPr/>
            </p:nvSpPr>
            <p:spPr bwMode="auto">
              <a:xfrm>
                <a:off x="1131" y="277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47" name="Oval 287"/>
              <p:cNvSpPr>
                <a:spLocks noChangeAspect="1" noChangeArrowheads="1"/>
              </p:cNvSpPr>
              <p:nvPr/>
            </p:nvSpPr>
            <p:spPr bwMode="auto">
              <a:xfrm>
                <a:off x="1158" y="266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48" name="Oval 288"/>
              <p:cNvSpPr>
                <a:spLocks noChangeAspect="1" noChangeArrowheads="1"/>
              </p:cNvSpPr>
              <p:nvPr/>
            </p:nvSpPr>
            <p:spPr bwMode="auto">
              <a:xfrm>
                <a:off x="1003" y="28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49" name="Oval 289"/>
              <p:cNvSpPr>
                <a:spLocks noChangeAspect="1" noChangeArrowheads="1"/>
              </p:cNvSpPr>
              <p:nvPr/>
            </p:nvSpPr>
            <p:spPr bwMode="auto">
              <a:xfrm>
                <a:off x="1083"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50" name="Oval 290"/>
              <p:cNvSpPr>
                <a:spLocks noChangeAspect="1" noChangeArrowheads="1"/>
              </p:cNvSpPr>
              <p:nvPr/>
            </p:nvSpPr>
            <p:spPr bwMode="auto">
              <a:xfrm>
                <a:off x="1234" y="261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51" name="Oval 291"/>
              <p:cNvSpPr>
                <a:spLocks noChangeAspect="1" noChangeArrowheads="1"/>
              </p:cNvSpPr>
              <p:nvPr/>
            </p:nvSpPr>
            <p:spPr bwMode="auto">
              <a:xfrm>
                <a:off x="1185"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52" name="Oval 292"/>
              <p:cNvSpPr>
                <a:spLocks noChangeAspect="1" noChangeArrowheads="1"/>
              </p:cNvSpPr>
              <p:nvPr/>
            </p:nvSpPr>
            <p:spPr bwMode="auto">
              <a:xfrm>
                <a:off x="1011" y="2682"/>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53" name="Oval 293"/>
              <p:cNvSpPr>
                <a:spLocks noChangeAspect="1" noChangeArrowheads="1"/>
              </p:cNvSpPr>
              <p:nvPr/>
            </p:nvSpPr>
            <p:spPr bwMode="auto">
              <a:xfrm>
                <a:off x="1242" y="262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54" name="Oval 294"/>
              <p:cNvSpPr>
                <a:spLocks noChangeAspect="1" noChangeArrowheads="1"/>
              </p:cNvSpPr>
              <p:nvPr/>
            </p:nvSpPr>
            <p:spPr bwMode="auto">
              <a:xfrm>
                <a:off x="1078"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55" name="Oval 295"/>
              <p:cNvSpPr>
                <a:spLocks noChangeAspect="1" noChangeArrowheads="1"/>
              </p:cNvSpPr>
              <p:nvPr/>
            </p:nvSpPr>
            <p:spPr bwMode="auto">
              <a:xfrm>
                <a:off x="1149" y="26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56" name="Oval 296"/>
              <p:cNvSpPr>
                <a:spLocks noChangeAspect="1" noChangeArrowheads="1"/>
              </p:cNvSpPr>
              <p:nvPr/>
            </p:nvSpPr>
            <p:spPr bwMode="auto">
              <a:xfrm>
                <a:off x="1003" y="27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57" name="Oval 297"/>
              <p:cNvSpPr>
                <a:spLocks noChangeAspect="1" noChangeArrowheads="1"/>
              </p:cNvSpPr>
              <p:nvPr/>
            </p:nvSpPr>
            <p:spPr bwMode="auto">
              <a:xfrm>
                <a:off x="612" y="28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58" name="Oval 298"/>
              <p:cNvSpPr>
                <a:spLocks noChangeAspect="1" noChangeArrowheads="1"/>
              </p:cNvSpPr>
              <p:nvPr/>
            </p:nvSpPr>
            <p:spPr bwMode="auto">
              <a:xfrm>
                <a:off x="994" y="27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59" name="Oval 299"/>
              <p:cNvSpPr>
                <a:spLocks noChangeAspect="1" noChangeArrowheads="1"/>
              </p:cNvSpPr>
              <p:nvPr/>
            </p:nvSpPr>
            <p:spPr bwMode="auto">
              <a:xfrm>
                <a:off x="1109" y="26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60" name="Oval 300"/>
              <p:cNvSpPr>
                <a:spLocks noChangeAspect="1" noChangeArrowheads="1"/>
              </p:cNvSpPr>
              <p:nvPr/>
            </p:nvSpPr>
            <p:spPr bwMode="auto">
              <a:xfrm>
                <a:off x="1229" y="27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61" name="Oval 301"/>
              <p:cNvSpPr>
                <a:spLocks noChangeAspect="1" noChangeArrowheads="1"/>
              </p:cNvSpPr>
              <p:nvPr/>
            </p:nvSpPr>
            <p:spPr bwMode="auto">
              <a:xfrm>
                <a:off x="1376" y="2561"/>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62" name="Oval 302"/>
              <p:cNvSpPr>
                <a:spLocks noChangeAspect="1" noChangeArrowheads="1"/>
              </p:cNvSpPr>
              <p:nvPr/>
            </p:nvSpPr>
            <p:spPr bwMode="auto">
              <a:xfrm>
                <a:off x="758" y="282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63" name="Oval 303"/>
              <p:cNvSpPr>
                <a:spLocks noChangeAspect="1" noChangeArrowheads="1"/>
              </p:cNvSpPr>
              <p:nvPr/>
            </p:nvSpPr>
            <p:spPr bwMode="auto">
              <a:xfrm>
                <a:off x="1011" y="2762"/>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64" name="Oval 304"/>
              <p:cNvSpPr>
                <a:spLocks noChangeAspect="1" noChangeArrowheads="1"/>
              </p:cNvSpPr>
              <p:nvPr/>
            </p:nvSpPr>
            <p:spPr bwMode="auto">
              <a:xfrm>
                <a:off x="940" y="2851"/>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65" name="Oval 305"/>
              <p:cNvSpPr>
                <a:spLocks noChangeAspect="1" noChangeArrowheads="1"/>
              </p:cNvSpPr>
              <p:nvPr/>
            </p:nvSpPr>
            <p:spPr bwMode="auto">
              <a:xfrm>
                <a:off x="1171" y="26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66" name="Oval 306"/>
              <p:cNvSpPr>
                <a:spLocks noChangeAspect="1" noChangeArrowheads="1"/>
              </p:cNvSpPr>
              <p:nvPr/>
            </p:nvSpPr>
            <p:spPr bwMode="auto">
              <a:xfrm>
                <a:off x="1011" y="2748"/>
                <a:ext cx="32"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67" name="Oval 307"/>
              <p:cNvSpPr>
                <a:spLocks noChangeAspect="1" noChangeArrowheads="1"/>
              </p:cNvSpPr>
              <p:nvPr/>
            </p:nvSpPr>
            <p:spPr bwMode="auto">
              <a:xfrm>
                <a:off x="1020" y="28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68" name="Oval 308"/>
              <p:cNvSpPr>
                <a:spLocks noChangeAspect="1" noChangeArrowheads="1"/>
              </p:cNvSpPr>
              <p:nvPr/>
            </p:nvSpPr>
            <p:spPr bwMode="auto">
              <a:xfrm>
                <a:off x="949" y="276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69" name="Oval 309"/>
              <p:cNvSpPr>
                <a:spLocks noChangeAspect="1" noChangeArrowheads="1"/>
              </p:cNvSpPr>
              <p:nvPr/>
            </p:nvSpPr>
            <p:spPr bwMode="auto">
              <a:xfrm>
                <a:off x="1402" y="25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70" name="Oval 310"/>
              <p:cNvSpPr>
                <a:spLocks noChangeAspect="1" noChangeArrowheads="1"/>
              </p:cNvSpPr>
              <p:nvPr/>
            </p:nvSpPr>
            <p:spPr bwMode="auto">
              <a:xfrm>
                <a:off x="932" y="282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71" name="Oval 311"/>
              <p:cNvSpPr>
                <a:spLocks noChangeAspect="1" noChangeArrowheads="1"/>
              </p:cNvSpPr>
              <p:nvPr/>
            </p:nvSpPr>
            <p:spPr bwMode="auto">
              <a:xfrm>
                <a:off x="758" y="28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72" name="Oval 312"/>
              <p:cNvSpPr>
                <a:spLocks noChangeAspect="1" noChangeArrowheads="1"/>
              </p:cNvSpPr>
              <p:nvPr/>
            </p:nvSpPr>
            <p:spPr bwMode="auto">
              <a:xfrm>
                <a:off x="1393" y="25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73" name="Oval 313"/>
              <p:cNvSpPr>
                <a:spLocks noChangeAspect="1" noChangeArrowheads="1"/>
              </p:cNvSpPr>
              <p:nvPr/>
            </p:nvSpPr>
            <p:spPr bwMode="auto">
              <a:xfrm>
                <a:off x="989" y="276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74" name="Oval 314"/>
              <p:cNvSpPr>
                <a:spLocks noChangeAspect="1" noChangeArrowheads="1"/>
              </p:cNvSpPr>
              <p:nvPr/>
            </p:nvSpPr>
            <p:spPr bwMode="auto">
              <a:xfrm>
                <a:off x="856" y="27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75" name="Oval 315"/>
              <p:cNvSpPr>
                <a:spLocks noChangeAspect="1" noChangeArrowheads="1"/>
              </p:cNvSpPr>
              <p:nvPr/>
            </p:nvSpPr>
            <p:spPr bwMode="auto">
              <a:xfrm>
                <a:off x="976" y="27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76" name="Oval 316"/>
              <p:cNvSpPr>
                <a:spLocks noChangeAspect="1" noChangeArrowheads="1"/>
              </p:cNvSpPr>
              <p:nvPr/>
            </p:nvSpPr>
            <p:spPr bwMode="auto">
              <a:xfrm>
                <a:off x="1140" y="26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77" name="Oval 317"/>
              <p:cNvSpPr>
                <a:spLocks noChangeAspect="1" noChangeArrowheads="1"/>
              </p:cNvSpPr>
              <p:nvPr/>
            </p:nvSpPr>
            <p:spPr bwMode="auto">
              <a:xfrm>
                <a:off x="1056"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78" name="Oval 318"/>
              <p:cNvSpPr>
                <a:spLocks noChangeAspect="1" noChangeArrowheads="1"/>
              </p:cNvSpPr>
              <p:nvPr/>
            </p:nvSpPr>
            <p:spPr bwMode="auto">
              <a:xfrm>
                <a:off x="781" y="286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79" name="Oval 319"/>
              <p:cNvSpPr>
                <a:spLocks noChangeAspect="1" noChangeArrowheads="1"/>
              </p:cNvSpPr>
              <p:nvPr/>
            </p:nvSpPr>
            <p:spPr bwMode="auto">
              <a:xfrm>
                <a:off x="1140" y="27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80" name="Oval 320"/>
              <p:cNvSpPr>
                <a:spLocks noChangeAspect="1" noChangeArrowheads="1"/>
              </p:cNvSpPr>
              <p:nvPr/>
            </p:nvSpPr>
            <p:spPr bwMode="auto">
              <a:xfrm>
                <a:off x="994" y="274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81" name="Oval 321"/>
              <p:cNvSpPr>
                <a:spLocks noChangeAspect="1" noChangeArrowheads="1"/>
              </p:cNvSpPr>
              <p:nvPr/>
            </p:nvSpPr>
            <p:spPr bwMode="auto">
              <a:xfrm>
                <a:off x="1114"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82" name="Oval 322"/>
              <p:cNvSpPr>
                <a:spLocks noChangeAspect="1" noChangeArrowheads="1"/>
              </p:cNvSpPr>
              <p:nvPr/>
            </p:nvSpPr>
            <p:spPr bwMode="auto">
              <a:xfrm>
                <a:off x="1256" y="26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83" name="Oval 323"/>
              <p:cNvSpPr>
                <a:spLocks noChangeAspect="1" noChangeArrowheads="1"/>
              </p:cNvSpPr>
              <p:nvPr/>
            </p:nvSpPr>
            <p:spPr bwMode="auto">
              <a:xfrm>
                <a:off x="1225" y="262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84" name="Oval 324"/>
              <p:cNvSpPr>
                <a:spLocks noChangeAspect="1" noChangeArrowheads="1"/>
              </p:cNvSpPr>
              <p:nvPr/>
            </p:nvSpPr>
            <p:spPr bwMode="auto">
              <a:xfrm>
                <a:off x="860" y="2873"/>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85" name="Oval 325"/>
              <p:cNvSpPr>
                <a:spLocks noChangeAspect="1" noChangeArrowheads="1"/>
              </p:cNvSpPr>
              <p:nvPr/>
            </p:nvSpPr>
            <p:spPr bwMode="auto">
              <a:xfrm>
                <a:off x="1127" y="269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86" name="Oval 326"/>
              <p:cNvSpPr>
                <a:spLocks noChangeAspect="1" noChangeArrowheads="1"/>
              </p:cNvSpPr>
              <p:nvPr/>
            </p:nvSpPr>
            <p:spPr bwMode="auto">
              <a:xfrm>
                <a:off x="1043" y="281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87" name="Oval 327"/>
              <p:cNvSpPr>
                <a:spLocks noChangeAspect="1" noChangeArrowheads="1"/>
              </p:cNvSpPr>
              <p:nvPr/>
            </p:nvSpPr>
            <p:spPr bwMode="auto">
              <a:xfrm>
                <a:off x="1176" y="270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88" name="Oval 328"/>
              <p:cNvSpPr>
                <a:spLocks noChangeAspect="1" noChangeArrowheads="1"/>
              </p:cNvSpPr>
              <p:nvPr/>
            </p:nvSpPr>
            <p:spPr bwMode="auto">
              <a:xfrm>
                <a:off x="741" y="29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89" name="Oval 329"/>
              <p:cNvSpPr>
                <a:spLocks noChangeAspect="1" noChangeArrowheads="1"/>
              </p:cNvSpPr>
              <p:nvPr/>
            </p:nvSpPr>
            <p:spPr bwMode="auto">
              <a:xfrm>
                <a:off x="843" y="27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90" name="Oval 330"/>
              <p:cNvSpPr>
                <a:spLocks noChangeAspect="1" noChangeArrowheads="1"/>
              </p:cNvSpPr>
              <p:nvPr/>
            </p:nvSpPr>
            <p:spPr bwMode="auto">
              <a:xfrm>
                <a:off x="945"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91" name="Oval 331"/>
              <p:cNvSpPr>
                <a:spLocks noChangeAspect="1" noChangeArrowheads="1"/>
              </p:cNvSpPr>
              <p:nvPr/>
            </p:nvSpPr>
            <p:spPr bwMode="auto">
              <a:xfrm>
                <a:off x="847" y="28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92" name="Oval 332"/>
              <p:cNvSpPr>
                <a:spLocks noChangeAspect="1" noChangeArrowheads="1"/>
              </p:cNvSpPr>
              <p:nvPr/>
            </p:nvSpPr>
            <p:spPr bwMode="auto">
              <a:xfrm>
                <a:off x="683" y="287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93" name="Oval 333"/>
              <p:cNvSpPr>
                <a:spLocks noChangeAspect="1" noChangeArrowheads="1"/>
              </p:cNvSpPr>
              <p:nvPr/>
            </p:nvSpPr>
            <p:spPr bwMode="auto">
              <a:xfrm>
                <a:off x="1043" y="272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94" name="Oval 334"/>
              <p:cNvSpPr>
                <a:spLocks noChangeAspect="1" noChangeArrowheads="1"/>
              </p:cNvSpPr>
              <p:nvPr/>
            </p:nvSpPr>
            <p:spPr bwMode="auto">
              <a:xfrm>
                <a:off x="1043" y="265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95" name="Oval 335"/>
              <p:cNvSpPr>
                <a:spLocks noChangeAspect="1" noChangeArrowheads="1"/>
              </p:cNvSpPr>
              <p:nvPr/>
            </p:nvSpPr>
            <p:spPr bwMode="auto">
              <a:xfrm>
                <a:off x="1034" y="27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96" name="Oval 336"/>
              <p:cNvSpPr>
                <a:spLocks noChangeAspect="1" noChangeArrowheads="1"/>
              </p:cNvSpPr>
              <p:nvPr/>
            </p:nvSpPr>
            <p:spPr bwMode="auto">
              <a:xfrm>
                <a:off x="1273" y="2699"/>
                <a:ext cx="32"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97" name="Oval 337"/>
              <p:cNvSpPr>
                <a:spLocks noChangeAspect="1" noChangeArrowheads="1"/>
              </p:cNvSpPr>
              <p:nvPr/>
            </p:nvSpPr>
            <p:spPr bwMode="auto">
              <a:xfrm>
                <a:off x="1313" y="2557"/>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98" name="Oval 338"/>
              <p:cNvSpPr>
                <a:spLocks noChangeAspect="1" noChangeArrowheads="1"/>
              </p:cNvSpPr>
              <p:nvPr/>
            </p:nvSpPr>
            <p:spPr bwMode="auto">
              <a:xfrm>
                <a:off x="741" y="290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499" name="Oval 339"/>
              <p:cNvSpPr>
                <a:spLocks noChangeAspect="1" noChangeArrowheads="1"/>
              </p:cNvSpPr>
              <p:nvPr/>
            </p:nvSpPr>
            <p:spPr bwMode="auto">
              <a:xfrm>
                <a:off x="1020" y="287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00" name="Oval 340"/>
              <p:cNvSpPr>
                <a:spLocks noChangeAspect="1" noChangeArrowheads="1"/>
              </p:cNvSpPr>
              <p:nvPr/>
            </p:nvSpPr>
            <p:spPr bwMode="auto">
              <a:xfrm>
                <a:off x="1056" y="27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01" name="Oval 341"/>
              <p:cNvSpPr>
                <a:spLocks noChangeAspect="1" noChangeArrowheads="1"/>
              </p:cNvSpPr>
              <p:nvPr/>
            </p:nvSpPr>
            <p:spPr bwMode="auto">
              <a:xfrm>
                <a:off x="998" y="27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02" name="Oval 342"/>
              <p:cNvSpPr>
                <a:spLocks noChangeAspect="1" noChangeArrowheads="1"/>
              </p:cNvSpPr>
              <p:nvPr/>
            </p:nvSpPr>
            <p:spPr bwMode="auto">
              <a:xfrm>
                <a:off x="972" y="28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03" name="Oval 343"/>
              <p:cNvSpPr>
                <a:spLocks noChangeAspect="1" noChangeArrowheads="1"/>
              </p:cNvSpPr>
              <p:nvPr/>
            </p:nvSpPr>
            <p:spPr bwMode="auto">
              <a:xfrm>
                <a:off x="1007" y="26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04" name="Oval 344"/>
              <p:cNvSpPr>
                <a:spLocks noChangeAspect="1" noChangeArrowheads="1"/>
              </p:cNvSpPr>
              <p:nvPr/>
            </p:nvSpPr>
            <p:spPr bwMode="auto">
              <a:xfrm>
                <a:off x="767" y="29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05" name="Oval 345"/>
              <p:cNvSpPr>
                <a:spLocks noChangeAspect="1" noChangeArrowheads="1"/>
              </p:cNvSpPr>
              <p:nvPr/>
            </p:nvSpPr>
            <p:spPr bwMode="auto">
              <a:xfrm>
                <a:off x="940" y="2637"/>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06" name="Oval 346"/>
              <p:cNvSpPr>
                <a:spLocks noChangeAspect="1" noChangeArrowheads="1"/>
              </p:cNvSpPr>
              <p:nvPr/>
            </p:nvSpPr>
            <p:spPr bwMode="auto">
              <a:xfrm>
                <a:off x="812" y="28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07" name="Oval 347"/>
              <p:cNvSpPr>
                <a:spLocks noChangeAspect="1" noChangeArrowheads="1"/>
              </p:cNvSpPr>
              <p:nvPr/>
            </p:nvSpPr>
            <p:spPr bwMode="auto">
              <a:xfrm>
                <a:off x="1109" y="27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08" name="Oval 348"/>
              <p:cNvSpPr>
                <a:spLocks noChangeAspect="1" noChangeArrowheads="1"/>
              </p:cNvSpPr>
              <p:nvPr/>
            </p:nvSpPr>
            <p:spPr bwMode="auto">
              <a:xfrm>
                <a:off x="1020" y="266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09" name="Oval 349"/>
              <p:cNvSpPr>
                <a:spLocks noChangeAspect="1" noChangeArrowheads="1"/>
              </p:cNvSpPr>
              <p:nvPr/>
            </p:nvSpPr>
            <p:spPr bwMode="auto">
              <a:xfrm>
                <a:off x="781" y="274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10" name="Oval 350"/>
              <p:cNvSpPr>
                <a:spLocks noChangeAspect="1" noChangeArrowheads="1"/>
              </p:cNvSpPr>
              <p:nvPr/>
            </p:nvSpPr>
            <p:spPr bwMode="auto">
              <a:xfrm>
                <a:off x="714" y="282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11" name="Oval 351"/>
              <p:cNvSpPr>
                <a:spLocks noChangeAspect="1" noChangeArrowheads="1"/>
              </p:cNvSpPr>
              <p:nvPr/>
            </p:nvSpPr>
            <p:spPr bwMode="auto">
              <a:xfrm>
                <a:off x="1109"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12" name="Oval 352"/>
              <p:cNvSpPr>
                <a:spLocks noChangeAspect="1" noChangeArrowheads="1"/>
              </p:cNvSpPr>
              <p:nvPr/>
            </p:nvSpPr>
            <p:spPr bwMode="auto">
              <a:xfrm>
                <a:off x="1118" y="26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13" name="Oval 353"/>
              <p:cNvSpPr>
                <a:spLocks noChangeAspect="1" noChangeArrowheads="1"/>
              </p:cNvSpPr>
              <p:nvPr/>
            </p:nvSpPr>
            <p:spPr bwMode="auto">
              <a:xfrm>
                <a:off x="789" y="2940"/>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14" name="Oval 354"/>
              <p:cNvSpPr>
                <a:spLocks noChangeAspect="1" noChangeArrowheads="1"/>
              </p:cNvSpPr>
              <p:nvPr/>
            </p:nvSpPr>
            <p:spPr bwMode="auto">
              <a:xfrm>
                <a:off x="1145"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15" name="Oval 355"/>
              <p:cNvSpPr>
                <a:spLocks noChangeAspect="1" noChangeArrowheads="1"/>
              </p:cNvSpPr>
              <p:nvPr/>
            </p:nvSpPr>
            <p:spPr bwMode="auto">
              <a:xfrm>
                <a:off x="674" y="28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16" name="Oval 356"/>
              <p:cNvSpPr>
                <a:spLocks noChangeAspect="1" noChangeArrowheads="1"/>
              </p:cNvSpPr>
              <p:nvPr/>
            </p:nvSpPr>
            <p:spPr bwMode="auto">
              <a:xfrm>
                <a:off x="1020"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17" name="Oval 357"/>
              <p:cNvSpPr>
                <a:spLocks noChangeAspect="1" noChangeArrowheads="1"/>
              </p:cNvSpPr>
              <p:nvPr/>
            </p:nvSpPr>
            <p:spPr bwMode="auto">
              <a:xfrm>
                <a:off x="821" y="27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18" name="Oval 358"/>
              <p:cNvSpPr>
                <a:spLocks noChangeAspect="1" noChangeArrowheads="1"/>
              </p:cNvSpPr>
              <p:nvPr/>
            </p:nvSpPr>
            <p:spPr bwMode="auto">
              <a:xfrm>
                <a:off x="1127" y="266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19" name="Oval 359"/>
              <p:cNvSpPr>
                <a:spLocks noChangeAspect="1" noChangeArrowheads="1"/>
              </p:cNvSpPr>
              <p:nvPr/>
            </p:nvSpPr>
            <p:spPr bwMode="auto">
              <a:xfrm>
                <a:off x="798" y="290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20" name="Oval 360"/>
              <p:cNvSpPr>
                <a:spLocks noChangeAspect="1" noChangeArrowheads="1"/>
              </p:cNvSpPr>
              <p:nvPr/>
            </p:nvSpPr>
            <p:spPr bwMode="auto">
              <a:xfrm>
                <a:off x="972" y="27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21" name="Oval 361"/>
              <p:cNvSpPr>
                <a:spLocks noChangeAspect="1" noChangeArrowheads="1"/>
              </p:cNvSpPr>
              <p:nvPr/>
            </p:nvSpPr>
            <p:spPr bwMode="auto">
              <a:xfrm>
                <a:off x="1331" y="25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22" name="Oval 362"/>
              <p:cNvSpPr>
                <a:spLocks noChangeAspect="1" noChangeArrowheads="1"/>
              </p:cNvSpPr>
              <p:nvPr/>
            </p:nvSpPr>
            <p:spPr bwMode="auto">
              <a:xfrm>
                <a:off x="1313" y="2606"/>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23" name="Oval 363"/>
              <p:cNvSpPr>
                <a:spLocks noChangeAspect="1" noChangeArrowheads="1"/>
              </p:cNvSpPr>
              <p:nvPr/>
            </p:nvSpPr>
            <p:spPr bwMode="auto">
              <a:xfrm>
                <a:off x="710" y="2926"/>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24" name="Oval 364"/>
              <p:cNvSpPr>
                <a:spLocks noChangeAspect="1" noChangeArrowheads="1"/>
              </p:cNvSpPr>
              <p:nvPr/>
            </p:nvSpPr>
            <p:spPr bwMode="auto">
              <a:xfrm>
                <a:off x="1207"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25" name="Oval 365"/>
              <p:cNvSpPr>
                <a:spLocks noChangeAspect="1" noChangeArrowheads="1"/>
              </p:cNvSpPr>
              <p:nvPr/>
            </p:nvSpPr>
            <p:spPr bwMode="auto">
              <a:xfrm>
                <a:off x="967" y="274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26" name="Oval 366"/>
              <p:cNvSpPr>
                <a:spLocks noChangeAspect="1" noChangeArrowheads="1"/>
              </p:cNvSpPr>
              <p:nvPr/>
            </p:nvSpPr>
            <p:spPr bwMode="auto">
              <a:xfrm>
                <a:off x="736" y="2926"/>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27" name="Oval 367"/>
              <p:cNvSpPr>
                <a:spLocks noChangeAspect="1" noChangeArrowheads="1"/>
              </p:cNvSpPr>
              <p:nvPr/>
            </p:nvSpPr>
            <p:spPr bwMode="auto">
              <a:xfrm>
                <a:off x="1118"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28" name="Oval 368"/>
              <p:cNvSpPr>
                <a:spLocks noChangeAspect="1" noChangeArrowheads="1"/>
              </p:cNvSpPr>
              <p:nvPr/>
            </p:nvSpPr>
            <p:spPr bwMode="auto">
              <a:xfrm>
                <a:off x="989" y="273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29" name="Oval 369"/>
              <p:cNvSpPr>
                <a:spLocks noChangeAspect="1" noChangeArrowheads="1"/>
              </p:cNvSpPr>
              <p:nvPr/>
            </p:nvSpPr>
            <p:spPr bwMode="auto">
              <a:xfrm>
                <a:off x="1118" y="26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30" name="Oval 370"/>
              <p:cNvSpPr>
                <a:spLocks noChangeAspect="1" noChangeArrowheads="1"/>
              </p:cNvSpPr>
              <p:nvPr/>
            </p:nvSpPr>
            <p:spPr bwMode="auto">
              <a:xfrm>
                <a:off x="1220" y="25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31" name="Oval 371"/>
              <p:cNvSpPr>
                <a:spLocks noChangeAspect="1" noChangeArrowheads="1"/>
              </p:cNvSpPr>
              <p:nvPr/>
            </p:nvSpPr>
            <p:spPr bwMode="auto">
              <a:xfrm>
                <a:off x="892" y="27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32" name="Oval 372"/>
              <p:cNvSpPr>
                <a:spLocks noChangeAspect="1" noChangeArrowheads="1"/>
              </p:cNvSpPr>
              <p:nvPr/>
            </p:nvSpPr>
            <p:spPr bwMode="auto">
              <a:xfrm>
                <a:off x="816" y="28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33" name="Oval 373"/>
              <p:cNvSpPr>
                <a:spLocks noChangeAspect="1" noChangeArrowheads="1"/>
              </p:cNvSpPr>
              <p:nvPr/>
            </p:nvSpPr>
            <p:spPr bwMode="auto">
              <a:xfrm>
                <a:off x="949"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34" name="Oval 374"/>
              <p:cNvSpPr>
                <a:spLocks noChangeAspect="1" noChangeArrowheads="1"/>
              </p:cNvSpPr>
              <p:nvPr/>
            </p:nvSpPr>
            <p:spPr bwMode="auto">
              <a:xfrm>
                <a:off x="927" y="28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35" name="Oval 375"/>
              <p:cNvSpPr>
                <a:spLocks noChangeAspect="1" noChangeArrowheads="1"/>
              </p:cNvSpPr>
              <p:nvPr/>
            </p:nvSpPr>
            <p:spPr bwMode="auto">
              <a:xfrm>
                <a:off x="1211" y="25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36" name="Oval 376"/>
              <p:cNvSpPr>
                <a:spLocks noChangeAspect="1" noChangeArrowheads="1"/>
              </p:cNvSpPr>
              <p:nvPr/>
            </p:nvSpPr>
            <p:spPr bwMode="auto">
              <a:xfrm>
                <a:off x="1083"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37" name="Oval 377"/>
              <p:cNvSpPr>
                <a:spLocks noChangeAspect="1" noChangeArrowheads="1"/>
              </p:cNvSpPr>
              <p:nvPr/>
            </p:nvSpPr>
            <p:spPr bwMode="auto">
              <a:xfrm>
                <a:off x="523" y="29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38" name="Oval 378"/>
              <p:cNvSpPr>
                <a:spLocks noChangeAspect="1" noChangeArrowheads="1"/>
              </p:cNvSpPr>
              <p:nvPr/>
            </p:nvSpPr>
            <p:spPr bwMode="auto">
              <a:xfrm>
                <a:off x="1167" y="26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39" name="Oval 379"/>
              <p:cNvSpPr>
                <a:spLocks noChangeAspect="1" noChangeArrowheads="1"/>
              </p:cNvSpPr>
              <p:nvPr/>
            </p:nvSpPr>
            <p:spPr bwMode="auto">
              <a:xfrm>
                <a:off x="807" y="283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40" name="Oval 380"/>
              <p:cNvSpPr>
                <a:spLocks noChangeAspect="1" noChangeArrowheads="1"/>
              </p:cNvSpPr>
              <p:nvPr/>
            </p:nvSpPr>
            <p:spPr bwMode="auto">
              <a:xfrm>
                <a:off x="940" y="2846"/>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41" name="Oval 381"/>
              <p:cNvSpPr>
                <a:spLocks noChangeAspect="1" noChangeArrowheads="1"/>
              </p:cNvSpPr>
              <p:nvPr/>
            </p:nvSpPr>
            <p:spPr bwMode="auto">
              <a:xfrm>
                <a:off x="1136"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42" name="Oval 382"/>
              <p:cNvSpPr>
                <a:spLocks noChangeAspect="1" noChangeArrowheads="1"/>
              </p:cNvSpPr>
              <p:nvPr/>
            </p:nvSpPr>
            <p:spPr bwMode="auto">
              <a:xfrm>
                <a:off x="798" y="28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43" name="Oval 383"/>
              <p:cNvSpPr>
                <a:spLocks noChangeAspect="1" noChangeArrowheads="1"/>
              </p:cNvSpPr>
              <p:nvPr/>
            </p:nvSpPr>
            <p:spPr bwMode="auto">
              <a:xfrm>
                <a:off x="1087"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44" name="Oval 384"/>
              <p:cNvSpPr>
                <a:spLocks noChangeAspect="1" noChangeArrowheads="1"/>
              </p:cNvSpPr>
              <p:nvPr/>
            </p:nvSpPr>
            <p:spPr bwMode="auto">
              <a:xfrm>
                <a:off x="1234" y="269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45" name="Oval 385"/>
              <p:cNvSpPr>
                <a:spLocks noChangeAspect="1" noChangeArrowheads="1"/>
              </p:cNvSpPr>
              <p:nvPr/>
            </p:nvSpPr>
            <p:spPr bwMode="auto">
              <a:xfrm>
                <a:off x="918" y="28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46" name="Oval 386"/>
              <p:cNvSpPr>
                <a:spLocks noChangeAspect="1" noChangeArrowheads="1"/>
              </p:cNvSpPr>
              <p:nvPr/>
            </p:nvSpPr>
            <p:spPr bwMode="auto">
              <a:xfrm>
                <a:off x="847" y="282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47" name="Oval 387"/>
              <p:cNvSpPr>
                <a:spLocks noChangeAspect="1" noChangeArrowheads="1"/>
              </p:cNvSpPr>
              <p:nvPr/>
            </p:nvSpPr>
            <p:spPr bwMode="auto">
              <a:xfrm>
                <a:off x="940" y="2708"/>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48" name="Oval 388"/>
              <p:cNvSpPr>
                <a:spLocks noChangeAspect="1" noChangeArrowheads="1"/>
              </p:cNvSpPr>
              <p:nvPr/>
            </p:nvSpPr>
            <p:spPr bwMode="auto">
              <a:xfrm>
                <a:off x="1211" y="26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49" name="Oval 389"/>
              <p:cNvSpPr>
                <a:spLocks noChangeAspect="1" noChangeArrowheads="1"/>
              </p:cNvSpPr>
              <p:nvPr/>
            </p:nvSpPr>
            <p:spPr bwMode="auto">
              <a:xfrm>
                <a:off x="892" y="281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50" name="Oval 390"/>
              <p:cNvSpPr>
                <a:spLocks noChangeAspect="1" noChangeArrowheads="1"/>
              </p:cNvSpPr>
              <p:nvPr/>
            </p:nvSpPr>
            <p:spPr bwMode="auto">
              <a:xfrm>
                <a:off x="1007" y="26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51" name="Oval 391"/>
              <p:cNvSpPr>
                <a:spLocks noChangeAspect="1" noChangeArrowheads="1"/>
              </p:cNvSpPr>
              <p:nvPr/>
            </p:nvSpPr>
            <p:spPr bwMode="auto">
              <a:xfrm>
                <a:off x="1016" y="272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52" name="Oval 392"/>
              <p:cNvSpPr>
                <a:spLocks noChangeAspect="1" noChangeArrowheads="1"/>
              </p:cNvSpPr>
              <p:nvPr/>
            </p:nvSpPr>
            <p:spPr bwMode="auto">
              <a:xfrm>
                <a:off x="994"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53" name="Oval 393"/>
              <p:cNvSpPr>
                <a:spLocks noChangeAspect="1" noChangeArrowheads="1"/>
              </p:cNvSpPr>
              <p:nvPr/>
            </p:nvSpPr>
            <p:spPr bwMode="auto">
              <a:xfrm>
                <a:off x="949"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54" name="Oval 394"/>
              <p:cNvSpPr>
                <a:spLocks noChangeAspect="1" noChangeArrowheads="1"/>
              </p:cNvSpPr>
              <p:nvPr/>
            </p:nvSpPr>
            <p:spPr bwMode="auto">
              <a:xfrm>
                <a:off x="1149"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55" name="Oval 395"/>
              <p:cNvSpPr>
                <a:spLocks noChangeAspect="1" noChangeArrowheads="1"/>
              </p:cNvSpPr>
              <p:nvPr/>
            </p:nvSpPr>
            <p:spPr bwMode="auto">
              <a:xfrm>
                <a:off x="1265" y="26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56" name="Oval 396"/>
              <p:cNvSpPr>
                <a:spLocks noChangeAspect="1" noChangeArrowheads="1"/>
              </p:cNvSpPr>
              <p:nvPr/>
            </p:nvSpPr>
            <p:spPr bwMode="auto">
              <a:xfrm>
                <a:off x="1154" y="273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57" name="Oval 397"/>
              <p:cNvSpPr>
                <a:spLocks noChangeAspect="1" noChangeArrowheads="1"/>
              </p:cNvSpPr>
              <p:nvPr/>
            </p:nvSpPr>
            <p:spPr bwMode="auto">
              <a:xfrm>
                <a:off x="976" y="28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58" name="Oval 398"/>
              <p:cNvSpPr>
                <a:spLocks noChangeAspect="1" noChangeArrowheads="1"/>
              </p:cNvSpPr>
              <p:nvPr/>
            </p:nvSpPr>
            <p:spPr bwMode="auto">
              <a:xfrm>
                <a:off x="607" y="294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59" name="Oval 399"/>
              <p:cNvSpPr>
                <a:spLocks noChangeAspect="1" noChangeArrowheads="1"/>
              </p:cNvSpPr>
              <p:nvPr/>
            </p:nvSpPr>
            <p:spPr bwMode="auto">
              <a:xfrm>
                <a:off x="1016" y="269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60" name="Oval 400"/>
              <p:cNvSpPr>
                <a:spLocks noChangeAspect="1" noChangeArrowheads="1"/>
              </p:cNvSpPr>
              <p:nvPr/>
            </p:nvSpPr>
            <p:spPr bwMode="auto">
              <a:xfrm>
                <a:off x="905" y="281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61" name="Oval 401"/>
              <p:cNvSpPr>
                <a:spLocks noChangeAspect="1" noChangeArrowheads="1"/>
              </p:cNvSpPr>
              <p:nvPr/>
            </p:nvSpPr>
            <p:spPr bwMode="auto">
              <a:xfrm>
                <a:off x="661" y="29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62" name="Oval 402"/>
              <p:cNvSpPr>
                <a:spLocks noChangeAspect="1" noChangeArrowheads="1"/>
              </p:cNvSpPr>
              <p:nvPr/>
            </p:nvSpPr>
            <p:spPr bwMode="auto">
              <a:xfrm>
                <a:off x="954" y="27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63" name="Oval 403"/>
              <p:cNvSpPr>
                <a:spLocks noChangeAspect="1" noChangeArrowheads="1"/>
              </p:cNvSpPr>
              <p:nvPr/>
            </p:nvSpPr>
            <p:spPr bwMode="auto">
              <a:xfrm>
                <a:off x="1189" y="261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64" name="Oval 404"/>
              <p:cNvSpPr>
                <a:spLocks noChangeAspect="1" noChangeArrowheads="1"/>
              </p:cNvSpPr>
              <p:nvPr/>
            </p:nvSpPr>
            <p:spPr bwMode="auto">
              <a:xfrm>
                <a:off x="1660" y="245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grpSp>
        <p:grpSp>
          <p:nvGrpSpPr>
            <p:cNvPr id="732565" name="Group 405"/>
            <p:cNvGrpSpPr>
              <a:grpSpLocks noChangeAspect="1"/>
            </p:cNvGrpSpPr>
            <p:nvPr/>
          </p:nvGrpSpPr>
          <p:grpSpPr bwMode="auto">
            <a:xfrm>
              <a:off x="572" y="2419"/>
              <a:ext cx="1043" cy="672"/>
              <a:chOff x="572" y="2419"/>
              <a:chExt cx="1043" cy="672"/>
            </a:xfrm>
          </p:grpSpPr>
          <p:sp>
            <p:nvSpPr>
              <p:cNvPr id="732566" name="Oval 406"/>
              <p:cNvSpPr>
                <a:spLocks noChangeAspect="1" noChangeArrowheads="1"/>
              </p:cNvSpPr>
              <p:nvPr/>
            </p:nvSpPr>
            <p:spPr bwMode="auto">
              <a:xfrm>
                <a:off x="1207" y="26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67" name="Oval 407"/>
              <p:cNvSpPr>
                <a:spLocks noChangeAspect="1" noChangeArrowheads="1"/>
              </p:cNvSpPr>
              <p:nvPr/>
            </p:nvSpPr>
            <p:spPr bwMode="auto">
              <a:xfrm>
                <a:off x="772" y="28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68" name="Oval 408"/>
              <p:cNvSpPr>
                <a:spLocks noChangeAspect="1" noChangeArrowheads="1"/>
              </p:cNvSpPr>
              <p:nvPr/>
            </p:nvSpPr>
            <p:spPr bwMode="auto">
              <a:xfrm>
                <a:off x="1020"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69" name="Oval 409"/>
              <p:cNvSpPr>
                <a:spLocks noChangeAspect="1" noChangeArrowheads="1"/>
              </p:cNvSpPr>
              <p:nvPr/>
            </p:nvSpPr>
            <p:spPr bwMode="auto">
              <a:xfrm>
                <a:off x="1242" y="26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70" name="Oval 410"/>
              <p:cNvSpPr>
                <a:spLocks noChangeAspect="1" noChangeArrowheads="1"/>
              </p:cNvSpPr>
              <p:nvPr/>
            </p:nvSpPr>
            <p:spPr bwMode="auto">
              <a:xfrm>
                <a:off x="1176" y="270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71" name="Oval 411"/>
              <p:cNvSpPr>
                <a:spLocks noChangeAspect="1" noChangeArrowheads="1"/>
              </p:cNvSpPr>
              <p:nvPr/>
            </p:nvSpPr>
            <p:spPr bwMode="auto">
              <a:xfrm>
                <a:off x="1065" y="265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72" name="Oval 412"/>
              <p:cNvSpPr>
                <a:spLocks noChangeAspect="1" noChangeArrowheads="1"/>
              </p:cNvSpPr>
              <p:nvPr/>
            </p:nvSpPr>
            <p:spPr bwMode="auto">
              <a:xfrm>
                <a:off x="812" y="28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73" name="Oval 413"/>
              <p:cNvSpPr>
                <a:spLocks noChangeAspect="1" noChangeArrowheads="1"/>
              </p:cNvSpPr>
              <p:nvPr/>
            </p:nvSpPr>
            <p:spPr bwMode="auto">
              <a:xfrm>
                <a:off x="905" y="28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74" name="Oval 414"/>
              <p:cNvSpPr>
                <a:spLocks noChangeAspect="1" noChangeArrowheads="1"/>
              </p:cNvSpPr>
              <p:nvPr/>
            </p:nvSpPr>
            <p:spPr bwMode="auto">
              <a:xfrm>
                <a:off x="1038" y="281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75" name="Oval 415"/>
              <p:cNvSpPr>
                <a:spLocks noChangeAspect="1" noChangeArrowheads="1"/>
              </p:cNvSpPr>
              <p:nvPr/>
            </p:nvSpPr>
            <p:spPr bwMode="auto">
              <a:xfrm>
                <a:off x="1065"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76" name="Oval 416"/>
              <p:cNvSpPr>
                <a:spLocks noChangeAspect="1" noChangeArrowheads="1"/>
              </p:cNvSpPr>
              <p:nvPr/>
            </p:nvSpPr>
            <p:spPr bwMode="auto">
              <a:xfrm>
                <a:off x="1278" y="270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77" name="Oval 417"/>
              <p:cNvSpPr>
                <a:spLocks noChangeAspect="1" noChangeArrowheads="1"/>
              </p:cNvSpPr>
              <p:nvPr/>
            </p:nvSpPr>
            <p:spPr bwMode="auto">
              <a:xfrm>
                <a:off x="812" y="281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78" name="Oval 418"/>
              <p:cNvSpPr>
                <a:spLocks noChangeAspect="1" noChangeArrowheads="1"/>
              </p:cNvSpPr>
              <p:nvPr/>
            </p:nvSpPr>
            <p:spPr bwMode="auto">
              <a:xfrm>
                <a:off x="887" y="28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79" name="Oval 419"/>
              <p:cNvSpPr>
                <a:spLocks noChangeAspect="1" noChangeArrowheads="1"/>
              </p:cNvSpPr>
              <p:nvPr/>
            </p:nvSpPr>
            <p:spPr bwMode="auto">
              <a:xfrm>
                <a:off x="785" y="287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80" name="Oval 420"/>
              <p:cNvSpPr>
                <a:spLocks noChangeAspect="1" noChangeArrowheads="1"/>
              </p:cNvSpPr>
              <p:nvPr/>
            </p:nvSpPr>
            <p:spPr bwMode="auto">
              <a:xfrm>
                <a:off x="949" y="28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81" name="Oval 421"/>
              <p:cNvSpPr>
                <a:spLocks noChangeAspect="1" noChangeArrowheads="1"/>
              </p:cNvSpPr>
              <p:nvPr/>
            </p:nvSpPr>
            <p:spPr bwMode="auto">
              <a:xfrm>
                <a:off x="794" y="28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82" name="Oval 422"/>
              <p:cNvSpPr>
                <a:spLocks noChangeAspect="1" noChangeArrowheads="1"/>
              </p:cNvSpPr>
              <p:nvPr/>
            </p:nvSpPr>
            <p:spPr bwMode="auto">
              <a:xfrm>
                <a:off x="1020"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83" name="Oval 423"/>
              <p:cNvSpPr>
                <a:spLocks noChangeAspect="1" noChangeArrowheads="1"/>
              </p:cNvSpPr>
              <p:nvPr/>
            </p:nvSpPr>
            <p:spPr bwMode="auto">
              <a:xfrm>
                <a:off x="1136" y="267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84" name="Oval 424"/>
              <p:cNvSpPr>
                <a:spLocks noChangeAspect="1" noChangeArrowheads="1"/>
              </p:cNvSpPr>
              <p:nvPr/>
            </p:nvSpPr>
            <p:spPr bwMode="auto">
              <a:xfrm>
                <a:off x="865" y="289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85" name="Oval 425"/>
              <p:cNvSpPr>
                <a:spLocks noChangeAspect="1" noChangeArrowheads="1"/>
              </p:cNvSpPr>
              <p:nvPr/>
            </p:nvSpPr>
            <p:spPr bwMode="auto">
              <a:xfrm>
                <a:off x="1016" y="282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86" name="Oval 426"/>
              <p:cNvSpPr>
                <a:spLocks noChangeAspect="1" noChangeArrowheads="1"/>
              </p:cNvSpPr>
              <p:nvPr/>
            </p:nvSpPr>
            <p:spPr bwMode="auto">
              <a:xfrm>
                <a:off x="1069" y="28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87" name="Oval 427"/>
              <p:cNvSpPr>
                <a:spLocks noChangeAspect="1" noChangeArrowheads="1"/>
              </p:cNvSpPr>
              <p:nvPr/>
            </p:nvSpPr>
            <p:spPr bwMode="auto">
              <a:xfrm>
                <a:off x="1096" y="263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88" name="Oval 428"/>
              <p:cNvSpPr>
                <a:spLocks noChangeAspect="1" noChangeArrowheads="1"/>
              </p:cNvSpPr>
              <p:nvPr/>
            </p:nvSpPr>
            <p:spPr bwMode="auto">
              <a:xfrm>
                <a:off x="927" y="281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89" name="Oval 429"/>
              <p:cNvSpPr>
                <a:spLocks noChangeAspect="1" noChangeArrowheads="1"/>
              </p:cNvSpPr>
              <p:nvPr/>
            </p:nvSpPr>
            <p:spPr bwMode="auto">
              <a:xfrm>
                <a:off x="909" y="28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90" name="Oval 430"/>
              <p:cNvSpPr>
                <a:spLocks noChangeAspect="1" noChangeArrowheads="1"/>
              </p:cNvSpPr>
              <p:nvPr/>
            </p:nvSpPr>
            <p:spPr bwMode="auto">
              <a:xfrm>
                <a:off x="812" y="27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91" name="Oval 431"/>
              <p:cNvSpPr>
                <a:spLocks noChangeAspect="1" noChangeArrowheads="1"/>
              </p:cNvSpPr>
              <p:nvPr/>
            </p:nvSpPr>
            <p:spPr bwMode="auto">
              <a:xfrm>
                <a:off x="794" y="282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92" name="Oval 432"/>
              <p:cNvSpPr>
                <a:spLocks noChangeAspect="1" noChangeArrowheads="1"/>
              </p:cNvSpPr>
              <p:nvPr/>
            </p:nvSpPr>
            <p:spPr bwMode="auto">
              <a:xfrm>
                <a:off x="834" y="285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93" name="Oval 433"/>
              <p:cNvSpPr>
                <a:spLocks noChangeAspect="1" noChangeArrowheads="1"/>
              </p:cNvSpPr>
              <p:nvPr/>
            </p:nvSpPr>
            <p:spPr bwMode="auto">
              <a:xfrm>
                <a:off x="954"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94" name="Oval 434"/>
              <p:cNvSpPr>
                <a:spLocks noChangeAspect="1" noChangeArrowheads="1"/>
              </p:cNvSpPr>
              <p:nvPr/>
            </p:nvSpPr>
            <p:spPr bwMode="auto">
              <a:xfrm>
                <a:off x="1007" y="277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95" name="Oval 435"/>
              <p:cNvSpPr>
                <a:spLocks noChangeAspect="1" noChangeArrowheads="1"/>
              </p:cNvSpPr>
              <p:nvPr/>
            </p:nvSpPr>
            <p:spPr bwMode="auto">
              <a:xfrm>
                <a:off x="1162" y="2597"/>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96" name="Oval 436"/>
              <p:cNvSpPr>
                <a:spLocks noChangeAspect="1" noChangeArrowheads="1"/>
              </p:cNvSpPr>
              <p:nvPr/>
            </p:nvSpPr>
            <p:spPr bwMode="auto">
              <a:xfrm>
                <a:off x="954"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97" name="Oval 437"/>
              <p:cNvSpPr>
                <a:spLocks noChangeAspect="1" noChangeArrowheads="1"/>
              </p:cNvSpPr>
              <p:nvPr/>
            </p:nvSpPr>
            <p:spPr bwMode="auto">
              <a:xfrm>
                <a:off x="1158" y="26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98" name="Oval 438"/>
              <p:cNvSpPr>
                <a:spLocks noChangeAspect="1" noChangeArrowheads="1"/>
              </p:cNvSpPr>
              <p:nvPr/>
            </p:nvSpPr>
            <p:spPr bwMode="auto">
              <a:xfrm>
                <a:off x="1313" y="2633"/>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599" name="Oval 439"/>
              <p:cNvSpPr>
                <a:spLocks noChangeAspect="1" noChangeArrowheads="1"/>
              </p:cNvSpPr>
              <p:nvPr/>
            </p:nvSpPr>
            <p:spPr bwMode="auto">
              <a:xfrm>
                <a:off x="590" y="295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00" name="Oval 440"/>
              <p:cNvSpPr>
                <a:spLocks noChangeAspect="1" noChangeArrowheads="1"/>
              </p:cNvSpPr>
              <p:nvPr/>
            </p:nvSpPr>
            <p:spPr bwMode="auto">
              <a:xfrm>
                <a:off x="856" y="28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01" name="Oval 441"/>
              <p:cNvSpPr>
                <a:spLocks noChangeAspect="1" noChangeArrowheads="1"/>
              </p:cNvSpPr>
              <p:nvPr/>
            </p:nvSpPr>
            <p:spPr bwMode="auto">
              <a:xfrm>
                <a:off x="1083" y="274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02" name="Oval 442"/>
              <p:cNvSpPr>
                <a:spLocks noChangeAspect="1" noChangeArrowheads="1"/>
              </p:cNvSpPr>
              <p:nvPr/>
            </p:nvSpPr>
            <p:spPr bwMode="auto">
              <a:xfrm>
                <a:off x="1065" y="273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03" name="Oval 443"/>
              <p:cNvSpPr>
                <a:spLocks noChangeAspect="1" noChangeArrowheads="1"/>
              </p:cNvSpPr>
              <p:nvPr/>
            </p:nvSpPr>
            <p:spPr bwMode="auto">
              <a:xfrm>
                <a:off x="723" y="29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04" name="Oval 444"/>
              <p:cNvSpPr>
                <a:spLocks noChangeAspect="1" noChangeArrowheads="1"/>
              </p:cNvSpPr>
              <p:nvPr/>
            </p:nvSpPr>
            <p:spPr bwMode="auto">
              <a:xfrm>
                <a:off x="767" y="290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05" name="Oval 445"/>
              <p:cNvSpPr>
                <a:spLocks noChangeAspect="1" noChangeArrowheads="1"/>
              </p:cNvSpPr>
              <p:nvPr/>
            </p:nvSpPr>
            <p:spPr bwMode="auto">
              <a:xfrm>
                <a:off x="905" y="281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06" name="Oval 446"/>
              <p:cNvSpPr>
                <a:spLocks noChangeAspect="1" noChangeArrowheads="1"/>
              </p:cNvSpPr>
              <p:nvPr/>
            </p:nvSpPr>
            <p:spPr bwMode="auto">
              <a:xfrm>
                <a:off x="1078" y="273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07" name="Oval 447"/>
              <p:cNvSpPr>
                <a:spLocks noChangeAspect="1" noChangeArrowheads="1"/>
              </p:cNvSpPr>
              <p:nvPr/>
            </p:nvSpPr>
            <p:spPr bwMode="auto">
              <a:xfrm>
                <a:off x="1225" y="26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08" name="Oval 448"/>
              <p:cNvSpPr>
                <a:spLocks noChangeAspect="1" noChangeArrowheads="1"/>
              </p:cNvSpPr>
              <p:nvPr/>
            </p:nvSpPr>
            <p:spPr bwMode="auto">
              <a:xfrm>
                <a:off x="1025" y="26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09" name="Oval 449"/>
              <p:cNvSpPr>
                <a:spLocks noChangeAspect="1" noChangeArrowheads="1"/>
              </p:cNvSpPr>
              <p:nvPr/>
            </p:nvSpPr>
            <p:spPr bwMode="auto">
              <a:xfrm>
                <a:off x="696" y="289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10" name="Oval 450"/>
              <p:cNvSpPr>
                <a:spLocks noChangeAspect="1" noChangeArrowheads="1"/>
              </p:cNvSpPr>
              <p:nvPr/>
            </p:nvSpPr>
            <p:spPr bwMode="auto">
              <a:xfrm>
                <a:off x="949" y="282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11" name="Oval 451"/>
              <p:cNvSpPr>
                <a:spLocks noChangeAspect="1" noChangeArrowheads="1"/>
              </p:cNvSpPr>
              <p:nvPr/>
            </p:nvSpPr>
            <p:spPr bwMode="auto">
              <a:xfrm>
                <a:off x="1140" y="265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12" name="Oval 452"/>
              <p:cNvSpPr>
                <a:spLocks noChangeAspect="1" noChangeArrowheads="1"/>
              </p:cNvSpPr>
              <p:nvPr/>
            </p:nvSpPr>
            <p:spPr bwMode="auto">
              <a:xfrm>
                <a:off x="972" y="27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13" name="Oval 453"/>
              <p:cNvSpPr>
                <a:spLocks noChangeAspect="1" noChangeArrowheads="1"/>
              </p:cNvSpPr>
              <p:nvPr/>
            </p:nvSpPr>
            <p:spPr bwMode="auto">
              <a:xfrm>
                <a:off x="1185" y="27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14" name="Oval 454"/>
              <p:cNvSpPr>
                <a:spLocks noChangeAspect="1" noChangeArrowheads="1"/>
              </p:cNvSpPr>
              <p:nvPr/>
            </p:nvSpPr>
            <p:spPr bwMode="auto">
              <a:xfrm>
                <a:off x="1118" y="273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15" name="Oval 455"/>
              <p:cNvSpPr>
                <a:spLocks noChangeAspect="1" noChangeArrowheads="1"/>
              </p:cNvSpPr>
              <p:nvPr/>
            </p:nvSpPr>
            <p:spPr bwMode="auto">
              <a:xfrm>
                <a:off x="1584" y="241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16" name="Oval 456"/>
              <p:cNvSpPr>
                <a:spLocks noChangeAspect="1" noChangeArrowheads="1"/>
              </p:cNvSpPr>
              <p:nvPr/>
            </p:nvSpPr>
            <p:spPr bwMode="auto">
              <a:xfrm>
                <a:off x="670" y="29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17" name="Oval 457"/>
              <p:cNvSpPr>
                <a:spLocks noChangeAspect="1" noChangeArrowheads="1"/>
              </p:cNvSpPr>
              <p:nvPr/>
            </p:nvSpPr>
            <p:spPr bwMode="auto">
              <a:xfrm>
                <a:off x="821" y="28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18" name="Oval 458"/>
              <p:cNvSpPr>
                <a:spLocks noChangeAspect="1" noChangeArrowheads="1"/>
              </p:cNvSpPr>
              <p:nvPr/>
            </p:nvSpPr>
            <p:spPr bwMode="auto">
              <a:xfrm>
                <a:off x="847" y="27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19" name="Oval 459"/>
              <p:cNvSpPr>
                <a:spLocks noChangeAspect="1" noChangeArrowheads="1"/>
              </p:cNvSpPr>
              <p:nvPr/>
            </p:nvSpPr>
            <p:spPr bwMode="auto">
              <a:xfrm>
                <a:off x="1047" y="27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20" name="Oval 460"/>
              <p:cNvSpPr>
                <a:spLocks noChangeAspect="1" noChangeArrowheads="1"/>
              </p:cNvSpPr>
              <p:nvPr/>
            </p:nvSpPr>
            <p:spPr bwMode="auto">
              <a:xfrm>
                <a:off x="1305" y="25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21" name="Oval 461"/>
              <p:cNvSpPr>
                <a:spLocks noChangeAspect="1" noChangeArrowheads="1"/>
              </p:cNvSpPr>
              <p:nvPr/>
            </p:nvSpPr>
            <p:spPr bwMode="auto">
              <a:xfrm>
                <a:off x="994"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22" name="Oval 462"/>
              <p:cNvSpPr>
                <a:spLocks noChangeAspect="1" noChangeArrowheads="1"/>
              </p:cNvSpPr>
              <p:nvPr/>
            </p:nvSpPr>
            <p:spPr bwMode="auto">
              <a:xfrm>
                <a:off x="985" y="282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23" name="Oval 463"/>
              <p:cNvSpPr>
                <a:spLocks noChangeAspect="1" noChangeArrowheads="1"/>
              </p:cNvSpPr>
              <p:nvPr/>
            </p:nvSpPr>
            <p:spPr bwMode="auto">
              <a:xfrm>
                <a:off x="807" y="277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24" name="Oval 464"/>
              <p:cNvSpPr>
                <a:spLocks noChangeAspect="1" noChangeArrowheads="1"/>
              </p:cNvSpPr>
              <p:nvPr/>
            </p:nvSpPr>
            <p:spPr bwMode="auto">
              <a:xfrm>
                <a:off x="1016"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25" name="Oval 465"/>
              <p:cNvSpPr>
                <a:spLocks noChangeAspect="1" noChangeArrowheads="1"/>
              </p:cNvSpPr>
              <p:nvPr/>
            </p:nvSpPr>
            <p:spPr bwMode="auto">
              <a:xfrm>
                <a:off x="1007" y="281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26" name="Oval 466"/>
              <p:cNvSpPr>
                <a:spLocks noChangeAspect="1" noChangeArrowheads="1"/>
              </p:cNvSpPr>
              <p:nvPr/>
            </p:nvSpPr>
            <p:spPr bwMode="auto">
              <a:xfrm>
                <a:off x="980" y="28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27" name="Oval 467"/>
              <p:cNvSpPr>
                <a:spLocks noChangeAspect="1" noChangeArrowheads="1"/>
              </p:cNvSpPr>
              <p:nvPr/>
            </p:nvSpPr>
            <p:spPr bwMode="auto">
              <a:xfrm>
                <a:off x="1180" y="26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28" name="Oval 468"/>
              <p:cNvSpPr>
                <a:spLocks noChangeAspect="1" noChangeArrowheads="1"/>
              </p:cNvSpPr>
              <p:nvPr/>
            </p:nvSpPr>
            <p:spPr bwMode="auto">
              <a:xfrm>
                <a:off x="869" y="282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29" name="Oval 469"/>
              <p:cNvSpPr>
                <a:spLocks noChangeAspect="1" noChangeArrowheads="1"/>
              </p:cNvSpPr>
              <p:nvPr/>
            </p:nvSpPr>
            <p:spPr bwMode="auto">
              <a:xfrm>
                <a:off x="1140"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30" name="Oval 470"/>
              <p:cNvSpPr>
                <a:spLocks noChangeAspect="1" noChangeArrowheads="1"/>
              </p:cNvSpPr>
              <p:nvPr/>
            </p:nvSpPr>
            <p:spPr bwMode="auto">
              <a:xfrm>
                <a:off x="1167" y="265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31" name="Oval 471"/>
              <p:cNvSpPr>
                <a:spLocks noChangeAspect="1" noChangeArrowheads="1"/>
              </p:cNvSpPr>
              <p:nvPr/>
            </p:nvSpPr>
            <p:spPr bwMode="auto">
              <a:xfrm>
                <a:off x="927" y="28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32" name="Oval 472"/>
              <p:cNvSpPr>
                <a:spLocks noChangeAspect="1" noChangeArrowheads="1"/>
              </p:cNvSpPr>
              <p:nvPr/>
            </p:nvSpPr>
            <p:spPr bwMode="auto">
              <a:xfrm>
                <a:off x="887" y="27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33" name="Oval 473"/>
              <p:cNvSpPr>
                <a:spLocks noChangeAspect="1" noChangeArrowheads="1"/>
              </p:cNvSpPr>
              <p:nvPr/>
            </p:nvSpPr>
            <p:spPr bwMode="auto">
              <a:xfrm>
                <a:off x="892" y="27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34" name="Oval 474"/>
              <p:cNvSpPr>
                <a:spLocks noChangeAspect="1" noChangeArrowheads="1"/>
              </p:cNvSpPr>
              <p:nvPr/>
            </p:nvSpPr>
            <p:spPr bwMode="auto">
              <a:xfrm>
                <a:off x="985"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35" name="Oval 475"/>
              <p:cNvSpPr>
                <a:spLocks noChangeAspect="1" noChangeArrowheads="1"/>
              </p:cNvSpPr>
              <p:nvPr/>
            </p:nvSpPr>
            <p:spPr bwMode="auto">
              <a:xfrm>
                <a:off x="1189" y="262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36" name="Oval 476"/>
              <p:cNvSpPr>
                <a:spLocks noChangeAspect="1" noChangeArrowheads="1"/>
              </p:cNvSpPr>
              <p:nvPr/>
            </p:nvSpPr>
            <p:spPr bwMode="auto">
              <a:xfrm>
                <a:off x="1007" y="27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37" name="Oval 477"/>
              <p:cNvSpPr>
                <a:spLocks noChangeAspect="1" noChangeArrowheads="1"/>
              </p:cNvSpPr>
              <p:nvPr/>
            </p:nvSpPr>
            <p:spPr bwMode="auto">
              <a:xfrm>
                <a:off x="963" y="26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38" name="Oval 478"/>
              <p:cNvSpPr>
                <a:spLocks noChangeAspect="1" noChangeArrowheads="1"/>
              </p:cNvSpPr>
              <p:nvPr/>
            </p:nvSpPr>
            <p:spPr bwMode="auto">
              <a:xfrm>
                <a:off x="918" y="28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39" name="Oval 479"/>
              <p:cNvSpPr>
                <a:spLocks noChangeAspect="1" noChangeArrowheads="1"/>
              </p:cNvSpPr>
              <p:nvPr/>
            </p:nvSpPr>
            <p:spPr bwMode="auto">
              <a:xfrm>
                <a:off x="883" y="28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40" name="Oval 480"/>
              <p:cNvSpPr>
                <a:spLocks noChangeAspect="1" noChangeArrowheads="1"/>
              </p:cNvSpPr>
              <p:nvPr/>
            </p:nvSpPr>
            <p:spPr bwMode="auto">
              <a:xfrm>
                <a:off x="936" y="273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41" name="Oval 481"/>
              <p:cNvSpPr>
                <a:spLocks noChangeAspect="1" noChangeArrowheads="1"/>
              </p:cNvSpPr>
              <p:nvPr/>
            </p:nvSpPr>
            <p:spPr bwMode="auto">
              <a:xfrm>
                <a:off x="1198" y="26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42" name="Oval 482"/>
              <p:cNvSpPr>
                <a:spLocks noChangeAspect="1" noChangeArrowheads="1"/>
              </p:cNvSpPr>
              <p:nvPr/>
            </p:nvSpPr>
            <p:spPr bwMode="auto">
              <a:xfrm>
                <a:off x="1216" y="265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43" name="Oval 483"/>
              <p:cNvSpPr>
                <a:spLocks noChangeAspect="1" noChangeArrowheads="1"/>
              </p:cNvSpPr>
              <p:nvPr/>
            </p:nvSpPr>
            <p:spPr bwMode="auto">
              <a:xfrm>
                <a:off x="825" y="28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44" name="Oval 484"/>
              <p:cNvSpPr>
                <a:spLocks noChangeAspect="1" noChangeArrowheads="1"/>
              </p:cNvSpPr>
              <p:nvPr/>
            </p:nvSpPr>
            <p:spPr bwMode="auto">
              <a:xfrm>
                <a:off x="963" y="285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45" name="Oval 485"/>
              <p:cNvSpPr>
                <a:spLocks noChangeAspect="1" noChangeArrowheads="1"/>
              </p:cNvSpPr>
              <p:nvPr/>
            </p:nvSpPr>
            <p:spPr bwMode="auto">
              <a:xfrm>
                <a:off x="847" y="28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46" name="Oval 486"/>
              <p:cNvSpPr>
                <a:spLocks noChangeAspect="1" noChangeArrowheads="1"/>
              </p:cNvSpPr>
              <p:nvPr/>
            </p:nvSpPr>
            <p:spPr bwMode="auto">
              <a:xfrm>
                <a:off x="923" y="269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47" name="Oval 487"/>
              <p:cNvSpPr>
                <a:spLocks noChangeAspect="1" noChangeArrowheads="1"/>
              </p:cNvSpPr>
              <p:nvPr/>
            </p:nvSpPr>
            <p:spPr bwMode="auto">
              <a:xfrm>
                <a:off x="1047" y="27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48" name="Oval 488"/>
              <p:cNvSpPr>
                <a:spLocks noChangeAspect="1" noChangeArrowheads="1"/>
              </p:cNvSpPr>
              <p:nvPr/>
            </p:nvSpPr>
            <p:spPr bwMode="auto">
              <a:xfrm>
                <a:off x="1269" y="266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49" name="Oval 489"/>
              <p:cNvSpPr>
                <a:spLocks noChangeAspect="1" noChangeArrowheads="1"/>
              </p:cNvSpPr>
              <p:nvPr/>
            </p:nvSpPr>
            <p:spPr bwMode="auto">
              <a:xfrm>
                <a:off x="1167" y="265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50" name="Oval 490"/>
              <p:cNvSpPr>
                <a:spLocks noChangeAspect="1" noChangeArrowheads="1"/>
              </p:cNvSpPr>
              <p:nvPr/>
            </p:nvSpPr>
            <p:spPr bwMode="auto">
              <a:xfrm>
                <a:off x="1123"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51" name="Oval 491"/>
              <p:cNvSpPr>
                <a:spLocks noChangeAspect="1" noChangeArrowheads="1"/>
              </p:cNvSpPr>
              <p:nvPr/>
            </p:nvSpPr>
            <p:spPr bwMode="auto">
              <a:xfrm>
                <a:off x="701" y="295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52" name="Oval 492"/>
              <p:cNvSpPr>
                <a:spLocks noChangeAspect="1" noChangeArrowheads="1"/>
              </p:cNvSpPr>
              <p:nvPr/>
            </p:nvSpPr>
            <p:spPr bwMode="auto">
              <a:xfrm>
                <a:off x="1078" y="28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53" name="Oval 493"/>
              <p:cNvSpPr>
                <a:spLocks noChangeAspect="1" noChangeArrowheads="1"/>
              </p:cNvSpPr>
              <p:nvPr/>
            </p:nvSpPr>
            <p:spPr bwMode="auto">
              <a:xfrm>
                <a:off x="665" y="293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54" name="Oval 494"/>
              <p:cNvSpPr>
                <a:spLocks noChangeAspect="1" noChangeArrowheads="1"/>
              </p:cNvSpPr>
              <p:nvPr/>
            </p:nvSpPr>
            <p:spPr bwMode="auto">
              <a:xfrm>
                <a:off x="1389" y="25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55" name="Oval 495"/>
              <p:cNvSpPr>
                <a:spLocks noChangeAspect="1" noChangeArrowheads="1"/>
              </p:cNvSpPr>
              <p:nvPr/>
            </p:nvSpPr>
            <p:spPr bwMode="auto">
              <a:xfrm>
                <a:off x="998" y="269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56" name="Oval 496"/>
              <p:cNvSpPr>
                <a:spLocks noChangeAspect="1" noChangeArrowheads="1"/>
              </p:cNvSpPr>
              <p:nvPr/>
            </p:nvSpPr>
            <p:spPr bwMode="auto">
              <a:xfrm>
                <a:off x="1127" y="266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57" name="Oval 497"/>
              <p:cNvSpPr>
                <a:spLocks noChangeAspect="1" noChangeArrowheads="1"/>
              </p:cNvSpPr>
              <p:nvPr/>
            </p:nvSpPr>
            <p:spPr bwMode="auto">
              <a:xfrm>
                <a:off x="1256" y="261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58" name="Oval 498"/>
              <p:cNvSpPr>
                <a:spLocks noChangeAspect="1" noChangeArrowheads="1"/>
              </p:cNvSpPr>
              <p:nvPr/>
            </p:nvSpPr>
            <p:spPr bwMode="auto">
              <a:xfrm>
                <a:off x="896" y="290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59" name="Oval 499"/>
              <p:cNvSpPr>
                <a:spLocks noChangeAspect="1" noChangeArrowheads="1"/>
              </p:cNvSpPr>
              <p:nvPr/>
            </p:nvSpPr>
            <p:spPr bwMode="auto">
              <a:xfrm>
                <a:off x="1060" y="273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60" name="Oval 500"/>
              <p:cNvSpPr>
                <a:spLocks noChangeAspect="1" noChangeArrowheads="1"/>
              </p:cNvSpPr>
              <p:nvPr/>
            </p:nvSpPr>
            <p:spPr bwMode="auto">
              <a:xfrm>
                <a:off x="1149" y="257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61" name="Oval 501"/>
              <p:cNvSpPr>
                <a:spLocks noChangeAspect="1" noChangeArrowheads="1"/>
              </p:cNvSpPr>
              <p:nvPr/>
            </p:nvSpPr>
            <p:spPr bwMode="auto">
              <a:xfrm>
                <a:off x="847"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62" name="Oval 502"/>
              <p:cNvSpPr>
                <a:spLocks noChangeAspect="1" noChangeArrowheads="1"/>
              </p:cNvSpPr>
              <p:nvPr/>
            </p:nvSpPr>
            <p:spPr bwMode="auto">
              <a:xfrm>
                <a:off x="887" y="27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63" name="Oval 503"/>
              <p:cNvSpPr>
                <a:spLocks noChangeAspect="1" noChangeArrowheads="1"/>
              </p:cNvSpPr>
              <p:nvPr/>
            </p:nvSpPr>
            <p:spPr bwMode="auto">
              <a:xfrm>
                <a:off x="1043"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64" name="Oval 504"/>
              <p:cNvSpPr>
                <a:spLocks noChangeAspect="1" noChangeArrowheads="1"/>
              </p:cNvSpPr>
              <p:nvPr/>
            </p:nvSpPr>
            <p:spPr bwMode="auto">
              <a:xfrm>
                <a:off x="1114" y="266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65" name="Oval 505"/>
              <p:cNvSpPr>
                <a:spLocks noChangeAspect="1" noChangeArrowheads="1"/>
              </p:cNvSpPr>
              <p:nvPr/>
            </p:nvSpPr>
            <p:spPr bwMode="auto">
              <a:xfrm>
                <a:off x="763" y="28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66" name="Oval 506"/>
              <p:cNvSpPr>
                <a:spLocks noChangeAspect="1" noChangeArrowheads="1"/>
              </p:cNvSpPr>
              <p:nvPr/>
            </p:nvSpPr>
            <p:spPr bwMode="auto">
              <a:xfrm>
                <a:off x="860" y="2935"/>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67" name="Oval 507"/>
              <p:cNvSpPr>
                <a:spLocks noChangeAspect="1" noChangeArrowheads="1"/>
              </p:cNvSpPr>
              <p:nvPr/>
            </p:nvSpPr>
            <p:spPr bwMode="auto">
              <a:xfrm>
                <a:off x="1078"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68" name="Oval 508"/>
              <p:cNvSpPr>
                <a:spLocks noChangeAspect="1" noChangeArrowheads="1"/>
              </p:cNvSpPr>
              <p:nvPr/>
            </p:nvSpPr>
            <p:spPr bwMode="auto">
              <a:xfrm>
                <a:off x="1011" y="2748"/>
                <a:ext cx="32"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69" name="Oval 509"/>
              <p:cNvSpPr>
                <a:spLocks noChangeAspect="1" noChangeArrowheads="1"/>
              </p:cNvSpPr>
              <p:nvPr/>
            </p:nvSpPr>
            <p:spPr bwMode="auto">
              <a:xfrm>
                <a:off x="1198" y="261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70" name="Oval 510"/>
              <p:cNvSpPr>
                <a:spLocks noChangeAspect="1" noChangeArrowheads="1"/>
              </p:cNvSpPr>
              <p:nvPr/>
            </p:nvSpPr>
            <p:spPr bwMode="auto">
              <a:xfrm>
                <a:off x="1118" y="261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71" name="Oval 511"/>
              <p:cNvSpPr>
                <a:spLocks noChangeAspect="1" noChangeArrowheads="1"/>
              </p:cNvSpPr>
              <p:nvPr/>
            </p:nvSpPr>
            <p:spPr bwMode="auto">
              <a:xfrm>
                <a:off x="1051" y="2748"/>
                <a:ext cx="32"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72" name="Oval 512"/>
              <p:cNvSpPr>
                <a:spLocks noChangeAspect="1" noChangeArrowheads="1"/>
              </p:cNvSpPr>
              <p:nvPr/>
            </p:nvSpPr>
            <p:spPr bwMode="auto">
              <a:xfrm>
                <a:off x="1416" y="2521"/>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73" name="Oval 513"/>
              <p:cNvSpPr>
                <a:spLocks noChangeAspect="1" noChangeArrowheads="1"/>
              </p:cNvSpPr>
              <p:nvPr/>
            </p:nvSpPr>
            <p:spPr bwMode="auto">
              <a:xfrm>
                <a:off x="1140" y="26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74" name="Oval 514"/>
              <p:cNvSpPr>
                <a:spLocks noChangeAspect="1" noChangeArrowheads="1"/>
              </p:cNvSpPr>
              <p:nvPr/>
            </p:nvSpPr>
            <p:spPr bwMode="auto">
              <a:xfrm>
                <a:off x="763" y="28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75" name="Oval 515"/>
              <p:cNvSpPr>
                <a:spLocks noChangeAspect="1" noChangeArrowheads="1"/>
              </p:cNvSpPr>
              <p:nvPr/>
            </p:nvSpPr>
            <p:spPr bwMode="auto">
              <a:xfrm>
                <a:off x="958" y="265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76" name="Oval 516"/>
              <p:cNvSpPr>
                <a:spLocks noChangeAspect="1" noChangeArrowheads="1"/>
              </p:cNvSpPr>
              <p:nvPr/>
            </p:nvSpPr>
            <p:spPr bwMode="auto">
              <a:xfrm>
                <a:off x="821" y="29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77" name="Oval 517"/>
              <p:cNvSpPr>
                <a:spLocks noChangeAspect="1" noChangeArrowheads="1"/>
              </p:cNvSpPr>
              <p:nvPr/>
            </p:nvSpPr>
            <p:spPr bwMode="auto">
              <a:xfrm>
                <a:off x="1131" y="26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78" name="Oval 518"/>
              <p:cNvSpPr>
                <a:spLocks noChangeAspect="1" noChangeArrowheads="1"/>
              </p:cNvSpPr>
              <p:nvPr/>
            </p:nvSpPr>
            <p:spPr bwMode="auto">
              <a:xfrm>
                <a:off x="985" y="27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79" name="Oval 519"/>
              <p:cNvSpPr>
                <a:spLocks noChangeAspect="1" noChangeArrowheads="1"/>
              </p:cNvSpPr>
              <p:nvPr/>
            </p:nvSpPr>
            <p:spPr bwMode="auto">
              <a:xfrm>
                <a:off x="1194" y="265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80" name="Oval 520"/>
              <p:cNvSpPr>
                <a:spLocks noChangeAspect="1" noChangeArrowheads="1"/>
              </p:cNvSpPr>
              <p:nvPr/>
            </p:nvSpPr>
            <p:spPr bwMode="auto">
              <a:xfrm>
                <a:off x="1216" y="274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81" name="Oval 521"/>
              <p:cNvSpPr>
                <a:spLocks noChangeAspect="1" noChangeArrowheads="1"/>
              </p:cNvSpPr>
              <p:nvPr/>
            </p:nvSpPr>
            <p:spPr bwMode="auto">
              <a:xfrm>
                <a:off x="838" y="28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82" name="Oval 522"/>
              <p:cNvSpPr>
                <a:spLocks noChangeAspect="1" noChangeArrowheads="1"/>
              </p:cNvSpPr>
              <p:nvPr/>
            </p:nvSpPr>
            <p:spPr bwMode="auto">
              <a:xfrm>
                <a:off x="1216" y="261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83" name="Oval 523"/>
              <p:cNvSpPr>
                <a:spLocks noChangeAspect="1" noChangeArrowheads="1"/>
              </p:cNvSpPr>
              <p:nvPr/>
            </p:nvSpPr>
            <p:spPr bwMode="auto">
              <a:xfrm>
                <a:off x="1025" y="273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84" name="Oval 524"/>
              <p:cNvSpPr>
                <a:spLocks noChangeAspect="1" noChangeArrowheads="1"/>
              </p:cNvSpPr>
              <p:nvPr/>
            </p:nvSpPr>
            <p:spPr bwMode="auto">
              <a:xfrm>
                <a:off x="1171" y="27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85" name="Oval 525"/>
              <p:cNvSpPr>
                <a:spLocks noChangeAspect="1" noChangeArrowheads="1"/>
              </p:cNvSpPr>
              <p:nvPr/>
            </p:nvSpPr>
            <p:spPr bwMode="auto">
              <a:xfrm>
                <a:off x="1105"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86" name="Oval 526"/>
              <p:cNvSpPr>
                <a:spLocks noChangeAspect="1" noChangeArrowheads="1"/>
              </p:cNvSpPr>
              <p:nvPr/>
            </p:nvSpPr>
            <p:spPr bwMode="auto">
              <a:xfrm>
                <a:off x="789" y="2811"/>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87" name="Oval 527"/>
              <p:cNvSpPr>
                <a:spLocks noChangeAspect="1" noChangeArrowheads="1"/>
              </p:cNvSpPr>
              <p:nvPr/>
            </p:nvSpPr>
            <p:spPr bwMode="auto">
              <a:xfrm>
                <a:off x="976" y="269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88" name="Oval 528"/>
              <p:cNvSpPr>
                <a:spLocks noChangeAspect="1" noChangeArrowheads="1"/>
              </p:cNvSpPr>
              <p:nvPr/>
            </p:nvSpPr>
            <p:spPr bwMode="auto">
              <a:xfrm>
                <a:off x="705" y="29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89" name="Oval 529"/>
              <p:cNvSpPr>
                <a:spLocks noChangeAspect="1" noChangeArrowheads="1"/>
              </p:cNvSpPr>
              <p:nvPr/>
            </p:nvSpPr>
            <p:spPr bwMode="auto">
              <a:xfrm>
                <a:off x="732" y="290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90" name="Oval 530"/>
              <p:cNvSpPr>
                <a:spLocks noChangeAspect="1" noChangeArrowheads="1"/>
              </p:cNvSpPr>
              <p:nvPr/>
            </p:nvSpPr>
            <p:spPr bwMode="auto">
              <a:xfrm>
                <a:off x="843" y="2926"/>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91" name="Oval 531"/>
              <p:cNvSpPr>
                <a:spLocks noChangeAspect="1" noChangeArrowheads="1"/>
              </p:cNvSpPr>
              <p:nvPr/>
            </p:nvSpPr>
            <p:spPr bwMode="auto">
              <a:xfrm>
                <a:off x="1194" y="27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92" name="Oval 532"/>
              <p:cNvSpPr>
                <a:spLocks noChangeAspect="1" noChangeArrowheads="1"/>
              </p:cNvSpPr>
              <p:nvPr/>
            </p:nvSpPr>
            <p:spPr bwMode="auto">
              <a:xfrm>
                <a:off x="967" y="27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93" name="Oval 533"/>
              <p:cNvSpPr>
                <a:spLocks noChangeAspect="1" noChangeArrowheads="1"/>
              </p:cNvSpPr>
              <p:nvPr/>
            </p:nvSpPr>
            <p:spPr bwMode="auto">
              <a:xfrm>
                <a:off x="892" y="28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94" name="Oval 534"/>
              <p:cNvSpPr>
                <a:spLocks noChangeAspect="1" noChangeArrowheads="1"/>
              </p:cNvSpPr>
              <p:nvPr/>
            </p:nvSpPr>
            <p:spPr bwMode="auto">
              <a:xfrm>
                <a:off x="705" y="286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95" name="Oval 535"/>
              <p:cNvSpPr>
                <a:spLocks noChangeAspect="1" noChangeArrowheads="1"/>
              </p:cNvSpPr>
              <p:nvPr/>
            </p:nvSpPr>
            <p:spPr bwMode="auto">
              <a:xfrm>
                <a:off x="1087" y="273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96" name="Oval 536"/>
              <p:cNvSpPr>
                <a:spLocks noChangeAspect="1" noChangeArrowheads="1"/>
              </p:cNvSpPr>
              <p:nvPr/>
            </p:nvSpPr>
            <p:spPr bwMode="auto">
              <a:xfrm>
                <a:off x="1060"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97" name="Oval 537"/>
              <p:cNvSpPr>
                <a:spLocks noChangeAspect="1" noChangeArrowheads="1"/>
              </p:cNvSpPr>
              <p:nvPr/>
            </p:nvSpPr>
            <p:spPr bwMode="auto">
              <a:xfrm>
                <a:off x="1149" y="26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98" name="Oval 538"/>
              <p:cNvSpPr>
                <a:spLocks noChangeAspect="1" noChangeArrowheads="1"/>
              </p:cNvSpPr>
              <p:nvPr/>
            </p:nvSpPr>
            <p:spPr bwMode="auto">
              <a:xfrm>
                <a:off x="1007" y="276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699" name="Oval 539"/>
              <p:cNvSpPr>
                <a:spLocks noChangeAspect="1" noChangeArrowheads="1"/>
              </p:cNvSpPr>
              <p:nvPr/>
            </p:nvSpPr>
            <p:spPr bwMode="auto">
              <a:xfrm>
                <a:off x="1251" y="262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00" name="Oval 540"/>
              <p:cNvSpPr>
                <a:spLocks noChangeAspect="1" noChangeArrowheads="1"/>
              </p:cNvSpPr>
              <p:nvPr/>
            </p:nvSpPr>
            <p:spPr bwMode="auto">
              <a:xfrm>
                <a:off x="798" y="301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01" name="Oval 541"/>
              <p:cNvSpPr>
                <a:spLocks noChangeAspect="1" noChangeArrowheads="1"/>
              </p:cNvSpPr>
              <p:nvPr/>
            </p:nvSpPr>
            <p:spPr bwMode="auto">
              <a:xfrm>
                <a:off x="1003"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02" name="Oval 542"/>
              <p:cNvSpPr>
                <a:spLocks noChangeAspect="1" noChangeArrowheads="1"/>
              </p:cNvSpPr>
              <p:nvPr/>
            </p:nvSpPr>
            <p:spPr bwMode="auto">
              <a:xfrm>
                <a:off x="701" y="282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03" name="Oval 543"/>
              <p:cNvSpPr>
                <a:spLocks noChangeAspect="1" noChangeArrowheads="1"/>
              </p:cNvSpPr>
              <p:nvPr/>
            </p:nvSpPr>
            <p:spPr bwMode="auto">
              <a:xfrm>
                <a:off x="1162" y="2722"/>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04" name="Oval 544"/>
              <p:cNvSpPr>
                <a:spLocks noChangeAspect="1" noChangeArrowheads="1"/>
              </p:cNvSpPr>
              <p:nvPr/>
            </p:nvSpPr>
            <p:spPr bwMode="auto">
              <a:xfrm>
                <a:off x="954" y="277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05" name="Oval 545"/>
              <p:cNvSpPr>
                <a:spLocks noChangeAspect="1" noChangeArrowheads="1"/>
              </p:cNvSpPr>
              <p:nvPr/>
            </p:nvSpPr>
            <p:spPr bwMode="auto">
              <a:xfrm>
                <a:off x="736" y="282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06" name="Oval 546"/>
              <p:cNvSpPr>
                <a:spLocks noChangeAspect="1" noChangeArrowheads="1"/>
              </p:cNvSpPr>
              <p:nvPr/>
            </p:nvSpPr>
            <p:spPr bwMode="auto">
              <a:xfrm>
                <a:off x="1194" y="261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07" name="Oval 547"/>
              <p:cNvSpPr>
                <a:spLocks noChangeAspect="1" noChangeArrowheads="1"/>
              </p:cNvSpPr>
              <p:nvPr/>
            </p:nvSpPr>
            <p:spPr bwMode="auto">
              <a:xfrm>
                <a:off x="905" y="28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08" name="Oval 548"/>
              <p:cNvSpPr>
                <a:spLocks noChangeAspect="1" noChangeArrowheads="1"/>
              </p:cNvSpPr>
              <p:nvPr/>
            </p:nvSpPr>
            <p:spPr bwMode="auto">
              <a:xfrm>
                <a:off x="1149" y="273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09" name="Oval 549"/>
              <p:cNvSpPr>
                <a:spLocks noChangeAspect="1" noChangeArrowheads="1"/>
              </p:cNvSpPr>
              <p:nvPr/>
            </p:nvSpPr>
            <p:spPr bwMode="auto">
              <a:xfrm>
                <a:off x="1300" y="24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10" name="Oval 550"/>
              <p:cNvSpPr>
                <a:spLocks noChangeAspect="1" noChangeArrowheads="1"/>
              </p:cNvSpPr>
              <p:nvPr/>
            </p:nvSpPr>
            <p:spPr bwMode="auto">
              <a:xfrm>
                <a:off x="994" y="274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11" name="Oval 551"/>
              <p:cNvSpPr>
                <a:spLocks noChangeAspect="1" noChangeArrowheads="1"/>
              </p:cNvSpPr>
              <p:nvPr/>
            </p:nvSpPr>
            <p:spPr bwMode="auto">
              <a:xfrm>
                <a:off x="816" y="282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12" name="Oval 552"/>
              <p:cNvSpPr>
                <a:spLocks noChangeAspect="1" noChangeArrowheads="1"/>
              </p:cNvSpPr>
              <p:nvPr/>
            </p:nvSpPr>
            <p:spPr bwMode="auto">
              <a:xfrm>
                <a:off x="1047"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13" name="Oval 553"/>
              <p:cNvSpPr>
                <a:spLocks noChangeAspect="1" noChangeArrowheads="1"/>
              </p:cNvSpPr>
              <p:nvPr/>
            </p:nvSpPr>
            <p:spPr bwMode="auto">
              <a:xfrm>
                <a:off x="1025" y="27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14" name="Oval 554"/>
              <p:cNvSpPr>
                <a:spLocks noChangeAspect="1" noChangeArrowheads="1"/>
              </p:cNvSpPr>
              <p:nvPr/>
            </p:nvSpPr>
            <p:spPr bwMode="auto">
              <a:xfrm>
                <a:off x="1238" y="26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15" name="Oval 555"/>
              <p:cNvSpPr>
                <a:spLocks noChangeAspect="1" noChangeArrowheads="1"/>
              </p:cNvSpPr>
              <p:nvPr/>
            </p:nvSpPr>
            <p:spPr bwMode="auto">
              <a:xfrm>
                <a:off x="980" y="28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16" name="Oval 556"/>
              <p:cNvSpPr>
                <a:spLocks noChangeAspect="1" noChangeArrowheads="1"/>
              </p:cNvSpPr>
              <p:nvPr/>
            </p:nvSpPr>
            <p:spPr bwMode="auto">
              <a:xfrm>
                <a:off x="1074"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17" name="Oval 557"/>
              <p:cNvSpPr>
                <a:spLocks noChangeAspect="1" noChangeArrowheads="1"/>
              </p:cNvSpPr>
              <p:nvPr/>
            </p:nvSpPr>
            <p:spPr bwMode="auto">
              <a:xfrm>
                <a:off x="860" y="2820"/>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18" name="Oval 558"/>
              <p:cNvSpPr>
                <a:spLocks noChangeAspect="1" noChangeArrowheads="1"/>
              </p:cNvSpPr>
              <p:nvPr/>
            </p:nvSpPr>
            <p:spPr bwMode="auto">
              <a:xfrm>
                <a:off x="1451" y="254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19" name="Oval 559"/>
              <p:cNvSpPr>
                <a:spLocks noChangeAspect="1" noChangeArrowheads="1"/>
              </p:cNvSpPr>
              <p:nvPr/>
            </p:nvSpPr>
            <p:spPr bwMode="auto">
              <a:xfrm>
                <a:off x="1100" y="26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20" name="Oval 560"/>
              <p:cNvSpPr>
                <a:spLocks noChangeAspect="1" noChangeArrowheads="1"/>
              </p:cNvSpPr>
              <p:nvPr/>
            </p:nvSpPr>
            <p:spPr bwMode="auto">
              <a:xfrm>
                <a:off x="1216"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21" name="Oval 561"/>
              <p:cNvSpPr>
                <a:spLocks noChangeAspect="1" noChangeArrowheads="1"/>
              </p:cNvSpPr>
              <p:nvPr/>
            </p:nvSpPr>
            <p:spPr bwMode="auto">
              <a:xfrm>
                <a:off x="936" y="27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22" name="Oval 562"/>
              <p:cNvSpPr>
                <a:spLocks noChangeAspect="1" noChangeArrowheads="1"/>
              </p:cNvSpPr>
              <p:nvPr/>
            </p:nvSpPr>
            <p:spPr bwMode="auto">
              <a:xfrm>
                <a:off x="572" y="306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23" name="Oval 563"/>
              <p:cNvSpPr>
                <a:spLocks noChangeAspect="1" noChangeArrowheads="1"/>
              </p:cNvSpPr>
              <p:nvPr/>
            </p:nvSpPr>
            <p:spPr bwMode="auto">
              <a:xfrm>
                <a:off x="1171"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24" name="Oval 564"/>
              <p:cNvSpPr>
                <a:spLocks noChangeAspect="1" noChangeArrowheads="1"/>
              </p:cNvSpPr>
              <p:nvPr/>
            </p:nvSpPr>
            <p:spPr bwMode="auto">
              <a:xfrm>
                <a:off x="860" y="2757"/>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25" name="Oval 565"/>
              <p:cNvSpPr>
                <a:spLocks noChangeAspect="1" noChangeArrowheads="1"/>
              </p:cNvSpPr>
              <p:nvPr/>
            </p:nvSpPr>
            <p:spPr bwMode="auto">
              <a:xfrm>
                <a:off x="1074" y="26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26" name="Oval 566"/>
              <p:cNvSpPr>
                <a:spLocks noChangeAspect="1" noChangeArrowheads="1"/>
              </p:cNvSpPr>
              <p:nvPr/>
            </p:nvSpPr>
            <p:spPr bwMode="auto">
              <a:xfrm>
                <a:off x="865" y="27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27" name="Oval 567"/>
              <p:cNvSpPr>
                <a:spLocks noChangeAspect="1" noChangeArrowheads="1"/>
              </p:cNvSpPr>
              <p:nvPr/>
            </p:nvSpPr>
            <p:spPr bwMode="auto">
              <a:xfrm>
                <a:off x="976" y="27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28" name="Oval 568"/>
              <p:cNvSpPr>
                <a:spLocks noChangeAspect="1" noChangeArrowheads="1"/>
              </p:cNvSpPr>
              <p:nvPr/>
            </p:nvSpPr>
            <p:spPr bwMode="auto">
              <a:xfrm>
                <a:off x="909" y="281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29" name="Oval 569"/>
              <p:cNvSpPr>
                <a:spLocks noChangeAspect="1" noChangeArrowheads="1"/>
              </p:cNvSpPr>
              <p:nvPr/>
            </p:nvSpPr>
            <p:spPr bwMode="auto">
              <a:xfrm>
                <a:off x="989" y="281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30" name="Oval 570"/>
              <p:cNvSpPr>
                <a:spLocks noChangeAspect="1" noChangeArrowheads="1"/>
              </p:cNvSpPr>
              <p:nvPr/>
            </p:nvSpPr>
            <p:spPr bwMode="auto">
              <a:xfrm>
                <a:off x="923" y="278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31" name="Oval 571"/>
              <p:cNvSpPr>
                <a:spLocks noChangeAspect="1" noChangeArrowheads="1"/>
              </p:cNvSpPr>
              <p:nvPr/>
            </p:nvSpPr>
            <p:spPr bwMode="auto">
              <a:xfrm>
                <a:off x="1300" y="25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32" name="Oval 572"/>
              <p:cNvSpPr>
                <a:spLocks noChangeAspect="1" noChangeArrowheads="1"/>
              </p:cNvSpPr>
              <p:nvPr/>
            </p:nvSpPr>
            <p:spPr bwMode="auto">
              <a:xfrm>
                <a:off x="1025" y="276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33" name="Oval 573"/>
              <p:cNvSpPr>
                <a:spLocks noChangeAspect="1" noChangeArrowheads="1"/>
              </p:cNvSpPr>
              <p:nvPr/>
            </p:nvSpPr>
            <p:spPr bwMode="auto">
              <a:xfrm>
                <a:off x="1025"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34" name="Oval 574"/>
              <p:cNvSpPr>
                <a:spLocks noChangeAspect="1" noChangeArrowheads="1"/>
              </p:cNvSpPr>
              <p:nvPr/>
            </p:nvSpPr>
            <p:spPr bwMode="auto">
              <a:xfrm>
                <a:off x="847" y="282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35" name="Oval 575"/>
              <p:cNvSpPr>
                <a:spLocks noChangeAspect="1" noChangeArrowheads="1"/>
              </p:cNvSpPr>
              <p:nvPr/>
            </p:nvSpPr>
            <p:spPr bwMode="auto">
              <a:xfrm>
                <a:off x="967" y="282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36" name="Oval 576"/>
              <p:cNvSpPr>
                <a:spLocks noChangeAspect="1" noChangeArrowheads="1"/>
              </p:cNvSpPr>
              <p:nvPr/>
            </p:nvSpPr>
            <p:spPr bwMode="auto">
              <a:xfrm>
                <a:off x="1207" y="269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37" name="Oval 577"/>
              <p:cNvSpPr>
                <a:spLocks noChangeAspect="1" noChangeArrowheads="1"/>
              </p:cNvSpPr>
              <p:nvPr/>
            </p:nvSpPr>
            <p:spPr bwMode="auto">
              <a:xfrm>
                <a:off x="1380" y="25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38" name="Oval 578"/>
              <p:cNvSpPr>
                <a:spLocks noChangeAspect="1" noChangeArrowheads="1"/>
              </p:cNvSpPr>
              <p:nvPr/>
            </p:nvSpPr>
            <p:spPr bwMode="auto">
              <a:xfrm>
                <a:off x="847" y="282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39" name="Oval 579"/>
              <p:cNvSpPr>
                <a:spLocks noChangeAspect="1" noChangeArrowheads="1"/>
              </p:cNvSpPr>
              <p:nvPr/>
            </p:nvSpPr>
            <p:spPr bwMode="auto">
              <a:xfrm>
                <a:off x="1029"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40" name="Oval 580"/>
              <p:cNvSpPr>
                <a:spLocks noChangeAspect="1" noChangeArrowheads="1"/>
              </p:cNvSpPr>
              <p:nvPr/>
            </p:nvSpPr>
            <p:spPr bwMode="auto">
              <a:xfrm>
                <a:off x="1029" y="276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41" name="Oval 581"/>
              <p:cNvSpPr>
                <a:spLocks noChangeAspect="1" noChangeArrowheads="1"/>
              </p:cNvSpPr>
              <p:nvPr/>
            </p:nvSpPr>
            <p:spPr bwMode="auto">
              <a:xfrm>
                <a:off x="1118" y="266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42" name="Oval 582"/>
              <p:cNvSpPr>
                <a:spLocks noChangeAspect="1" noChangeArrowheads="1"/>
              </p:cNvSpPr>
              <p:nvPr/>
            </p:nvSpPr>
            <p:spPr bwMode="auto">
              <a:xfrm>
                <a:off x="878" y="29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43" name="Oval 583"/>
              <p:cNvSpPr>
                <a:spLocks noChangeAspect="1" noChangeArrowheads="1"/>
              </p:cNvSpPr>
              <p:nvPr/>
            </p:nvSpPr>
            <p:spPr bwMode="auto">
              <a:xfrm>
                <a:off x="772" y="293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44" name="Oval 584"/>
              <p:cNvSpPr>
                <a:spLocks noChangeAspect="1" noChangeArrowheads="1"/>
              </p:cNvSpPr>
              <p:nvPr/>
            </p:nvSpPr>
            <p:spPr bwMode="auto">
              <a:xfrm>
                <a:off x="1078" y="26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45" name="Oval 585"/>
              <p:cNvSpPr>
                <a:spLocks noChangeAspect="1" noChangeArrowheads="1"/>
              </p:cNvSpPr>
              <p:nvPr/>
            </p:nvSpPr>
            <p:spPr bwMode="auto">
              <a:xfrm>
                <a:off x="940" y="2793"/>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46" name="Oval 586"/>
              <p:cNvSpPr>
                <a:spLocks noChangeAspect="1" noChangeArrowheads="1"/>
              </p:cNvSpPr>
              <p:nvPr/>
            </p:nvSpPr>
            <p:spPr bwMode="auto">
              <a:xfrm>
                <a:off x="1145" y="261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47" name="Oval 587"/>
              <p:cNvSpPr>
                <a:spLocks noChangeAspect="1" noChangeArrowheads="1"/>
              </p:cNvSpPr>
              <p:nvPr/>
            </p:nvSpPr>
            <p:spPr bwMode="auto">
              <a:xfrm>
                <a:off x="781" y="282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48" name="Oval 588"/>
              <p:cNvSpPr>
                <a:spLocks noChangeAspect="1" noChangeArrowheads="1"/>
              </p:cNvSpPr>
              <p:nvPr/>
            </p:nvSpPr>
            <p:spPr bwMode="auto">
              <a:xfrm>
                <a:off x="794" y="286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49" name="Oval 589"/>
              <p:cNvSpPr>
                <a:spLocks noChangeAspect="1" noChangeArrowheads="1"/>
              </p:cNvSpPr>
              <p:nvPr/>
            </p:nvSpPr>
            <p:spPr bwMode="auto">
              <a:xfrm>
                <a:off x="1056" y="27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50" name="Oval 590"/>
              <p:cNvSpPr>
                <a:spLocks noChangeAspect="1" noChangeArrowheads="1"/>
              </p:cNvSpPr>
              <p:nvPr/>
            </p:nvSpPr>
            <p:spPr bwMode="auto">
              <a:xfrm>
                <a:off x="949" y="286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51" name="Oval 591"/>
              <p:cNvSpPr>
                <a:spLocks noChangeAspect="1" noChangeArrowheads="1"/>
              </p:cNvSpPr>
              <p:nvPr/>
            </p:nvSpPr>
            <p:spPr bwMode="auto">
              <a:xfrm>
                <a:off x="1247" y="272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52" name="Oval 592"/>
              <p:cNvSpPr>
                <a:spLocks noChangeAspect="1" noChangeArrowheads="1"/>
              </p:cNvSpPr>
              <p:nvPr/>
            </p:nvSpPr>
            <p:spPr bwMode="auto">
              <a:xfrm>
                <a:off x="838" y="28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53" name="Oval 593"/>
              <p:cNvSpPr>
                <a:spLocks noChangeAspect="1" noChangeArrowheads="1"/>
              </p:cNvSpPr>
              <p:nvPr/>
            </p:nvSpPr>
            <p:spPr bwMode="auto">
              <a:xfrm>
                <a:off x="1234" y="261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54" name="Oval 594"/>
              <p:cNvSpPr>
                <a:spLocks noChangeAspect="1" noChangeArrowheads="1"/>
              </p:cNvSpPr>
              <p:nvPr/>
            </p:nvSpPr>
            <p:spPr bwMode="auto">
              <a:xfrm>
                <a:off x="705" y="290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55" name="Oval 595"/>
              <p:cNvSpPr>
                <a:spLocks noChangeAspect="1" noChangeArrowheads="1"/>
              </p:cNvSpPr>
              <p:nvPr/>
            </p:nvSpPr>
            <p:spPr bwMode="auto">
              <a:xfrm>
                <a:off x="985" y="266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56" name="Oval 596"/>
              <p:cNvSpPr>
                <a:spLocks noChangeAspect="1" noChangeArrowheads="1"/>
              </p:cNvSpPr>
              <p:nvPr/>
            </p:nvSpPr>
            <p:spPr bwMode="auto">
              <a:xfrm>
                <a:off x="976" y="28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57" name="Oval 597"/>
              <p:cNvSpPr>
                <a:spLocks noChangeAspect="1" noChangeArrowheads="1"/>
              </p:cNvSpPr>
              <p:nvPr/>
            </p:nvSpPr>
            <p:spPr bwMode="auto">
              <a:xfrm>
                <a:off x="1216" y="267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58" name="Oval 598"/>
              <p:cNvSpPr>
                <a:spLocks noChangeAspect="1" noChangeArrowheads="1"/>
              </p:cNvSpPr>
              <p:nvPr/>
            </p:nvSpPr>
            <p:spPr bwMode="auto">
              <a:xfrm>
                <a:off x="1087" y="27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59" name="Oval 599"/>
              <p:cNvSpPr>
                <a:spLocks noChangeAspect="1" noChangeArrowheads="1"/>
              </p:cNvSpPr>
              <p:nvPr/>
            </p:nvSpPr>
            <p:spPr bwMode="auto">
              <a:xfrm>
                <a:off x="1260" y="265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60" name="Oval 600"/>
              <p:cNvSpPr>
                <a:spLocks noChangeAspect="1" noChangeArrowheads="1"/>
              </p:cNvSpPr>
              <p:nvPr/>
            </p:nvSpPr>
            <p:spPr bwMode="auto">
              <a:xfrm>
                <a:off x="1083"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61" name="Oval 601"/>
              <p:cNvSpPr>
                <a:spLocks noChangeAspect="1" noChangeArrowheads="1"/>
              </p:cNvSpPr>
              <p:nvPr/>
            </p:nvSpPr>
            <p:spPr bwMode="auto">
              <a:xfrm>
                <a:off x="1362" y="263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62" name="Oval 602"/>
              <p:cNvSpPr>
                <a:spLocks noChangeAspect="1" noChangeArrowheads="1"/>
              </p:cNvSpPr>
              <p:nvPr/>
            </p:nvSpPr>
            <p:spPr bwMode="auto">
              <a:xfrm>
                <a:off x="829" y="29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63" name="Oval 603"/>
              <p:cNvSpPr>
                <a:spLocks noChangeAspect="1" noChangeArrowheads="1"/>
              </p:cNvSpPr>
              <p:nvPr/>
            </p:nvSpPr>
            <p:spPr bwMode="auto">
              <a:xfrm>
                <a:off x="914" y="28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64" name="Oval 604"/>
              <p:cNvSpPr>
                <a:spLocks noChangeAspect="1" noChangeArrowheads="1"/>
              </p:cNvSpPr>
              <p:nvPr/>
            </p:nvSpPr>
            <p:spPr bwMode="auto">
              <a:xfrm>
                <a:off x="874" y="27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65" name="Oval 605"/>
              <p:cNvSpPr>
                <a:spLocks noChangeAspect="1" noChangeArrowheads="1"/>
              </p:cNvSpPr>
              <p:nvPr/>
            </p:nvSpPr>
            <p:spPr bwMode="auto">
              <a:xfrm>
                <a:off x="985" y="28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grpSp>
        <p:grpSp>
          <p:nvGrpSpPr>
            <p:cNvPr id="732766" name="Group 606"/>
            <p:cNvGrpSpPr>
              <a:grpSpLocks noChangeAspect="1"/>
            </p:cNvGrpSpPr>
            <p:nvPr/>
          </p:nvGrpSpPr>
          <p:grpSpPr bwMode="auto">
            <a:xfrm>
              <a:off x="527" y="2446"/>
              <a:ext cx="1035" cy="632"/>
              <a:chOff x="527" y="2446"/>
              <a:chExt cx="1035" cy="632"/>
            </a:xfrm>
          </p:grpSpPr>
          <p:sp>
            <p:nvSpPr>
              <p:cNvPr id="732767" name="Oval 607"/>
              <p:cNvSpPr>
                <a:spLocks noChangeAspect="1" noChangeArrowheads="1"/>
              </p:cNvSpPr>
              <p:nvPr/>
            </p:nvSpPr>
            <p:spPr bwMode="auto">
              <a:xfrm>
                <a:off x="1034" y="270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68" name="Oval 608"/>
              <p:cNvSpPr>
                <a:spLocks noChangeAspect="1" noChangeArrowheads="1"/>
              </p:cNvSpPr>
              <p:nvPr/>
            </p:nvSpPr>
            <p:spPr bwMode="auto">
              <a:xfrm>
                <a:off x="1060" y="273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69" name="Oval 609"/>
              <p:cNvSpPr>
                <a:spLocks noChangeAspect="1" noChangeArrowheads="1"/>
              </p:cNvSpPr>
              <p:nvPr/>
            </p:nvSpPr>
            <p:spPr bwMode="auto">
              <a:xfrm>
                <a:off x="1011" y="2744"/>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70" name="Oval 610"/>
              <p:cNvSpPr>
                <a:spLocks noChangeAspect="1" noChangeArrowheads="1"/>
              </p:cNvSpPr>
              <p:nvPr/>
            </p:nvSpPr>
            <p:spPr bwMode="auto">
              <a:xfrm>
                <a:off x="1167"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71" name="Oval 611"/>
              <p:cNvSpPr>
                <a:spLocks noChangeAspect="1" noChangeArrowheads="1"/>
              </p:cNvSpPr>
              <p:nvPr/>
            </p:nvSpPr>
            <p:spPr bwMode="auto">
              <a:xfrm>
                <a:off x="1091" y="2722"/>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72" name="Oval 612"/>
              <p:cNvSpPr>
                <a:spLocks noChangeAspect="1" noChangeArrowheads="1"/>
              </p:cNvSpPr>
              <p:nvPr/>
            </p:nvSpPr>
            <p:spPr bwMode="auto">
              <a:xfrm>
                <a:off x="838" y="282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73" name="Oval 613"/>
              <p:cNvSpPr>
                <a:spLocks noChangeAspect="1" noChangeArrowheads="1"/>
              </p:cNvSpPr>
              <p:nvPr/>
            </p:nvSpPr>
            <p:spPr bwMode="auto">
              <a:xfrm>
                <a:off x="967" y="27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74" name="Oval 614"/>
              <p:cNvSpPr>
                <a:spLocks noChangeAspect="1" noChangeArrowheads="1"/>
              </p:cNvSpPr>
              <p:nvPr/>
            </p:nvSpPr>
            <p:spPr bwMode="auto">
              <a:xfrm>
                <a:off x="1504" y="2446"/>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75" name="Oval 615"/>
              <p:cNvSpPr>
                <a:spLocks noChangeAspect="1" noChangeArrowheads="1"/>
              </p:cNvSpPr>
              <p:nvPr/>
            </p:nvSpPr>
            <p:spPr bwMode="auto">
              <a:xfrm>
                <a:off x="909" y="28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76" name="Oval 616"/>
              <p:cNvSpPr>
                <a:spLocks noChangeAspect="1" noChangeArrowheads="1"/>
              </p:cNvSpPr>
              <p:nvPr/>
            </p:nvSpPr>
            <p:spPr bwMode="auto">
              <a:xfrm>
                <a:off x="865" y="28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77" name="Oval 617"/>
              <p:cNvSpPr>
                <a:spLocks noChangeAspect="1" noChangeArrowheads="1"/>
              </p:cNvSpPr>
              <p:nvPr/>
            </p:nvSpPr>
            <p:spPr bwMode="auto">
              <a:xfrm>
                <a:off x="914" y="27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78" name="Oval 618"/>
              <p:cNvSpPr>
                <a:spLocks noChangeAspect="1" noChangeArrowheads="1"/>
              </p:cNvSpPr>
              <p:nvPr/>
            </p:nvSpPr>
            <p:spPr bwMode="auto">
              <a:xfrm>
                <a:off x="1114"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79" name="Oval 619"/>
              <p:cNvSpPr>
                <a:spLocks noChangeAspect="1" noChangeArrowheads="1"/>
              </p:cNvSpPr>
              <p:nvPr/>
            </p:nvSpPr>
            <p:spPr bwMode="auto">
              <a:xfrm>
                <a:off x="892" y="282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80" name="Oval 620"/>
              <p:cNvSpPr>
                <a:spLocks noChangeAspect="1" noChangeArrowheads="1"/>
              </p:cNvSpPr>
              <p:nvPr/>
            </p:nvSpPr>
            <p:spPr bwMode="auto">
              <a:xfrm>
                <a:off x="1114" y="27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81" name="Oval 621"/>
              <p:cNvSpPr>
                <a:spLocks noChangeAspect="1" noChangeArrowheads="1"/>
              </p:cNvSpPr>
              <p:nvPr/>
            </p:nvSpPr>
            <p:spPr bwMode="auto">
              <a:xfrm>
                <a:off x="1007"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82" name="Oval 622"/>
              <p:cNvSpPr>
                <a:spLocks noChangeAspect="1" noChangeArrowheads="1"/>
              </p:cNvSpPr>
              <p:nvPr/>
            </p:nvSpPr>
            <p:spPr bwMode="auto">
              <a:xfrm>
                <a:off x="1167" y="265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83" name="Oval 623"/>
              <p:cNvSpPr>
                <a:spLocks noChangeAspect="1" noChangeArrowheads="1"/>
              </p:cNvSpPr>
              <p:nvPr/>
            </p:nvSpPr>
            <p:spPr bwMode="auto">
              <a:xfrm>
                <a:off x="1158" y="267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84" name="Oval 624"/>
              <p:cNvSpPr>
                <a:spLocks noChangeAspect="1" noChangeArrowheads="1"/>
              </p:cNvSpPr>
              <p:nvPr/>
            </p:nvSpPr>
            <p:spPr bwMode="auto">
              <a:xfrm>
                <a:off x="1211" y="26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85" name="Oval 625"/>
              <p:cNvSpPr>
                <a:spLocks noChangeAspect="1" noChangeArrowheads="1"/>
              </p:cNvSpPr>
              <p:nvPr/>
            </p:nvSpPr>
            <p:spPr bwMode="auto">
              <a:xfrm>
                <a:off x="1322" y="25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86" name="Oval 626"/>
              <p:cNvSpPr>
                <a:spLocks noChangeAspect="1" noChangeArrowheads="1"/>
              </p:cNvSpPr>
              <p:nvPr/>
            </p:nvSpPr>
            <p:spPr bwMode="auto">
              <a:xfrm>
                <a:off x="710" y="2926"/>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87" name="Oval 627"/>
              <p:cNvSpPr>
                <a:spLocks noChangeAspect="1" noChangeArrowheads="1"/>
              </p:cNvSpPr>
              <p:nvPr/>
            </p:nvSpPr>
            <p:spPr bwMode="auto">
              <a:xfrm>
                <a:off x="847" y="267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88" name="Oval 628"/>
              <p:cNvSpPr>
                <a:spLocks noChangeAspect="1" noChangeArrowheads="1"/>
              </p:cNvSpPr>
              <p:nvPr/>
            </p:nvSpPr>
            <p:spPr bwMode="auto">
              <a:xfrm>
                <a:off x="1100"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89" name="Oval 629"/>
              <p:cNvSpPr>
                <a:spLocks noChangeAspect="1" noChangeArrowheads="1"/>
              </p:cNvSpPr>
              <p:nvPr/>
            </p:nvSpPr>
            <p:spPr bwMode="auto">
              <a:xfrm>
                <a:off x="1194" y="26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90" name="Oval 630"/>
              <p:cNvSpPr>
                <a:spLocks noChangeAspect="1" noChangeArrowheads="1"/>
              </p:cNvSpPr>
              <p:nvPr/>
            </p:nvSpPr>
            <p:spPr bwMode="auto">
              <a:xfrm>
                <a:off x="1327" y="26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91" name="Oval 631"/>
              <p:cNvSpPr>
                <a:spLocks noChangeAspect="1" noChangeArrowheads="1"/>
              </p:cNvSpPr>
              <p:nvPr/>
            </p:nvSpPr>
            <p:spPr bwMode="auto">
              <a:xfrm>
                <a:off x="860" y="2820"/>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92" name="Oval 632"/>
              <p:cNvSpPr>
                <a:spLocks noChangeAspect="1" noChangeArrowheads="1"/>
              </p:cNvSpPr>
              <p:nvPr/>
            </p:nvSpPr>
            <p:spPr bwMode="auto">
              <a:xfrm>
                <a:off x="909" y="273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93" name="Oval 633"/>
              <p:cNvSpPr>
                <a:spLocks noChangeAspect="1" noChangeArrowheads="1"/>
              </p:cNvSpPr>
              <p:nvPr/>
            </p:nvSpPr>
            <p:spPr bwMode="auto">
              <a:xfrm>
                <a:off x="927" y="286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94" name="Oval 634"/>
              <p:cNvSpPr>
                <a:spLocks noChangeAspect="1" noChangeArrowheads="1"/>
              </p:cNvSpPr>
              <p:nvPr/>
            </p:nvSpPr>
            <p:spPr bwMode="auto">
              <a:xfrm>
                <a:off x="1127" y="269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95" name="Oval 635"/>
              <p:cNvSpPr>
                <a:spLocks noChangeAspect="1" noChangeArrowheads="1"/>
              </p:cNvSpPr>
              <p:nvPr/>
            </p:nvSpPr>
            <p:spPr bwMode="auto">
              <a:xfrm>
                <a:off x="976"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96" name="Oval 636"/>
              <p:cNvSpPr>
                <a:spLocks noChangeAspect="1" noChangeArrowheads="1"/>
              </p:cNvSpPr>
              <p:nvPr/>
            </p:nvSpPr>
            <p:spPr bwMode="auto">
              <a:xfrm>
                <a:off x="767" y="282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97" name="Oval 637"/>
              <p:cNvSpPr>
                <a:spLocks noChangeAspect="1" noChangeArrowheads="1"/>
              </p:cNvSpPr>
              <p:nvPr/>
            </p:nvSpPr>
            <p:spPr bwMode="auto">
              <a:xfrm>
                <a:off x="1118" y="25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98" name="Oval 638"/>
              <p:cNvSpPr>
                <a:spLocks noChangeAspect="1" noChangeArrowheads="1"/>
              </p:cNvSpPr>
              <p:nvPr/>
            </p:nvSpPr>
            <p:spPr bwMode="auto">
              <a:xfrm>
                <a:off x="985" y="27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799" name="Oval 639"/>
              <p:cNvSpPr>
                <a:spLocks noChangeAspect="1" noChangeArrowheads="1"/>
              </p:cNvSpPr>
              <p:nvPr/>
            </p:nvSpPr>
            <p:spPr bwMode="auto">
              <a:xfrm>
                <a:off x="1118" y="274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00" name="Oval 640"/>
              <p:cNvSpPr>
                <a:spLocks noChangeAspect="1" noChangeArrowheads="1"/>
              </p:cNvSpPr>
              <p:nvPr/>
            </p:nvSpPr>
            <p:spPr bwMode="auto">
              <a:xfrm>
                <a:off x="972" y="26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01" name="Oval 641"/>
              <p:cNvSpPr>
                <a:spLocks noChangeAspect="1" noChangeArrowheads="1"/>
              </p:cNvSpPr>
              <p:nvPr/>
            </p:nvSpPr>
            <p:spPr bwMode="auto">
              <a:xfrm>
                <a:off x="1118" y="27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02" name="Oval 642"/>
              <p:cNvSpPr>
                <a:spLocks noChangeAspect="1" noChangeArrowheads="1"/>
              </p:cNvSpPr>
              <p:nvPr/>
            </p:nvSpPr>
            <p:spPr bwMode="auto">
              <a:xfrm>
                <a:off x="1056" y="27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03" name="Oval 643"/>
              <p:cNvSpPr>
                <a:spLocks noChangeAspect="1" noChangeArrowheads="1"/>
              </p:cNvSpPr>
              <p:nvPr/>
            </p:nvSpPr>
            <p:spPr bwMode="auto">
              <a:xfrm>
                <a:off x="1051" y="2731"/>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04" name="Oval 644"/>
              <p:cNvSpPr>
                <a:spLocks noChangeAspect="1" noChangeArrowheads="1"/>
              </p:cNvSpPr>
              <p:nvPr/>
            </p:nvSpPr>
            <p:spPr bwMode="auto">
              <a:xfrm>
                <a:off x="1247" y="26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05" name="Oval 645"/>
              <p:cNvSpPr>
                <a:spLocks noChangeAspect="1" noChangeArrowheads="1"/>
              </p:cNvSpPr>
              <p:nvPr/>
            </p:nvSpPr>
            <p:spPr bwMode="auto">
              <a:xfrm>
                <a:off x="972" y="26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06" name="Oval 646"/>
              <p:cNvSpPr>
                <a:spLocks noChangeAspect="1" noChangeArrowheads="1"/>
              </p:cNvSpPr>
              <p:nvPr/>
            </p:nvSpPr>
            <p:spPr bwMode="auto">
              <a:xfrm>
                <a:off x="989" y="27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07" name="Oval 647"/>
              <p:cNvSpPr>
                <a:spLocks noChangeAspect="1" noChangeArrowheads="1"/>
              </p:cNvSpPr>
              <p:nvPr/>
            </p:nvSpPr>
            <p:spPr bwMode="auto">
              <a:xfrm>
                <a:off x="905" y="27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08" name="Oval 648"/>
              <p:cNvSpPr>
                <a:spLocks noChangeAspect="1" noChangeArrowheads="1"/>
              </p:cNvSpPr>
              <p:nvPr/>
            </p:nvSpPr>
            <p:spPr bwMode="auto">
              <a:xfrm>
                <a:off x="1420" y="25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09" name="Oval 649"/>
              <p:cNvSpPr>
                <a:spLocks noChangeAspect="1" noChangeArrowheads="1"/>
              </p:cNvSpPr>
              <p:nvPr/>
            </p:nvSpPr>
            <p:spPr bwMode="auto">
              <a:xfrm>
                <a:off x="860" y="2869"/>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10" name="Oval 650"/>
              <p:cNvSpPr>
                <a:spLocks noChangeAspect="1" noChangeArrowheads="1"/>
              </p:cNvSpPr>
              <p:nvPr/>
            </p:nvSpPr>
            <p:spPr bwMode="auto">
              <a:xfrm>
                <a:off x="869"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11" name="Oval 651"/>
              <p:cNvSpPr>
                <a:spLocks noChangeAspect="1" noChangeArrowheads="1"/>
              </p:cNvSpPr>
              <p:nvPr/>
            </p:nvSpPr>
            <p:spPr bwMode="auto">
              <a:xfrm>
                <a:off x="1109" y="27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12" name="Oval 652"/>
              <p:cNvSpPr>
                <a:spLocks noChangeAspect="1" noChangeArrowheads="1"/>
              </p:cNvSpPr>
              <p:nvPr/>
            </p:nvSpPr>
            <p:spPr bwMode="auto">
              <a:xfrm>
                <a:off x="1442" y="24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13" name="Oval 653"/>
              <p:cNvSpPr>
                <a:spLocks noChangeAspect="1" noChangeArrowheads="1"/>
              </p:cNvSpPr>
              <p:nvPr/>
            </p:nvSpPr>
            <p:spPr bwMode="auto">
              <a:xfrm>
                <a:off x="958"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14" name="Oval 654"/>
              <p:cNvSpPr>
                <a:spLocks noChangeAspect="1" noChangeArrowheads="1"/>
              </p:cNvSpPr>
              <p:nvPr/>
            </p:nvSpPr>
            <p:spPr bwMode="auto">
              <a:xfrm>
                <a:off x="736" y="290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15" name="Oval 655"/>
              <p:cNvSpPr>
                <a:spLocks noChangeAspect="1" noChangeArrowheads="1"/>
              </p:cNvSpPr>
              <p:nvPr/>
            </p:nvSpPr>
            <p:spPr bwMode="auto">
              <a:xfrm>
                <a:off x="1362" y="26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16" name="Oval 656"/>
              <p:cNvSpPr>
                <a:spLocks noChangeAspect="1" noChangeArrowheads="1"/>
              </p:cNvSpPr>
              <p:nvPr/>
            </p:nvSpPr>
            <p:spPr bwMode="auto">
              <a:xfrm>
                <a:off x="723" y="282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17" name="Oval 657"/>
              <p:cNvSpPr>
                <a:spLocks noChangeAspect="1" noChangeArrowheads="1"/>
              </p:cNvSpPr>
              <p:nvPr/>
            </p:nvSpPr>
            <p:spPr bwMode="auto">
              <a:xfrm>
                <a:off x="829" y="285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18" name="Oval 658"/>
              <p:cNvSpPr>
                <a:spLocks noChangeAspect="1" noChangeArrowheads="1"/>
              </p:cNvSpPr>
              <p:nvPr/>
            </p:nvSpPr>
            <p:spPr bwMode="auto">
              <a:xfrm>
                <a:off x="954"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19" name="Oval 659"/>
              <p:cNvSpPr>
                <a:spLocks noChangeAspect="1" noChangeArrowheads="1"/>
              </p:cNvSpPr>
              <p:nvPr/>
            </p:nvSpPr>
            <p:spPr bwMode="auto">
              <a:xfrm>
                <a:off x="821" y="277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20" name="Oval 660"/>
              <p:cNvSpPr>
                <a:spLocks noChangeAspect="1" noChangeArrowheads="1"/>
              </p:cNvSpPr>
              <p:nvPr/>
            </p:nvSpPr>
            <p:spPr bwMode="auto">
              <a:xfrm>
                <a:off x="1145" y="262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21" name="Oval 661"/>
              <p:cNvSpPr>
                <a:spLocks noChangeAspect="1" noChangeArrowheads="1"/>
              </p:cNvSpPr>
              <p:nvPr/>
            </p:nvSpPr>
            <p:spPr bwMode="auto">
              <a:xfrm>
                <a:off x="807" y="27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22" name="Oval 662"/>
              <p:cNvSpPr>
                <a:spLocks noChangeAspect="1" noChangeArrowheads="1"/>
              </p:cNvSpPr>
              <p:nvPr/>
            </p:nvSpPr>
            <p:spPr bwMode="auto">
              <a:xfrm>
                <a:off x="1105"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23" name="Oval 663"/>
              <p:cNvSpPr>
                <a:spLocks noChangeAspect="1" noChangeArrowheads="1"/>
              </p:cNvSpPr>
              <p:nvPr/>
            </p:nvSpPr>
            <p:spPr bwMode="auto">
              <a:xfrm>
                <a:off x="896" y="28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24" name="Oval 664"/>
              <p:cNvSpPr>
                <a:spLocks noChangeAspect="1" noChangeArrowheads="1"/>
              </p:cNvSpPr>
              <p:nvPr/>
            </p:nvSpPr>
            <p:spPr bwMode="auto">
              <a:xfrm>
                <a:off x="749" y="3015"/>
                <a:ext cx="32"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25" name="Oval 665"/>
              <p:cNvSpPr>
                <a:spLocks noChangeAspect="1" noChangeArrowheads="1"/>
              </p:cNvSpPr>
              <p:nvPr/>
            </p:nvSpPr>
            <p:spPr bwMode="auto">
              <a:xfrm>
                <a:off x="1225" y="262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26" name="Oval 666"/>
              <p:cNvSpPr>
                <a:spLocks noChangeAspect="1" noChangeArrowheads="1"/>
              </p:cNvSpPr>
              <p:nvPr/>
            </p:nvSpPr>
            <p:spPr bwMode="auto">
              <a:xfrm>
                <a:off x="1167" y="266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27" name="Oval 667"/>
              <p:cNvSpPr>
                <a:spLocks noChangeAspect="1" noChangeArrowheads="1"/>
              </p:cNvSpPr>
              <p:nvPr/>
            </p:nvSpPr>
            <p:spPr bwMode="auto">
              <a:xfrm>
                <a:off x="1109"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28" name="Oval 668"/>
              <p:cNvSpPr>
                <a:spLocks noChangeAspect="1" noChangeArrowheads="1"/>
              </p:cNvSpPr>
              <p:nvPr/>
            </p:nvSpPr>
            <p:spPr bwMode="auto">
              <a:xfrm>
                <a:off x="878" y="282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29" name="Oval 669"/>
              <p:cNvSpPr>
                <a:spLocks noChangeAspect="1" noChangeArrowheads="1"/>
              </p:cNvSpPr>
              <p:nvPr/>
            </p:nvSpPr>
            <p:spPr bwMode="auto">
              <a:xfrm>
                <a:off x="1038"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30" name="Oval 670"/>
              <p:cNvSpPr>
                <a:spLocks noChangeAspect="1" noChangeArrowheads="1"/>
              </p:cNvSpPr>
              <p:nvPr/>
            </p:nvSpPr>
            <p:spPr bwMode="auto">
              <a:xfrm>
                <a:off x="1114" y="269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31" name="Oval 671"/>
              <p:cNvSpPr>
                <a:spLocks noChangeAspect="1" noChangeArrowheads="1"/>
              </p:cNvSpPr>
              <p:nvPr/>
            </p:nvSpPr>
            <p:spPr bwMode="auto">
              <a:xfrm>
                <a:off x="1407" y="24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32" name="Oval 672"/>
              <p:cNvSpPr>
                <a:spLocks noChangeAspect="1" noChangeArrowheads="1"/>
              </p:cNvSpPr>
              <p:nvPr/>
            </p:nvSpPr>
            <p:spPr bwMode="auto">
              <a:xfrm>
                <a:off x="1003" y="27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33" name="Oval 673"/>
              <p:cNvSpPr>
                <a:spLocks noChangeAspect="1" noChangeArrowheads="1"/>
              </p:cNvSpPr>
              <p:nvPr/>
            </p:nvSpPr>
            <p:spPr bwMode="auto">
              <a:xfrm>
                <a:off x="1216" y="26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34" name="Oval 674"/>
              <p:cNvSpPr>
                <a:spLocks noChangeAspect="1" noChangeArrowheads="1"/>
              </p:cNvSpPr>
              <p:nvPr/>
            </p:nvSpPr>
            <p:spPr bwMode="auto">
              <a:xfrm>
                <a:off x="767" y="28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35" name="Oval 675"/>
              <p:cNvSpPr>
                <a:spLocks noChangeAspect="1" noChangeArrowheads="1"/>
              </p:cNvSpPr>
              <p:nvPr/>
            </p:nvSpPr>
            <p:spPr bwMode="auto">
              <a:xfrm>
                <a:off x="847" y="270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36" name="Oval 676"/>
              <p:cNvSpPr>
                <a:spLocks noChangeAspect="1" noChangeArrowheads="1"/>
              </p:cNvSpPr>
              <p:nvPr/>
            </p:nvSpPr>
            <p:spPr bwMode="auto">
              <a:xfrm>
                <a:off x="1060" y="25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37" name="Oval 677"/>
              <p:cNvSpPr>
                <a:spLocks noChangeAspect="1" noChangeArrowheads="1"/>
              </p:cNvSpPr>
              <p:nvPr/>
            </p:nvSpPr>
            <p:spPr bwMode="auto">
              <a:xfrm>
                <a:off x="972"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38" name="Oval 678"/>
              <p:cNvSpPr>
                <a:spLocks noChangeAspect="1" noChangeArrowheads="1"/>
              </p:cNvSpPr>
              <p:nvPr/>
            </p:nvSpPr>
            <p:spPr bwMode="auto">
              <a:xfrm>
                <a:off x="754" y="28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39" name="Oval 679"/>
              <p:cNvSpPr>
                <a:spLocks noChangeAspect="1" noChangeArrowheads="1"/>
              </p:cNvSpPr>
              <p:nvPr/>
            </p:nvSpPr>
            <p:spPr bwMode="auto">
              <a:xfrm>
                <a:off x="527" y="3047"/>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40" name="Oval 680"/>
              <p:cNvSpPr>
                <a:spLocks noChangeAspect="1" noChangeArrowheads="1"/>
              </p:cNvSpPr>
              <p:nvPr/>
            </p:nvSpPr>
            <p:spPr bwMode="auto">
              <a:xfrm>
                <a:off x="940" y="2780"/>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41" name="Oval 681"/>
              <p:cNvSpPr>
                <a:spLocks noChangeAspect="1" noChangeArrowheads="1"/>
              </p:cNvSpPr>
              <p:nvPr/>
            </p:nvSpPr>
            <p:spPr bwMode="auto">
              <a:xfrm>
                <a:off x="1247" y="26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42" name="Oval 682"/>
              <p:cNvSpPr>
                <a:spLocks noChangeAspect="1" noChangeArrowheads="1"/>
              </p:cNvSpPr>
              <p:nvPr/>
            </p:nvSpPr>
            <p:spPr bwMode="auto">
              <a:xfrm>
                <a:off x="1034" y="277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43" name="Oval 683"/>
              <p:cNvSpPr>
                <a:spLocks noChangeAspect="1" noChangeArrowheads="1"/>
              </p:cNvSpPr>
              <p:nvPr/>
            </p:nvSpPr>
            <p:spPr bwMode="auto">
              <a:xfrm>
                <a:off x="1211" y="261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44" name="Oval 684"/>
              <p:cNvSpPr>
                <a:spLocks noChangeAspect="1" noChangeArrowheads="1"/>
              </p:cNvSpPr>
              <p:nvPr/>
            </p:nvSpPr>
            <p:spPr bwMode="auto">
              <a:xfrm>
                <a:off x="980" y="27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45" name="Oval 685"/>
              <p:cNvSpPr>
                <a:spLocks noChangeAspect="1" noChangeArrowheads="1"/>
              </p:cNvSpPr>
              <p:nvPr/>
            </p:nvSpPr>
            <p:spPr bwMode="auto">
              <a:xfrm>
                <a:off x="1034" y="27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46" name="Oval 686"/>
              <p:cNvSpPr>
                <a:spLocks noChangeAspect="1" noChangeArrowheads="1"/>
              </p:cNvSpPr>
              <p:nvPr/>
            </p:nvSpPr>
            <p:spPr bwMode="auto">
              <a:xfrm>
                <a:off x="781" y="294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47" name="Oval 687"/>
              <p:cNvSpPr>
                <a:spLocks noChangeAspect="1" noChangeArrowheads="1"/>
              </p:cNvSpPr>
              <p:nvPr/>
            </p:nvSpPr>
            <p:spPr bwMode="auto">
              <a:xfrm>
                <a:off x="1220" y="26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48" name="Oval 688"/>
              <p:cNvSpPr>
                <a:spLocks noChangeAspect="1" noChangeArrowheads="1"/>
              </p:cNvSpPr>
              <p:nvPr/>
            </p:nvSpPr>
            <p:spPr bwMode="auto">
              <a:xfrm>
                <a:off x="1087" y="273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49" name="Oval 689"/>
              <p:cNvSpPr>
                <a:spLocks noChangeAspect="1" noChangeArrowheads="1"/>
              </p:cNvSpPr>
              <p:nvPr/>
            </p:nvSpPr>
            <p:spPr bwMode="auto">
              <a:xfrm>
                <a:off x="932" y="28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50" name="Oval 690"/>
              <p:cNvSpPr>
                <a:spLocks noChangeAspect="1" noChangeArrowheads="1"/>
              </p:cNvSpPr>
              <p:nvPr/>
            </p:nvSpPr>
            <p:spPr bwMode="auto">
              <a:xfrm>
                <a:off x="1251" y="272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51" name="Oval 691"/>
              <p:cNvSpPr>
                <a:spLocks noChangeAspect="1" noChangeArrowheads="1"/>
              </p:cNvSpPr>
              <p:nvPr/>
            </p:nvSpPr>
            <p:spPr bwMode="auto">
              <a:xfrm>
                <a:off x="1034"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52" name="Oval 692"/>
              <p:cNvSpPr>
                <a:spLocks noChangeAspect="1" noChangeArrowheads="1"/>
              </p:cNvSpPr>
              <p:nvPr/>
            </p:nvSpPr>
            <p:spPr bwMode="auto">
              <a:xfrm>
                <a:off x="1003" y="26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53" name="Oval 693"/>
              <p:cNvSpPr>
                <a:spLocks noChangeAspect="1" noChangeArrowheads="1"/>
              </p:cNvSpPr>
              <p:nvPr/>
            </p:nvSpPr>
            <p:spPr bwMode="auto">
              <a:xfrm>
                <a:off x="785" y="28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54" name="Oval 694"/>
              <p:cNvSpPr>
                <a:spLocks noChangeAspect="1" noChangeArrowheads="1"/>
              </p:cNvSpPr>
              <p:nvPr/>
            </p:nvSpPr>
            <p:spPr bwMode="auto">
              <a:xfrm>
                <a:off x="1007" y="276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55" name="Oval 695"/>
              <p:cNvSpPr>
                <a:spLocks noChangeAspect="1" noChangeArrowheads="1"/>
              </p:cNvSpPr>
              <p:nvPr/>
            </p:nvSpPr>
            <p:spPr bwMode="auto">
              <a:xfrm>
                <a:off x="1371" y="25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56" name="Oval 696"/>
              <p:cNvSpPr>
                <a:spLocks noChangeAspect="1" noChangeArrowheads="1"/>
              </p:cNvSpPr>
              <p:nvPr/>
            </p:nvSpPr>
            <p:spPr bwMode="auto">
              <a:xfrm>
                <a:off x="834" y="29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57" name="Oval 697"/>
              <p:cNvSpPr>
                <a:spLocks noChangeAspect="1" noChangeArrowheads="1"/>
              </p:cNvSpPr>
              <p:nvPr/>
            </p:nvSpPr>
            <p:spPr bwMode="auto">
              <a:xfrm>
                <a:off x="1020" y="26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58" name="Oval 698"/>
              <p:cNvSpPr>
                <a:spLocks noChangeAspect="1" noChangeArrowheads="1"/>
              </p:cNvSpPr>
              <p:nvPr/>
            </p:nvSpPr>
            <p:spPr bwMode="auto">
              <a:xfrm>
                <a:off x="749" y="2935"/>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59" name="Oval 699"/>
              <p:cNvSpPr>
                <a:spLocks noChangeAspect="1" noChangeArrowheads="1"/>
              </p:cNvSpPr>
              <p:nvPr/>
            </p:nvSpPr>
            <p:spPr bwMode="auto">
              <a:xfrm>
                <a:off x="1198" y="263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60" name="Oval 700"/>
              <p:cNvSpPr>
                <a:spLocks noChangeAspect="1" noChangeArrowheads="1"/>
              </p:cNvSpPr>
              <p:nvPr/>
            </p:nvSpPr>
            <p:spPr bwMode="auto">
              <a:xfrm>
                <a:off x="1185" y="27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61" name="Oval 701"/>
              <p:cNvSpPr>
                <a:spLocks noChangeAspect="1" noChangeArrowheads="1"/>
              </p:cNvSpPr>
              <p:nvPr/>
            </p:nvSpPr>
            <p:spPr bwMode="auto">
              <a:xfrm>
                <a:off x="994" y="27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62" name="Oval 702"/>
              <p:cNvSpPr>
                <a:spLocks noChangeAspect="1" noChangeArrowheads="1"/>
              </p:cNvSpPr>
              <p:nvPr/>
            </p:nvSpPr>
            <p:spPr bwMode="auto">
              <a:xfrm>
                <a:off x="1309" y="26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63" name="Oval 703"/>
              <p:cNvSpPr>
                <a:spLocks noChangeAspect="1" noChangeArrowheads="1"/>
              </p:cNvSpPr>
              <p:nvPr/>
            </p:nvSpPr>
            <p:spPr bwMode="auto">
              <a:xfrm>
                <a:off x="918" y="29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64" name="Oval 704"/>
              <p:cNvSpPr>
                <a:spLocks noChangeAspect="1" noChangeArrowheads="1"/>
              </p:cNvSpPr>
              <p:nvPr/>
            </p:nvSpPr>
            <p:spPr bwMode="auto">
              <a:xfrm>
                <a:off x="1180" y="26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65" name="Oval 705"/>
              <p:cNvSpPr>
                <a:spLocks noChangeAspect="1" noChangeArrowheads="1"/>
              </p:cNvSpPr>
              <p:nvPr/>
            </p:nvSpPr>
            <p:spPr bwMode="auto">
              <a:xfrm>
                <a:off x="1105" y="266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66" name="Oval 706"/>
              <p:cNvSpPr>
                <a:spLocks noChangeAspect="1" noChangeArrowheads="1"/>
              </p:cNvSpPr>
              <p:nvPr/>
            </p:nvSpPr>
            <p:spPr bwMode="auto">
              <a:xfrm>
                <a:off x="1087" y="26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67" name="Oval 707"/>
              <p:cNvSpPr>
                <a:spLocks noChangeAspect="1" noChangeArrowheads="1"/>
              </p:cNvSpPr>
              <p:nvPr/>
            </p:nvSpPr>
            <p:spPr bwMode="auto">
              <a:xfrm>
                <a:off x="1278" y="257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68" name="Oval 708"/>
              <p:cNvSpPr>
                <a:spLocks noChangeAspect="1" noChangeArrowheads="1"/>
              </p:cNvSpPr>
              <p:nvPr/>
            </p:nvSpPr>
            <p:spPr bwMode="auto">
              <a:xfrm>
                <a:off x="1087" y="26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69" name="Oval 709"/>
              <p:cNvSpPr>
                <a:spLocks noChangeAspect="1" noChangeArrowheads="1"/>
              </p:cNvSpPr>
              <p:nvPr/>
            </p:nvSpPr>
            <p:spPr bwMode="auto">
              <a:xfrm>
                <a:off x="1313" y="2610"/>
                <a:ext cx="32"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70" name="Oval 710"/>
              <p:cNvSpPr>
                <a:spLocks noChangeAspect="1" noChangeArrowheads="1"/>
              </p:cNvSpPr>
              <p:nvPr/>
            </p:nvSpPr>
            <p:spPr bwMode="auto">
              <a:xfrm>
                <a:off x="874" y="28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71" name="Oval 711"/>
              <p:cNvSpPr>
                <a:spLocks noChangeAspect="1" noChangeArrowheads="1"/>
              </p:cNvSpPr>
              <p:nvPr/>
            </p:nvSpPr>
            <p:spPr bwMode="auto">
              <a:xfrm>
                <a:off x="1385" y="25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72" name="Oval 712"/>
              <p:cNvSpPr>
                <a:spLocks noChangeAspect="1" noChangeArrowheads="1"/>
              </p:cNvSpPr>
              <p:nvPr/>
            </p:nvSpPr>
            <p:spPr bwMode="auto">
              <a:xfrm>
                <a:off x="1158"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73" name="Oval 713"/>
              <p:cNvSpPr>
                <a:spLocks noChangeAspect="1" noChangeArrowheads="1"/>
              </p:cNvSpPr>
              <p:nvPr/>
            </p:nvSpPr>
            <p:spPr bwMode="auto">
              <a:xfrm>
                <a:off x="869"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74" name="Oval 714"/>
              <p:cNvSpPr>
                <a:spLocks noChangeAspect="1" noChangeArrowheads="1"/>
              </p:cNvSpPr>
              <p:nvPr/>
            </p:nvSpPr>
            <p:spPr bwMode="auto">
              <a:xfrm>
                <a:off x="776" y="29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75" name="Oval 715"/>
              <p:cNvSpPr>
                <a:spLocks noChangeAspect="1" noChangeArrowheads="1"/>
              </p:cNvSpPr>
              <p:nvPr/>
            </p:nvSpPr>
            <p:spPr bwMode="auto">
              <a:xfrm>
                <a:off x="900" y="2793"/>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76" name="Oval 716"/>
              <p:cNvSpPr>
                <a:spLocks noChangeAspect="1" noChangeArrowheads="1"/>
              </p:cNvSpPr>
              <p:nvPr/>
            </p:nvSpPr>
            <p:spPr bwMode="auto">
              <a:xfrm>
                <a:off x="1123" y="265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77" name="Oval 717"/>
              <p:cNvSpPr>
                <a:spLocks noChangeAspect="1" noChangeArrowheads="1"/>
              </p:cNvSpPr>
              <p:nvPr/>
            </p:nvSpPr>
            <p:spPr bwMode="auto">
              <a:xfrm>
                <a:off x="1247" y="261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78" name="Oval 718"/>
              <p:cNvSpPr>
                <a:spLocks noChangeAspect="1" noChangeArrowheads="1"/>
              </p:cNvSpPr>
              <p:nvPr/>
            </p:nvSpPr>
            <p:spPr bwMode="auto">
              <a:xfrm>
                <a:off x="949" y="281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79" name="Oval 719"/>
              <p:cNvSpPr>
                <a:spLocks noChangeAspect="1" noChangeArrowheads="1"/>
              </p:cNvSpPr>
              <p:nvPr/>
            </p:nvSpPr>
            <p:spPr bwMode="auto">
              <a:xfrm>
                <a:off x="1287" y="26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80" name="Oval 720"/>
              <p:cNvSpPr>
                <a:spLocks noChangeAspect="1" noChangeArrowheads="1"/>
              </p:cNvSpPr>
              <p:nvPr/>
            </p:nvSpPr>
            <p:spPr bwMode="auto">
              <a:xfrm>
                <a:off x="1291" y="269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81" name="Oval 721"/>
              <p:cNvSpPr>
                <a:spLocks noChangeAspect="1" noChangeArrowheads="1"/>
              </p:cNvSpPr>
              <p:nvPr/>
            </p:nvSpPr>
            <p:spPr bwMode="auto">
              <a:xfrm>
                <a:off x="918" y="27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82" name="Oval 722"/>
              <p:cNvSpPr>
                <a:spLocks noChangeAspect="1" noChangeArrowheads="1"/>
              </p:cNvSpPr>
              <p:nvPr/>
            </p:nvSpPr>
            <p:spPr bwMode="auto">
              <a:xfrm>
                <a:off x="1083" y="26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83" name="Oval 723"/>
              <p:cNvSpPr>
                <a:spLocks noChangeAspect="1" noChangeArrowheads="1"/>
              </p:cNvSpPr>
              <p:nvPr/>
            </p:nvSpPr>
            <p:spPr bwMode="auto">
              <a:xfrm>
                <a:off x="807" y="28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84" name="Oval 724"/>
              <p:cNvSpPr>
                <a:spLocks noChangeAspect="1" noChangeArrowheads="1"/>
              </p:cNvSpPr>
              <p:nvPr/>
            </p:nvSpPr>
            <p:spPr bwMode="auto">
              <a:xfrm>
                <a:off x="940" y="2762"/>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85" name="Oval 725"/>
              <p:cNvSpPr>
                <a:spLocks noChangeAspect="1" noChangeArrowheads="1"/>
              </p:cNvSpPr>
              <p:nvPr/>
            </p:nvSpPr>
            <p:spPr bwMode="auto">
              <a:xfrm>
                <a:off x="1305" y="25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86" name="Oval 726"/>
              <p:cNvSpPr>
                <a:spLocks noChangeAspect="1" noChangeArrowheads="1"/>
              </p:cNvSpPr>
              <p:nvPr/>
            </p:nvSpPr>
            <p:spPr bwMode="auto">
              <a:xfrm>
                <a:off x="789" y="2846"/>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87" name="Oval 727"/>
              <p:cNvSpPr>
                <a:spLocks noChangeAspect="1" noChangeArrowheads="1"/>
              </p:cNvSpPr>
              <p:nvPr/>
            </p:nvSpPr>
            <p:spPr bwMode="auto">
              <a:xfrm>
                <a:off x="1149" y="272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88" name="Oval 728"/>
              <p:cNvSpPr>
                <a:spLocks noChangeAspect="1" noChangeArrowheads="1"/>
              </p:cNvSpPr>
              <p:nvPr/>
            </p:nvSpPr>
            <p:spPr bwMode="auto">
              <a:xfrm>
                <a:off x="1060" y="273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89" name="Oval 729"/>
              <p:cNvSpPr>
                <a:spLocks noChangeAspect="1" noChangeArrowheads="1"/>
              </p:cNvSpPr>
              <p:nvPr/>
            </p:nvSpPr>
            <p:spPr bwMode="auto">
              <a:xfrm>
                <a:off x="1078" y="27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90" name="Oval 730"/>
              <p:cNvSpPr>
                <a:spLocks noChangeAspect="1" noChangeArrowheads="1"/>
              </p:cNvSpPr>
              <p:nvPr/>
            </p:nvSpPr>
            <p:spPr bwMode="auto">
              <a:xfrm>
                <a:off x="1118" y="26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91" name="Oval 731"/>
              <p:cNvSpPr>
                <a:spLocks noChangeAspect="1" noChangeArrowheads="1"/>
              </p:cNvSpPr>
              <p:nvPr/>
            </p:nvSpPr>
            <p:spPr bwMode="auto">
              <a:xfrm>
                <a:off x="1003" y="281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92" name="Oval 732"/>
              <p:cNvSpPr>
                <a:spLocks noChangeAspect="1" noChangeArrowheads="1"/>
              </p:cNvSpPr>
              <p:nvPr/>
            </p:nvSpPr>
            <p:spPr bwMode="auto">
              <a:xfrm>
                <a:off x="652" y="298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93" name="Oval 733"/>
              <p:cNvSpPr>
                <a:spLocks noChangeAspect="1" noChangeArrowheads="1"/>
              </p:cNvSpPr>
              <p:nvPr/>
            </p:nvSpPr>
            <p:spPr bwMode="auto">
              <a:xfrm>
                <a:off x="1189" y="26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94" name="Oval 734"/>
              <p:cNvSpPr>
                <a:spLocks noChangeAspect="1" noChangeArrowheads="1"/>
              </p:cNvSpPr>
              <p:nvPr/>
            </p:nvSpPr>
            <p:spPr bwMode="auto">
              <a:xfrm>
                <a:off x="1056" y="272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95" name="Oval 735"/>
              <p:cNvSpPr>
                <a:spLocks noChangeAspect="1" noChangeArrowheads="1"/>
              </p:cNvSpPr>
              <p:nvPr/>
            </p:nvSpPr>
            <p:spPr bwMode="auto">
              <a:xfrm>
                <a:off x="976" y="28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96" name="Oval 736"/>
              <p:cNvSpPr>
                <a:spLocks noChangeAspect="1" noChangeArrowheads="1"/>
              </p:cNvSpPr>
              <p:nvPr/>
            </p:nvSpPr>
            <p:spPr bwMode="auto">
              <a:xfrm>
                <a:off x="1087" y="26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97" name="Oval 737"/>
              <p:cNvSpPr>
                <a:spLocks noChangeAspect="1" noChangeArrowheads="1"/>
              </p:cNvSpPr>
              <p:nvPr/>
            </p:nvSpPr>
            <p:spPr bwMode="auto">
              <a:xfrm>
                <a:off x="825" y="28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98" name="Oval 738"/>
              <p:cNvSpPr>
                <a:spLocks noChangeAspect="1" noChangeArrowheads="1"/>
              </p:cNvSpPr>
              <p:nvPr/>
            </p:nvSpPr>
            <p:spPr bwMode="auto">
              <a:xfrm>
                <a:off x="1007" y="281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899" name="Oval 739"/>
              <p:cNvSpPr>
                <a:spLocks noChangeAspect="1" noChangeArrowheads="1"/>
              </p:cNvSpPr>
              <p:nvPr/>
            </p:nvSpPr>
            <p:spPr bwMode="auto">
              <a:xfrm>
                <a:off x="887" y="27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00" name="Oval 740"/>
              <p:cNvSpPr>
                <a:spLocks noChangeAspect="1" noChangeArrowheads="1"/>
              </p:cNvSpPr>
              <p:nvPr/>
            </p:nvSpPr>
            <p:spPr bwMode="auto">
              <a:xfrm>
                <a:off x="1140" y="27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01" name="Oval 741"/>
              <p:cNvSpPr>
                <a:spLocks noChangeAspect="1" noChangeArrowheads="1"/>
              </p:cNvSpPr>
              <p:nvPr/>
            </p:nvSpPr>
            <p:spPr bwMode="auto">
              <a:xfrm>
                <a:off x="923" y="28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02" name="Oval 742"/>
              <p:cNvSpPr>
                <a:spLocks noChangeAspect="1" noChangeArrowheads="1"/>
              </p:cNvSpPr>
              <p:nvPr/>
            </p:nvSpPr>
            <p:spPr bwMode="auto">
              <a:xfrm>
                <a:off x="1149" y="26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03" name="Oval 743"/>
              <p:cNvSpPr>
                <a:spLocks noChangeAspect="1" noChangeArrowheads="1"/>
              </p:cNvSpPr>
              <p:nvPr/>
            </p:nvSpPr>
            <p:spPr bwMode="auto">
              <a:xfrm>
                <a:off x="798" y="29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04" name="Oval 744"/>
              <p:cNvSpPr>
                <a:spLocks noChangeAspect="1" noChangeArrowheads="1"/>
              </p:cNvSpPr>
              <p:nvPr/>
            </p:nvSpPr>
            <p:spPr bwMode="auto">
              <a:xfrm>
                <a:off x="985" y="27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05" name="Oval 745"/>
              <p:cNvSpPr>
                <a:spLocks noChangeAspect="1" noChangeArrowheads="1"/>
              </p:cNvSpPr>
              <p:nvPr/>
            </p:nvSpPr>
            <p:spPr bwMode="auto">
              <a:xfrm>
                <a:off x="1056" y="274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06" name="Oval 746"/>
              <p:cNvSpPr>
                <a:spLocks noChangeAspect="1" noChangeArrowheads="1"/>
              </p:cNvSpPr>
              <p:nvPr/>
            </p:nvSpPr>
            <p:spPr bwMode="auto">
              <a:xfrm>
                <a:off x="1349" y="25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07" name="Oval 747"/>
              <p:cNvSpPr>
                <a:spLocks noChangeAspect="1" noChangeArrowheads="1"/>
              </p:cNvSpPr>
              <p:nvPr/>
            </p:nvSpPr>
            <p:spPr bwMode="auto">
              <a:xfrm>
                <a:off x="1171" y="25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08" name="Oval 748"/>
              <p:cNvSpPr>
                <a:spLocks noChangeAspect="1" noChangeArrowheads="1"/>
              </p:cNvSpPr>
              <p:nvPr/>
            </p:nvSpPr>
            <p:spPr bwMode="auto">
              <a:xfrm>
                <a:off x="1189" y="265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09" name="Oval 749"/>
              <p:cNvSpPr>
                <a:spLocks noChangeAspect="1" noChangeArrowheads="1"/>
              </p:cNvSpPr>
              <p:nvPr/>
            </p:nvSpPr>
            <p:spPr bwMode="auto">
              <a:xfrm>
                <a:off x="1353" y="2642"/>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10" name="Oval 750"/>
              <p:cNvSpPr>
                <a:spLocks noChangeAspect="1" noChangeArrowheads="1"/>
              </p:cNvSpPr>
              <p:nvPr/>
            </p:nvSpPr>
            <p:spPr bwMode="auto">
              <a:xfrm>
                <a:off x="1211"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11" name="Oval 751"/>
              <p:cNvSpPr>
                <a:spLocks noChangeAspect="1" noChangeArrowheads="1"/>
              </p:cNvSpPr>
              <p:nvPr/>
            </p:nvSpPr>
            <p:spPr bwMode="auto">
              <a:xfrm>
                <a:off x="976"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12" name="Oval 752"/>
              <p:cNvSpPr>
                <a:spLocks noChangeAspect="1" noChangeArrowheads="1"/>
              </p:cNvSpPr>
              <p:nvPr/>
            </p:nvSpPr>
            <p:spPr bwMode="auto">
              <a:xfrm>
                <a:off x="741" y="28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13" name="Oval 753"/>
              <p:cNvSpPr>
                <a:spLocks noChangeAspect="1" noChangeArrowheads="1"/>
              </p:cNvSpPr>
              <p:nvPr/>
            </p:nvSpPr>
            <p:spPr bwMode="auto">
              <a:xfrm>
                <a:off x="976" y="27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14" name="Oval 754"/>
              <p:cNvSpPr>
                <a:spLocks noChangeAspect="1" noChangeArrowheads="1"/>
              </p:cNvSpPr>
              <p:nvPr/>
            </p:nvSpPr>
            <p:spPr bwMode="auto">
              <a:xfrm>
                <a:off x="914"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15" name="Oval 755"/>
              <p:cNvSpPr>
                <a:spLocks noChangeAspect="1" noChangeArrowheads="1"/>
              </p:cNvSpPr>
              <p:nvPr/>
            </p:nvSpPr>
            <p:spPr bwMode="auto">
              <a:xfrm>
                <a:off x="825" y="290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16" name="Oval 756"/>
              <p:cNvSpPr>
                <a:spLocks noChangeAspect="1" noChangeArrowheads="1"/>
              </p:cNvSpPr>
              <p:nvPr/>
            </p:nvSpPr>
            <p:spPr bwMode="auto">
              <a:xfrm>
                <a:off x="1083" y="281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17" name="Oval 757"/>
              <p:cNvSpPr>
                <a:spLocks noChangeAspect="1" noChangeArrowheads="1"/>
              </p:cNvSpPr>
              <p:nvPr/>
            </p:nvSpPr>
            <p:spPr bwMode="auto">
              <a:xfrm>
                <a:off x="1531" y="247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18" name="Oval 758"/>
              <p:cNvSpPr>
                <a:spLocks noChangeAspect="1" noChangeArrowheads="1"/>
              </p:cNvSpPr>
              <p:nvPr/>
            </p:nvSpPr>
            <p:spPr bwMode="auto">
              <a:xfrm>
                <a:off x="1140" y="26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19" name="Oval 759"/>
              <p:cNvSpPr>
                <a:spLocks noChangeAspect="1" noChangeArrowheads="1"/>
              </p:cNvSpPr>
              <p:nvPr/>
            </p:nvSpPr>
            <p:spPr bwMode="auto">
              <a:xfrm>
                <a:off x="900" y="2811"/>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20" name="Oval 760"/>
              <p:cNvSpPr>
                <a:spLocks noChangeAspect="1" noChangeArrowheads="1"/>
              </p:cNvSpPr>
              <p:nvPr/>
            </p:nvSpPr>
            <p:spPr bwMode="auto">
              <a:xfrm>
                <a:off x="772" y="28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21" name="Oval 761"/>
              <p:cNvSpPr>
                <a:spLocks noChangeAspect="1" noChangeArrowheads="1"/>
              </p:cNvSpPr>
              <p:nvPr/>
            </p:nvSpPr>
            <p:spPr bwMode="auto">
              <a:xfrm>
                <a:off x="1202" y="2575"/>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22" name="Oval 762"/>
              <p:cNvSpPr>
                <a:spLocks noChangeAspect="1" noChangeArrowheads="1"/>
              </p:cNvSpPr>
              <p:nvPr/>
            </p:nvSpPr>
            <p:spPr bwMode="auto">
              <a:xfrm>
                <a:off x="1460" y="25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23" name="Oval 763"/>
              <p:cNvSpPr>
                <a:spLocks noChangeAspect="1" noChangeArrowheads="1"/>
              </p:cNvSpPr>
              <p:nvPr/>
            </p:nvSpPr>
            <p:spPr bwMode="auto">
              <a:xfrm>
                <a:off x="687" y="293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24" name="Oval 764"/>
              <p:cNvSpPr>
                <a:spLocks noChangeAspect="1" noChangeArrowheads="1"/>
              </p:cNvSpPr>
              <p:nvPr/>
            </p:nvSpPr>
            <p:spPr bwMode="auto">
              <a:xfrm>
                <a:off x="1069" y="267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25" name="Oval 765"/>
              <p:cNvSpPr>
                <a:spLocks noChangeAspect="1" noChangeArrowheads="1"/>
              </p:cNvSpPr>
              <p:nvPr/>
            </p:nvSpPr>
            <p:spPr bwMode="auto">
              <a:xfrm>
                <a:off x="932" y="27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26" name="Oval 766"/>
              <p:cNvSpPr>
                <a:spLocks noChangeAspect="1" noChangeArrowheads="1"/>
              </p:cNvSpPr>
              <p:nvPr/>
            </p:nvSpPr>
            <p:spPr bwMode="auto">
              <a:xfrm>
                <a:off x="847" y="28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27" name="Oval 767"/>
              <p:cNvSpPr>
                <a:spLocks noChangeAspect="1" noChangeArrowheads="1"/>
              </p:cNvSpPr>
              <p:nvPr/>
            </p:nvSpPr>
            <p:spPr bwMode="auto">
              <a:xfrm>
                <a:off x="980"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28" name="Oval 768"/>
              <p:cNvSpPr>
                <a:spLocks noChangeAspect="1" noChangeArrowheads="1"/>
              </p:cNvSpPr>
              <p:nvPr/>
            </p:nvSpPr>
            <p:spPr bwMode="auto">
              <a:xfrm>
                <a:off x="976"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29" name="Oval 769"/>
              <p:cNvSpPr>
                <a:spLocks noChangeAspect="1" noChangeArrowheads="1"/>
              </p:cNvSpPr>
              <p:nvPr/>
            </p:nvSpPr>
            <p:spPr bwMode="auto">
              <a:xfrm>
                <a:off x="834" y="28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30" name="Oval 770"/>
              <p:cNvSpPr>
                <a:spLocks noChangeAspect="1" noChangeArrowheads="1"/>
              </p:cNvSpPr>
              <p:nvPr/>
            </p:nvSpPr>
            <p:spPr bwMode="auto">
              <a:xfrm>
                <a:off x="1131" y="27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31" name="Oval 771"/>
              <p:cNvSpPr>
                <a:spLocks noChangeAspect="1" noChangeArrowheads="1"/>
              </p:cNvSpPr>
              <p:nvPr/>
            </p:nvSpPr>
            <p:spPr bwMode="auto">
              <a:xfrm>
                <a:off x="1105"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32" name="Oval 772"/>
              <p:cNvSpPr>
                <a:spLocks noChangeAspect="1" noChangeArrowheads="1"/>
              </p:cNvSpPr>
              <p:nvPr/>
            </p:nvSpPr>
            <p:spPr bwMode="auto">
              <a:xfrm>
                <a:off x="1202" y="2588"/>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33" name="Oval 773"/>
              <p:cNvSpPr>
                <a:spLocks noChangeAspect="1" noChangeArrowheads="1"/>
              </p:cNvSpPr>
              <p:nvPr/>
            </p:nvSpPr>
            <p:spPr bwMode="auto">
              <a:xfrm>
                <a:off x="976" y="27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34" name="Oval 774"/>
              <p:cNvSpPr>
                <a:spLocks noChangeAspect="1" noChangeArrowheads="1"/>
              </p:cNvSpPr>
              <p:nvPr/>
            </p:nvSpPr>
            <p:spPr bwMode="auto">
              <a:xfrm>
                <a:off x="727" y="28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35" name="Oval 775"/>
              <p:cNvSpPr>
                <a:spLocks noChangeAspect="1" noChangeArrowheads="1"/>
              </p:cNvSpPr>
              <p:nvPr/>
            </p:nvSpPr>
            <p:spPr bwMode="auto">
              <a:xfrm>
                <a:off x="732" y="28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36" name="Oval 776"/>
              <p:cNvSpPr>
                <a:spLocks noChangeAspect="1" noChangeArrowheads="1"/>
              </p:cNvSpPr>
              <p:nvPr/>
            </p:nvSpPr>
            <p:spPr bwMode="auto">
              <a:xfrm>
                <a:off x="1154" y="269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37" name="Oval 777"/>
              <p:cNvSpPr>
                <a:spLocks noChangeAspect="1" noChangeArrowheads="1"/>
              </p:cNvSpPr>
              <p:nvPr/>
            </p:nvSpPr>
            <p:spPr bwMode="auto">
              <a:xfrm>
                <a:off x="1220" y="26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38" name="Oval 778"/>
              <p:cNvSpPr>
                <a:spLocks noChangeAspect="1" noChangeArrowheads="1"/>
              </p:cNvSpPr>
              <p:nvPr/>
            </p:nvSpPr>
            <p:spPr bwMode="auto">
              <a:xfrm>
                <a:off x="1096" y="265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39" name="Oval 779"/>
              <p:cNvSpPr>
                <a:spLocks noChangeAspect="1" noChangeArrowheads="1"/>
              </p:cNvSpPr>
              <p:nvPr/>
            </p:nvSpPr>
            <p:spPr bwMode="auto">
              <a:xfrm>
                <a:off x="838" y="273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40" name="Oval 780"/>
              <p:cNvSpPr>
                <a:spLocks noChangeAspect="1" noChangeArrowheads="1"/>
              </p:cNvSpPr>
              <p:nvPr/>
            </p:nvSpPr>
            <p:spPr bwMode="auto">
              <a:xfrm>
                <a:off x="1189" y="26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41" name="Oval 781"/>
              <p:cNvSpPr>
                <a:spLocks noChangeAspect="1" noChangeArrowheads="1"/>
              </p:cNvSpPr>
              <p:nvPr/>
            </p:nvSpPr>
            <p:spPr bwMode="auto">
              <a:xfrm>
                <a:off x="878" y="285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42" name="Oval 782"/>
              <p:cNvSpPr>
                <a:spLocks noChangeAspect="1" noChangeArrowheads="1"/>
              </p:cNvSpPr>
              <p:nvPr/>
            </p:nvSpPr>
            <p:spPr bwMode="auto">
              <a:xfrm>
                <a:off x="1273" y="2566"/>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43" name="Oval 783"/>
              <p:cNvSpPr>
                <a:spLocks noChangeAspect="1" noChangeArrowheads="1"/>
              </p:cNvSpPr>
              <p:nvPr/>
            </p:nvSpPr>
            <p:spPr bwMode="auto">
              <a:xfrm>
                <a:off x="1011" y="2762"/>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44" name="Oval 784"/>
              <p:cNvSpPr>
                <a:spLocks noChangeAspect="1" noChangeArrowheads="1"/>
              </p:cNvSpPr>
              <p:nvPr/>
            </p:nvSpPr>
            <p:spPr bwMode="auto">
              <a:xfrm>
                <a:off x="1051" y="2673"/>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45" name="Oval 785"/>
              <p:cNvSpPr>
                <a:spLocks noChangeAspect="1" noChangeArrowheads="1"/>
              </p:cNvSpPr>
              <p:nvPr/>
            </p:nvSpPr>
            <p:spPr bwMode="auto">
              <a:xfrm>
                <a:off x="1096" y="273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46" name="Oval 786"/>
              <p:cNvSpPr>
                <a:spLocks noChangeAspect="1" noChangeArrowheads="1"/>
              </p:cNvSpPr>
              <p:nvPr/>
            </p:nvSpPr>
            <p:spPr bwMode="auto">
              <a:xfrm>
                <a:off x="847" y="294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47" name="Oval 787"/>
              <p:cNvSpPr>
                <a:spLocks noChangeAspect="1" noChangeArrowheads="1"/>
              </p:cNvSpPr>
              <p:nvPr/>
            </p:nvSpPr>
            <p:spPr bwMode="auto">
              <a:xfrm>
                <a:off x="994" y="26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48" name="Oval 788"/>
              <p:cNvSpPr>
                <a:spLocks noChangeAspect="1" noChangeArrowheads="1"/>
              </p:cNvSpPr>
              <p:nvPr/>
            </p:nvSpPr>
            <p:spPr bwMode="auto">
              <a:xfrm>
                <a:off x="1043" y="265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49" name="Oval 789"/>
              <p:cNvSpPr>
                <a:spLocks noChangeAspect="1" noChangeArrowheads="1"/>
              </p:cNvSpPr>
              <p:nvPr/>
            </p:nvSpPr>
            <p:spPr bwMode="auto">
              <a:xfrm>
                <a:off x="1242" y="26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50" name="Oval 790"/>
              <p:cNvSpPr>
                <a:spLocks noChangeAspect="1" noChangeArrowheads="1"/>
              </p:cNvSpPr>
              <p:nvPr/>
            </p:nvSpPr>
            <p:spPr bwMode="auto">
              <a:xfrm>
                <a:off x="834" y="281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51" name="Oval 791"/>
              <p:cNvSpPr>
                <a:spLocks noChangeAspect="1" noChangeArrowheads="1"/>
              </p:cNvSpPr>
              <p:nvPr/>
            </p:nvSpPr>
            <p:spPr bwMode="auto">
              <a:xfrm>
                <a:off x="1322" y="258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52" name="Oval 792"/>
              <p:cNvSpPr>
                <a:spLocks noChangeAspect="1" noChangeArrowheads="1"/>
              </p:cNvSpPr>
              <p:nvPr/>
            </p:nvSpPr>
            <p:spPr bwMode="auto">
              <a:xfrm>
                <a:off x="1194" y="258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53" name="Oval 793"/>
              <p:cNvSpPr>
                <a:spLocks noChangeAspect="1" noChangeArrowheads="1"/>
              </p:cNvSpPr>
              <p:nvPr/>
            </p:nvSpPr>
            <p:spPr bwMode="auto">
              <a:xfrm>
                <a:off x="1167" y="269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54" name="Oval 794"/>
              <p:cNvSpPr>
                <a:spLocks noChangeAspect="1" noChangeArrowheads="1"/>
              </p:cNvSpPr>
              <p:nvPr/>
            </p:nvSpPr>
            <p:spPr bwMode="auto">
              <a:xfrm>
                <a:off x="656" y="29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55" name="Oval 795"/>
              <p:cNvSpPr>
                <a:spLocks noChangeAspect="1" noChangeArrowheads="1"/>
              </p:cNvSpPr>
              <p:nvPr/>
            </p:nvSpPr>
            <p:spPr bwMode="auto">
              <a:xfrm>
                <a:off x="1069" y="278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56" name="Oval 796"/>
              <p:cNvSpPr>
                <a:spLocks noChangeAspect="1" noChangeArrowheads="1"/>
              </p:cNvSpPr>
              <p:nvPr/>
            </p:nvSpPr>
            <p:spPr bwMode="auto">
              <a:xfrm>
                <a:off x="1069" y="278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57" name="Oval 797"/>
              <p:cNvSpPr>
                <a:spLocks noChangeAspect="1" noChangeArrowheads="1"/>
              </p:cNvSpPr>
              <p:nvPr/>
            </p:nvSpPr>
            <p:spPr bwMode="auto">
              <a:xfrm>
                <a:off x="923"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58" name="Oval 798"/>
              <p:cNvSpPr>
                <a:spLocks noChangeAspect="1" noChangeArrowheads="1"/>
              </p:cNvSpPr>
              <p:nvPr/>
            </p:nvSpPr>
            <p:spPr bwMode="auto">
              <a:xfrm>
                <a:off x="958"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59" name="Oval 799"/>
              <p:cNvSpPr>
                <a:spLocks noChangeAspect="1" noChangeArrowheads="1"/>
              </p:cNvSpPr>
              <p:nvPr/>
            </p:nvSpPr>
            <p:spPr bwMode="auto">
              <a:xfrm>
                <a:off x="985" y="283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60" name="Oval 800"/>
              <p:cNvSpPr>
                <a:spLocks noChangeAspect="1" noChangeArrowheads="1"/>
              </p:cNvSpPr>
              <p:nvPr/>
            </p:nvSpPr>
            <p:spPr bwMode="auto">
              <a:xfrm>
                <a:off x="1180" y="266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61" name="Oval 801"/>
              <p:cNvSpPr>
                <a:spLocks noChangeAspect="1" noChangeArrowheads="1"/>
              </p:cNvSpPr>
              <p:nvPr/>
            </p:nvSpPr>
            <p:spPr bwMode="auto">
              <a:xfrm>
                <a:off x="936" y="277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62" name="Oval 802"/>
              <p:cNvSpPr>
                <a:spLocks noChangeAspect="1" noChangeArrowheads="1"/>
              </p:cNvSpPr>
              <p:nvPr/>
            </p:nvSpPr>
            <p:spPr bwMode="auto">
              <a:xfrm>
                <a:off x="1091" y="2748"/>
                <a:ext cx="32"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63" name="Oval 803"/>
              <p:cNvSpPr>
                <a:spLocks noChangeAspect="1" noChangeArrowheads="1"/>
              </p:cNvSpPr>
              <p:nvPr/>
            </p:nvSpPr>
            <p:spPr bwMode="auto">
              <a:xfrm>
                <a:off x="807" y="28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64" name="Oval 804"/>
              <p:cNvSpPr>
                <a:spLocks noChangeAspect="1" noChangeArrowheads="1"/>
              </p:cNvSpPr>
              <p:nvPr/>
            </p:nvSpPr>
            <p:spPr bwMode="auto">
              <a:xfrm>
                <a:off x="1038"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65" name="Oval 805"/>
              <p:cNvSpPr>
                <a:spLocks noChangeAspect="1" noChangeArrowheads="1"/>
              </p:cNvSpPr>
              <p:nvPr/>
            </p:nvSpPr>
            <p:spPr bwMode="auto">
              <a:xfrm>
                <a:off x="909"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66" name="Oval 806"/>
              <p:cNvSpPr>
                <a:spLocks noChangeAspect="1" noChangeArrowheads="1"/>
              </p:cNvSpPr>
              <p:nvPr/>
            </p:nvSpPr>
            <p:spPr bwMode="auto">
              <a:xfrm>
                <a:off x="1300" y="263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grpSp>
        <p:grpSp>
          <p:nvGrpSpPr>
            <p:cNvPr id="732967" name="Group 807"/>
            <p:cNvGrpSpPr>
              <a:grpSpLocks noChangeAspect="1"/>
            </p:cNvGrpSpPr>
            <p:nvPr/>
          </p:nvGrpSpPr>
          <p:grpSpPr bwMode="auto">
            <a:xfrm>
              <a:off x="425" y="2504"/>
              <a:ext cx="1048" cy="543"/>
              <a:chOff x="425" y="2504"/>
              <a:chExt cx="1048" cy="543"/>
            </a:xfrm>
          </p:grpSpPr>
          <p:sp>
            <p:nvSpPr>
              <p:cNvPr id="732968" name="Oval 808"/>
              <p:cNvSpPr>
                <a:spLocks noChangeAspect="1" noChangeArrowheads="1"/>
              </p:cNvSpPr>
              <p:nvPr/>
            </p:nvSpPr>
            <p:spPr bwMode="auto">
              <a:xfrm>
                <a:off x="1313" y="2588"/>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69" name="Oval 809"/>
              <p:cNvSpPr>
                <a:spLocks noChangeAspect="1" noChangeArrowheads="1"/>
              </p:cNvSpPr>
              <p:nvPr/>
            </p:nvSpPr>
            <p:spPr bwMode="auto">
              <a:xfrm>
                <a:off x="1038" y="273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70" name="Oval 810"/>
              <p:cNvSpPr>
                <a:spLocks noChangeAspect="1" noChangeArrowheads="1"/>
              </p:cNvSpPr>
              <p:nvPr/>
            </p:nvSpPr>
            <p:spPr bwMode="auto">
              <a:xfrm>
                <a:off x="1011" y="2708"/>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71" name="Oval 811"/>
              <p:cNvSpPr>
                <a:spLocks noChangeAspect="1" noChangeArrowheads="1"/>
              </p:cNvSpPr>
              <p:nvPr/>
            </p:nvSpPr>
            <p:spPr bwMode="auto">
              <a:xfrm>
                <a:off x="829" y="28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72" name="Oval 812"/>
              <p:cNvSpPr>
                <a:spLocks noChangeAspect="1" noChangeArrowheads="1"/>
              </p:cNvSpPr>
              <p:nvPr/>
            </p:nvSpPr>
            <p:spPr bwMode="auto">
              <a:xfrm>
                <a:off x="785" y="28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73" name="Oval 813"/>
              <p:cNvSpPr>
                <a:spLocks noChangeAspect="1" noChangeArrowheads="1"/>
              </p:cNvSpPr>
              <p:nvPr/>
            </p:nvSpPr>
            <p:spPr bwMode="auto">
              <a:xfrm>
                <a:off x="807" y="27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74" name="Oval 814"/>
              <p:cNvSpPr>
                <a:spLocks noChangeAspect="1" noChangeArrowheads="1"/>
              </p:cNvSpPr>
              <p:nvPr/>
            </p:nvSpPr>
            <p:spPr bwMode="auto">
              <a:xfrm>
                <a:off x="1282" y="26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75" name="Oval 815"/>
              <p:cNvSpPr>
                <a:spLocks noChangeAspect="1" noChangeArrowheads="1"/>
              </p:cNvSpPr>
              <p:nvPr/>
            </p:nvSpPr>
            <p:spPr bwMode="auto">
              <a:xfrm>
                <a:off x="945" y="27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76" name="Oval 816"/>
              <p:cNvSpPr>
                <a:spLocks noChangeAspect="1" noChangeArrowheads="1"/>
              </p:cNvSpPr>
              <p:nvPr/>
            </p:nvSpPr>
            <p:spPr bwMode="auto">
              <a:xfrm>
                <a:off x="1260" y="25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77" name="Oval 817"/>
              <p:cNvSpPr>
                <a:spLocks noChangeAspect="1" noChangeArrowheads="1"/>
              </p:cNvSpPr>
              <p:nvPr/>
            </p:nvSpPr>
            <p:spPr bwMode="auto">
              <a:xfrm>
                <a:off x="1171"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78" name="Oval 818"/>
              <p:cNvSpPr>
                <a:spLocks noChangeAspect="1" noChangeArrowheads="1"/>
              </p:cNvSpPr>
              <p:nvPr/>
            </p:nvSpPr>
            <p:spPr bwMode="auto">
              <a:xfrm>
                <a:off x="1278" y="26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79" name="Oval 819"/>
              <p:cNvSpPr>
                <a:spLocks noChangeAspect="1" noChangeArrowheads="1"/>
              </p:cNvSpPr>
              <p:nvPr/>
            </p:nvSpPr>
            <p:spPr bwMode="auto">
              <a:xfrm>
                <a:off x="1029" y="27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80" name="Oval 820"/>
              <p:cNvSpPr>
                <a:spLocks noChangeAspect="1" noChangeArrowheads="1"/>
              </p:cNvSpPr>
              <p:nvPr/>
            </p:nvSpPr>
            <p:spPr bwMode="auto">
              <a:xfrm>
                <a:off x="1327" y="25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81" name="Oval 821"/>
              <p:cNvSpPr>
                <a:spLocks noChangeAspect="1" noChangeArrowheads="1"/>
              </p:cNvSpPr>
              <p:nvPr/>
            </p:nvSpPr>
            <p:spPr bwMode="auto">
              <a:xfrm>
                <a:off x="869" y="286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82" name="Oval 822"/>
              <p:cNvSpPr>
                <a:spLocks noChangeAspect="1" noChangeArrowheads="1"/>
              </p:cNvSpPr>
              <p:nvPr/>
            </p:nvSpPr>
            <p:spPr bwMode="auto">
              <a:xfrm>
                <a:off x="705" y="29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83" name="Oval 823"/>
              <p:cNvSpPr>
                <a:spLocks noChangeAspect="1" noChangeArrowheads="1"/>
              </p:cNvSpPr>
              <p:nvPr/>
            </p:nvSpPr>
            <p:spPr bwMode="auto">
              <a:xfrm>
                <a:off x="643" y="28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84" name="Oval 824"/>
              <p:cNvSpPr>
                <a:spLocks noChangeAspect="1" noChangeArrowheads="1"/>
              </p:cNvSpPr>
              <p:nvPr/>
            </p:nvSpPr>
            <p:spPr bwMode="auto">
              <a:xfrm>
                <a:off x="1074" y="26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85" name="Oval 825"/>
              <p:cNvSpPr>
                <a:spLocks noChangeAspect="1" noChangeArrowheads="1"/>
              </p:cNvSpPr>
              <p:nvPr/>
            </p:nvSpPr>
            <p:spPr bwMode="auto">
              <a:xfrm>
                <a:off x="1056" y="27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86" name="Oval 826"/>
              <p:cNvSpPr>
                <a:spLocks noChangeAspect="1" noChangeArrowheads="1"/>
              </p:cNvSpPr>
              <p:nvPr/>
            </p:nvSpPr>
            <p:spPr bwMode="auto">
              <a:xfrm>
                <a:off x="909" y="28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87" name="Oval 827"/>
              <p:cNvSpPr>
                <a:spLocks noChangeAspect="1" noChangeArrowheads="1"/>
              </p:cNvSpPr>
              <p:nvPr/>
            </p:nvSpPr>
            <p:spPr bwMode="auto">
              <a:xfrm>
                <a:off x="1011" y="2722"/>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88" name="Oval 828"/>
              <p:cNvSpPr>
                <a:spLocks noChangeAspect="1" noChangeArrowheads="1"/>
              </p:cNvSpPr>
              <p:nvPr/>
            </p:nvSpPr>
            <p:spPr bwMode="auto">
              <a:xfrm>
                <a:off x="976" y="28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89" name="Oval 829"/>
              <p:cNvSpPr>
                <a:spLocks noChangeAspect="1" noChangeArrowheads="1"/>
              </p:cNvSpPr>
              <p:nvPr/>
            </p:nvSpPr>
            <p:spPr bwMode="auto">
              <a:xfrm>
                <a:off x="1056" y="26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90" name="Oval 830"/>
              <p:cNvSpPr>
                <a:spLocks noChangeAspect="1" noChangeArrowheads="1"/>
              </p:cNvSpPr>
              <p:nvPr/>
            </p:nvSpPr>
            <p:spPr bwMode="auto">
              <a:xfrm>
                <a:off x="772" y="290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91" name="Oval 831"/>
              <p:cNvSpPr>
                <a:spLocks noChangeAspect="1" noChangeArrowheads="1"/>
              </p:cNvSpPr>
              <p:nvPr/>
            </p:nvSpPr>
            <p:spPr bwMode="auto">
              <a:xfrm>
                <a:off x="847" y="273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92" name="Oval 832"/>
              <p:cNvSpPr>
                <a:spLocks noChangeAspect="1" noChangeArrowheads="1"/>
              </p:cNvSpPr>
              <p:nvPr/>
            </p:nvSpPr>
            <p:spPr bwMode="auto">
              <a:xfrm>
                <a:off x="772" y="291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93" name="Oval 833"/>
              <p:cNvSpPr>
                <a:spLocks noChangeAspect="1" noChangeArrowheads="1"/>
              </p:cNvSpPr>
              <p:nvPr/>
            </p:nvSpPr>
            <p:spPr bwMode="auto">
              <a:xfrm>
                <a:off x="843" y="27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94" name="Oval 834"/>
              <p:cNvSpPr>
                <a:spLocks noChangeAspect="1" noChangeArrowheads="1"/>
              </p:cNvSpPr>
              <p:nvPr/>
            </p:nvSpPr>
            <p:spPr bwMode="auto">
              <a:xfrm>
                <a:off x="1078" y="263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95" name="Oval 835"/>
              <p:cNvSpPr>
                <a:spLocks noChangeAspect="1" noChangeArrowheads="1"/>
              </p:cNvSpPr>
              <p:nvPr/>
            </p:nvSpPr>
            <p:spPr bwMode="auto">
              <a:xfrm>
                <a:off x="1278" y="265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96" name="Oval 836"/>
              <p:cNvSpPr>
                <a:spLocks noChangeAspect="1" noChangeArrowheads="1"/>
              </p:cNvSpPr>
              <p:nvPr/>
            </p:nvSpPr>
            <p:spPr bwMode="auto">
              <a:xfrm>
                <a:off x="798" y="29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97" name="Oval 837"/>
              <p:cNvSpPr>
                <a:spLocks noChangeAspect="1" noChangeArrowheads="1"/>
              </p:cNvSpPr>
              <p:nvPr/>
            </p:nvSpPr>
            <p:spPr bwMode="auto">
              <a:xfrm>
                <a:off x="1371" y="26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98" name="Oval 838"/>
              <p:cNvSpPr>
                <a:spLocks noChangeAspect="1" noChangeArrowheads="1"/>
              </p:cNvSpPr>
              <p:nvPr/>
            </p:nvSpPr>
            <p:spPr bwMode="auto">
              <a:xfrm>
                <a:off x="812" y="282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2999" name="Oval 839"/>
              <p:cNvSpPr>
                <a:spLocks noChangeAspect="1" noChangeArrowheads="1"/>
              </p:cNvSpPr>
              <p:nvPr/>
            </p:nvSpPr>
            <p:spPr bwMode="auto">
              <a:xfrm>
                <a:off x="994" y="282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00" name="Oval 840"/>
              <p:cNvSpPr>
                <a:spLocks noChangeAspect="1" noChangeArrowheads="1"/>
              </p:cNvSpPr>
              <p:nvPr/>
            </p:nvSpPr>
            <p:spPr bwMode="auto">
              <a:xfrm>
                <a:off x="1442" y="25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01" name="Oval 841"/>
              <p:cNvSpPr>
                <a:spLocks noChangeAspect="1" noChangeArrowheads="1"/>
              </p:cNvSpPr>
              <p:nvPr/>
            </p:nvSpPr>
            <p:spPr bwMode="auto">
              <a:xfrm>
                <a:off x="976" y="26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02" name="Oval 842"/>
              <p:cNvSpPr>
                <a:spLocks noChangeAspect="1" noChangeArrowheads="1"/>
              </p:cNvSpPr>
              <p:nvPr/>
            </p:nvSpPr>
            <p:spPr bwMode="auto">
              <a:xfrm>
                <a:off x="710" y="286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03" name="Oval 843"/>
              <p:cNvSpPr>
                <a:spLocks noChangeAspect="1" noChangeArrowheads="1"/>
              </p:cNvSpPr>
              <p:nvPr/>
            </p:nvSpPr>
            <p:spPr bwMode="auto">
              <a:xfrm>
                <a:off x="1029" y="26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04" name="Oval 844"/>
              <p:cNvSpPr>
                <a:spLocks noChangeAspect="1" noChangeArrowheads="1"/>
              </p:cNvSpPr>
              <p:nvPr/>
            </p:nvSpPr>
            <p:spPr bwMode="auto">
              <a:xfrm>
                <a:off x="638" y="2917"/>
                <a:ext cx="32"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05" name="Oval 845"/>
              <p:cNvSpPr>
                <a:spLocks noChangeAspect="1" noChangeArrowheads="1"/>
              </p:cNvSpPr>
              <p:nvPr/>
            </p:nvSpPr>
            <p:spPr bwMode="auto">
              <a:xfrm>
                <a:off x="727" y="29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06" name="Oval 846"/>
              <p:cNvSpPr>
                <a:spLocks noChangeAspect="1" noChangeArrowheads="1"/>
              </p:cNvSpPr>
              <p:nvPr/>
            </p:nvSpPr>
            <p:spPr bwMode="auto">
              <a:xfrm>
                <a:off x="949"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07" name="Oval 847"/>
              <p:cNvSpPr>
                <a:spLocks noChangeAspect="1" noChangeArrowheads="1"/>
              </p:cNvSpPr>
              <p:nvPr/>
            </p:nvSpPr>
            <p:spPr bwMode="auto">
              <a:xfrm>
                <a:off x="949" y="276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08" name="Oval 848"/>
              <p:cNvSpPr>
                <a:spLocks noChangeAspect="1" noChangeArrowheads="1"/>
              </p:cNvSpPr>
              <p:nvPr/>
            </p:nvSpPr>
            <p:spPr bwMode="auto">
              <a:xfrm>
                <a:off x="1145" y="266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09" name="Oval 849"/>
              <p:cNvSpPr>
                <a:spLocks noChangeAspect="1" noChangeArrowheads="1"/>
              </p:cNvSpPr>
              <p:nvPr/>
            </p:nvSpPr>
            <p:spPr bwMode="auto">
              <a:xfrm>
                <a:off x="581" y="29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10" name="Oval 850"/>
              <p:cNvSpPr>
                <a:spLocks noChangeAspect="1" noChangeArrowheads="1"/>
              </p:cNvSpPr>
              <p:nvPr/>
            </p:nvSpPr>
            <p:spPr bwMode="auto">
              <a:xfrm>
                <a:off x="998" y="26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11" name="Oval 851"/>
              <p:cNvSpPr>
                <a:spLocks noChangeAspect="1" noChangeArrowheads="1"/>
              </p:cNvSpPr>
              <p:nvPr/>
            </p:nvSpPr>
            <p:spPr bwMode="auto">
              <a:xfrm>
                <a:off x="865"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12" name="Oval 852"/>
              <p:cNvSpPr>
                <a:spLocks noChangeAspect="1" noChangeArrowheads="1"/>
              </p:cNvSpPr>
              <p:nvPr/>
            </p:nvSpPr>
            <p:spPr bwMode="auto">
              <a:xfrm>
                <a:off x="1087" y="272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13" name="Oval 853"/>
              <p:cNvSpPr>
                <a:spLocks noChangeAspect="1" noChangeArrowheads="1"/>
              </p:cNvSpPr>
              <p:nvPr/>
            </p:nvSpPr>
            <p:spPr bwMode="auto">
              <a:xfrm>
                <a:off x="1291" y="25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14" name="Oval 854"/>
              <p:cNvSpPr>
                <a:spLocks noChangeAspect="1" noChangeArrowheads="1"/>
              </p:cNvSpPr>
              <p:nvPr/>
            </p:nvSpPr>
            <p:spPr bwMode="auto">
              <a:xfrm>
                <a:off x="598" y="2958"/>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15" name="Oval 855"/>
              <p:cNvSpPr>
                <a:spLocks noChangeAspect="1" noChangeArrowheads="1"/>
              </p:cNvSpPr>
              <p:nvPr/>
            </p:nvSpPr>
            <p:spPr bwMode="auto">
              <a:xfrm>
                <a:off x="559" y="296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16" name="Oval 856"/>
              <p:cNvSpPr>
                <a:spLocks noChangeAspect="1" noChangeArrowheads="1"/>
              </p:cNvSpPr>
              <p:nvPr/>
            </p:nvSpPr>
            <p:spPr bwMode="auto">
              <a:xfrm>
                <a:off x="1105" y="282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17" name="Oval 857"/>
              <p:cNvSpPr>
                <a:spLocks noChangeAspect="1" noChangeArrowheads="1"/>
              </p:cNvSpPr>
              <p:nvPr/>
            </p:nvSpPr>
            <p:spPr bwMode="auto">
              <a:xfrm>
                <a:off x="1162" y="2695"/>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18" name="Oval 858"/>
              <p:cNvSpPr>
                <a:spLocks noChangeAspect="1" noChangeArrowheads="1"/>
              </p:cNvSpPr>
              <p:nvPr/>
            </p:nvSpPr>
            <p:spPr bwMode="auto">
              <a:xfrm>
                <a:off x="1003" y="28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19" name="Oval 859"/>
              <p:cNvSpPr>
                <a:spLocks noChangeAspect="1" noChangeArrowheads="1"/>
              </p:cNvSpPr>
              <p:nvPr/>
            </p:nvSpPr>
            <p:spPr bwMode="auto">
              <a:xfrm>
                <a:off x="767" y="287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20" name="Oval 860"/>
              <p:cNvSpPr>
                <a:spLocks noChangeAspect="1" noChangeArrowheads="1"/>
              </p:cNvSpPr>
              <p:nvPr/>
            </p:nvSpPr>
            <p:spPr bwMode="auto">
              <a:xfrm>
                <a:off x="1198"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21" name="Oval 861"/>
              <p:cNvSpPr>
                <a:spLocks noChangeAspect="1" noChangeArrowheads="1"/>
              </p:cNvSpPr>
              <p:nvPr/>
            </p:nvSpPr>
            <p:spPr bwMode="auto">
              <a:xfrm>
                <a:off x="958" y="27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22" name="Oval 862"/>
              <p:cNvSpPr>
                <a:spLocks noChangeAspect="1" noChangeArrowheads="1"/>
              </p:cNvSpPr>
              <p:nvPr/>
            </p:nvSpPr>
            <p:spPr bwMode="auto">
              <a:xfrm>
                <a:off x="1158" y="260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23" name="Oval 863"/>
              <p:cNvSpPr>
                <a:spLocks noChangeAspect="1" noChangeArrowheads="1"/>
              </p:cNvSpPr>
              <p:nvPr/>
            </p:nvSpPr>
            <p:spPr bwMode="auto">
              <a:xfrm>
                <a:off x="829" y="285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24" name="Oval 864"/>
              <p:cNvSpPr>
                <a:spLocks noChangeAspect="1" noChangeArrowheads="1"/>
              </p:cNvSpPr>
              <p:nvPr/>
            </p:nvSpPr>
            <p:spPr bwMode="auto">
              <a:xfrm>
                <a:off x="741" y="29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25" name="Oval 865"/>
              <p:cNvSpPr>
                <a:spLocks noChangeAspect="1" noChangeArrowheads="1"/>
              </p:cNvSpPr>
              <p:nvPr/>
            </p:nvSpPr>
            <p:spPr bwMode="auto">
              <a:xfrm>
                <a:off x="1078" y="26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26" name="Oval 866"/>
              <p:cNvSpPr>
                <a:spLocks noChangeAspect="1" noChangeArrowheads="1"/>
              </p:cNvSpPr>
              <p:nvPr/>
            </p:nvSpPr>
            <p:spPr bwMode="auto">
              <a:xfrm>
                <a:off x="1078" y="27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27" name="Oval 867"/>
              <p:cNvSpPr>
                <a:spLocks noChangeAspect="1" noChangeArrowheads="1"/>
              </p:cNvSpPr>
              <p:nvPr/>
            </p:nvSpPr>
            <p:spPr bwMode="auto">
              <a:xfrm>
                <a:off x="714" y="28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28" name="Oval 868"/>
              <p:cNvSpPr>
                <a:spLocks noChangeAspect="1" noChangeArrowheads="1"/>
              </p:cNvSpPr>
              <p:nvPr/>
            </p:nvSpPr>
            <p:spPr bwMode="auto">
              <a:xfrm>
                <a:off x="909" y="279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29" name="Oval 869"/>
              <p:cNvSpPr>
                <a:spLocks noChangeAspect="1" noChangeArrowheads="1"/>
              </p:cNvSpPr>
              <p:nvPr/>
            </p:nvSpPr>
            <p:spPr bwMode="auto">
              <a:xfrm>
                <a:off x="1096"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30" name="Oval 870"/>
              <p:cNvSpPr>
                <a:spLocks noChangeAspect="1" noChangeArrowheads="1"/>
              </p:cNvSpPr>
              <p:nvPr/>
            </p:nvSpPr>
            <p:spPr bwMode="auto">
              <a:xfrm>
                <a:off x="887" y="273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31" name="Oval 871"/>
              <p:cNvSpPr>
                <a:spLocks noChangeAspect="1" noChangeArrowheads="1"/>
              </p:cNvSpPr>
              <p:nvPr/>
            </p:nvSpPr>
            <p:spPr bwMode="auto">
              <a:xfrm>
                <a:off x="1131" y="273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32" name="Oval 872"/>
              <p:cNvSpPr>
                <a:spLocks noChangeAspect="1" noChangeArrowheads="1"/>
              </p:cNvSpPr>
              <p:nvPr/>
            </p:nvSpPr>
            <p:spPr bwMode="auto">
              <a:xfrm>
                <a:off x="1069"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33" name="Oval 873"/>
              <p:cNvSpPr>
                <a:spLocks noChangeAspect="1" noChangeArrowheads="1"/>
              </p:cNvSpPr>
              <p:nvPr/>
            </p:nvSpPr>
            <p:spPr bwMode="auto">
              <a:xfrm>
                <a:off x="909"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34" name="Oval 874"/>
              <p:cNvSpPr>
                <a:spLocks noChangeAspect="1" noChangeArrowheads="1"/>
              </p:cNvSpPr>
              <p:nvPr/>
            </p:nvSpPr>
            <p:spPr bwMode="auto">
              <a:xfrm>
                <a:off x="945" y="286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35" name="Oval 875"/>
              <p:cNvSpPr>
                <a:spLocks noChangeAspect="1" noChangeArrowheads="1"/>
              </p:cNvSpPr>
              <p:nvPr/>
            </p:nvSpPr>
            <p:spPr bwMode="auto">
              <a:xfrm>
                <a:off x="985" y="274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36" name="Oval 876"/>
              <p:cNvSpPr>
                <a:spLocks noChangeAspect="1" noChangeArrowheads="1"/>
              </p:cNvSpPr>
              <p:nvPr/>
            </p:nvSpPr>
            <p:spPr bwMode="auto">
              <a:xfrm>
                <a:off x="741" y="289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37" name="Oval 877"/>
              <p:cNvSpPr>
                <a:spLocks noChangeAspect="1" noChangeArrowheads="1"/>
              </p:cNvSpPr>
              <p:nvPr/>
            </p:nvSpPr>
            <p:spPr bwMode="auto">
              <a:xfrm>
                <a:off x="945" y="282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38" name="Oval 878"/>
              <p:cNvSpPr>
                <a:spLocks noChangeAspect="1" noChangeArrowheads="1"/>
              </p:cNvSpPr>
              <p:nvPr/>
            </p:nvSpPr>
            <p:spPr bwMode="auto">
              <a:xfrm>
                <a:off x="772" y="28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39" name="Oval 879"/>
              <p:cNvSpPr>
                <a:spLocks noChangeAspect="1" noChangeArrowheads="1"/>
              </p:cNvSpPr>
              <p:nvPr/>
            </p:nvSpPr>
            <p:spPr bwMode="auto">
              <a:xfrm>
                <a:off x="1123" y="26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40" name="Oval 880"/>
              <p:cNvSpPr>
                <a:spLocks noChangeAspect="1" noChangeArrowheads="1"/>
              </p:cNvSpPr>
              <p:nvPr/>
            </p:nvSpPr>
            <p:spPr bwMode="auto">
              <a:xfrm>
                <a:off x="1091" y="2682"/>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41" name="Oval 881"/>
              <p:cNvSpPr>
                <a:spLocks noChangeAspect="1" noChangeArrowheads="1"/>
              </p:cNvSpPr>
              <p:nvPr/>
            </p:nvSpPr>
            <p:spPr bwMode="auto">
              <a:xfrm>
                <a:off x="1167" y="26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42" name="Oval 882"/>
              <p:cNvSpPr>
                <a:spLocks noChangeAspect="1" noChangeArrowheads="1"/>
              </p:cNvSpPr>
              <p:nvPr/>
            </p:nvSpPr>
            <p:spPr bwMode="auto">
              <a:xfrm>
                <a:off x="1145" y="2650"/>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43" name="Oval 883"/>
              <p:cNvSpPr>
                <a:spLocks noChangeAspect="1" noChangeArrowheads="1"/>
              </p:cNvSpPr>
              <p:nvPr/>
            </p:nvSpPr>
            <p:spPr bwMode="auto">
              <a:xfrm>
                <a:off x="883"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44" name="Oval 884"/>
              <p:cNvSpPr>
                <a:spLocks noChangeAspect="1" noChangeArrowheads="1"/>
              </p:cNvSpPr>
              <p:nvPr/>
            </p:nvSpPr>
            <p:spPr bwMode="auto">
              <a:xfrm>
                <a:off x="878" y="28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45" name="Oval 885"/>
              <p:cNvSpPr>
                <a:spLocks noChangeAspect="1" noChangeArrowheads="1"/>
              </p:cNvSpPr>
              <p:nvPr/>
            </p:nvSpPr>
            <p:spPr bwMode="auto">
              <a:xfrm>
                <a:off x="856"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46" name="Oval 886"/>
              <p:cNvSpPr>
                <a:spLocks noChangeAspect="1" noChangeArrowheads="1"/>
              </p:cNvSpPr>
              <p:nvPr/>
            </p:nvSpPr>
            <p:spPr bwMode="auto">
              <a:xfrm>
                <a:off x="1100" y="274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47" name="Oval 887"/>
              <p:cNvSpPr>
                <a:spLocks noChangeAspect="1" noChangeArrowheads="1"/>
              </p:cNvSpPr>
              <p:nvPr/>
            </p:nvSpPr>
            <p:spPr bwMode="auto">
              <a:xfrm>
                <a:off x="1198" y="263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48" name="Oval 888"/>
              <p:cNvSpPr>
                <a:spLocks noChangeAspect="1" noChangeArrowheads="1"/>
              </p:cNvSpPr>
              <p:nvPr/>
            </p:nvSpPr>
            <p:spPr bwMode="auto">
              <a:xfrm>
                <a:off x="1025" y="266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49" name="Oval 889"/>
              <p:cNvSpPr>
                <a:spLocks noChangeAspect="1" noChangeArrowheads="1"/>
              </p:cNvSpPr>
              <p:nvPr/>
            </p:nvSpPr>
            <p:spPr bwMode="auto">
              <a:xfrm>
                <a:off x="829" y="28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50" name="Oval 890"/>
              <p:cNvSpPr>
                <a:spLocks noChangeAspect="1" noChangeArrowheads="1"/>
              </p:cNvSpPr>
              <p:nvPr/>
            </p:nvSpPr>
            <p:spPr bwMode="auto">
              <a:xfrm>
                <a:off x="1020" y="277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51" name="Oval 891"/>
              <p:cNvSpPr>
                <a:spLocks noChangeAspect="1" noChangeArrowheads="1"/>
              </p:cNvSpPr>
              <p:nvPr/>
            </p:nvSpPr>
            <p:spPr bwMode="auto">
              <a:xfrm>
                <a:off x="776" y="27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52" name="Oval 892"/>
              <p:cNvSpPr>
                <a:spLocks noChangeAspect="1" noChangeArrowheads="1"/>
              </p:cNvSpPr>
              <p:nvPr/>
            </p:nvSpPr>
            <p:spPr bwMode="auto">
              <a:xfrm>
                <a:off x="701" y="28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53" name="Oval 893"/>
              <p:cNvSpPr>
                <a:spLocks noChangeAspect="1" noChangeArrowheads="1"/>
              </p:cNvSpPr>
              <p:nvPr/>
            </p:nvSpPr>
            <p:spPr bwMode="auto">
              <a:xfrm>
                <a:off x="998" y="28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54" name="Oval 894"/>
              <p:cNvSpPr>
                <a:spLocks noChangeAspect="1" noChangeArrowheads="1"/>
              </p:cNvSpPr>
              <p:nvPr/>
            </p:nvSpPr>
            <p:spPr bwMode="auto">
              <a:xfrm>
                <a:off x="1349" y="267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55" name="Oval 895"/>
              <p:cNvSpPr>
                <a:spLocks noChangeAspect="1" noChangeArrowheads="1"/>
              </p:cNvSpPr>
              <p:nvPr/>
            </p:nvSpPr>
            <p:spPr bwMode="auto">
              <a:xfrm>
                <a:off x="1296" y="26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56" name="Oval 896"/>
              <p:cNvSpPr>
                <a:spLocks noChangeAspect="1" noChangeArrowheads="1"/>
              </p:cNvSpPr>
              <p:nvPr/>
            </p:nvSpPr>
            <p:spPr bwMode="auto">
              <a:xfrm>
                <a:off x="1176" y="266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57" name="Oval 897"/>
              <p:cNvSpPr>
                <a:spLocks noChangeAspect="1" noChangeArrowheads="1"/>
              </p:cNvSpPr>
              <p:nvPr/>
            </p:nvSpPr>
            <p:spPr bwMode="auto">
              <a:xfrm>
                <a:off x="1202" y="2726"/>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58" name="Oval 898"/>
              <p:cNvSpPr>
                <a:spLocks noChangeAspect="1" noChangeArrowheads="1"/>
              </p:cNvSpPr>
              <p:nvPr/>
            </p:nvSpPr>
            <p:spPr bwMode="auto">
              <a:xfrm>
                <a:off x="927" y="287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59" name="Oval 899"/>
              <p:cNvSpPr>
                <a:spLocks noChangeAspect="1" noChangeArrowheads="1"/>
              </p:cNvSpPr>
              <p:nvPr/>
            </p:nvSpPr>
            <p:spPr bwMode="auto">
              <a:xfrm>
                <a:off x="661" y="3015"/>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60" name="Oval 900"/>
              <p:cNvSpPr>
                <a:spLocks noChangeAspect="1" noChangeArrowheads="1"/>
              </p:cNvSpPr>
              <p:nvPr/>
            </p:nvSpPr>
            <p:spPr bwMode="auto">
              <a:xfrm>
                <a:off x="1025" y="26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61" name="Oval 901"/>
              <p:cNvSpPr>
                <a:spLocks noChangeAspect="1" noChangeArrowheads="1"/>
              </p:cNvSpPr>
              <p:nvPr/>
            </p:nvSpPr>
            <p:spPr bwMode="auto">
              <a:xfrm>
                <a:off x="825" y="288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62" name="Oval 902"/>
              <p:cNvSpPr>
                <a:spLocks noChangeAspect="1" noChangeArrowheads="1"/>
              </p:cNvSpPr>
              <p:nvPr/>
            </p:nvSpPr>
            <p:spPr bwMode="auto">
              <a:xfrm>
                <a:off x="1105" y="272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63" name="Oval 903"/>
              <p:cNvSpPr>
                <a:spLocks noChangeAspect="1" noChangeArrowheads="1"/>
              </p:cNvSpPr>
              <p:nvPr/>
            </p:nvSpPr>
            <p:spPr bwMode="auto">
              <a:xfrm>
                <a:off x="905" y="276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64" name="Oval 904"/>
              <p:cNvSpPr>
                <a:spLocks noChangeAspect="1" noChangeArrowheads="1"/>
              </p:cNvSpPr>
              <p:nvPr/>
            </p:nvSpPr>
            <p:spPr bwMode="auto">
              <a:xfrm>
                <a:off x="1016" y="27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65" name="Oval 905"/>
              <p:cNvSpPr>
                <a:spLocks noChangeAspect="1" noChangeArrowheads="1"/>
              </p:cNvSpPr>
              <p:nvPr/>
            </p:nvSpPr>
            <p:spPr bwMode="auto">
              <a:xfrm>
                <a:off x="883" y="277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66" name="Oval 906"/>
              <p:cNvSpPr>
                <a:spLocks noChangeAspect="1" noChangeArrowheads="1"/>
              </p:cNvSpPr>
              <p:nvPr/>
            </p:nvSpPr>
            <p:spPr bwMode="auto">
              <a:xfrm>
                <a:off x="856" y="28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67" name="Oval 907"/>
              <p:cNvSpPr>
                <a:spLocks noChangeAspect="1" noChangeArrowheads="1"/>
              </p:cNvSpPr>
              <p:nvPr/>
            </p:nvSpPr>
            <p:spPr bwMode="auto">
              <a:xfrm>
                <a:off x="794" y="285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68" name="Oval 908"/>
              <p:cNvSpPr>
                <a:spLocks noChangeAspect="1" noChangeArrowheads="1"/>
              </p:cNvSpPr>
              <p:nvPr/>
            </p:nvSpPr>
            <p:spPr bwMode="auto">
              <a:xfrm>
                <a:off x="1003" y="26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69" name="Oval 909"/>
              <p:cNvSpPr>
                <a:spLocks noChangeAspect="1" noChangeArrowheads="1"/>
              </p:cNvSpPr>
              <p:nvPr/>
            </p:nvSpPr>
            <p:spPr bwMode="auto">
              <a:xfrm>
                <a:off x="1136" y="267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70" name="Oval 910"/>
              <p:cNvSpPr>
                <a:spLocks noChangeAspect="1" noChangeArrowheads="1"/>
              </p:cNvSpPr>
              <p:nvPr/>
            </p:nvSpPr>
            <p:spPr bwMode="auto">
              <a:xfrm>
                <a:off x="825" y="28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71" name="Oval 911"/>
              <p:cNvSpPr>
                <a:spLocks noChangeAspect="1" noChangeArrowheads="1"/>
              </p:cNvSpPr>
              <p:nvPr/>
            </p:nvSpPr>
            <p:spPr bwMode="auto">
              <a:xfrm>
                <a:off x="843" y="285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72" name="Oval 912"/>
              <p:cNvSpPr>
                <a:spLocks noChangeAspect="1" noChangeArrowheads="1"/>
              </p:cNvSpPr>
              <p:nvPr/>
            </p:nvSpPr>
            <p:spPr bwMode="auto">
              <a:xfrm>
                <a:off x="949"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73" name="Oval 913"/>
              <p:cNvSpPr>
                <a:spLocks noChangeAspect="1" noChangeArrowheads="1"/>
              </p:cNvSpPr>
              <p:nvPr/>
            </p:nvSpPr>
            <p:spPr bwMode="auto">
              <a:xfrm>
                <a:off x="1105" y="277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74" name="Oval 914"/>
              <p:cNvSpPr>
                <a:spLocks noChangeAspect="1" noChangeArrowheads="1"/>
              </p:cNvSpPr>
              <p:nvPr/>
            </p:nvSpPr>
            <p:spPr bwMode="auto">
              <a:xfrm>
                <a:off x="1078" y="273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75" name="Oval 915"/>
              <p:cNvSpPr>
                <a:spLocks noChangeAspect="1" noChangeArrowheads="1"/>
              </p:cNvSpPr>
              <p:nvPr/>
            </p:nvSpPr>
            <p:spPr bwMode="auto">
              <a:xfrm>
                <a:off x="1074" y="28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76" name="Oval 916"/>
              <p:cNvSpPr>
                <a:spLocks noChangeAspect="1" noChangeArrowheads="1"/>
              </p:cNvSpPr>
              <p:nvPr/>
            </p:nvSpPr>
            <p:spPr bwMode="auto">
              <a:xfrm>
                <a:off x="838" y="27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77" name="Oval 917"/>
              <p:cNvSpPr>
                <a:spLocks noChangeAspect="1" noChangeArrowheads="1"/>
              </p:cNvSpPr>
              <p:nvPr/>
            </p:nvSpPr>
            <p:spPr bwMode="auto">
              <a:xfrm>
                <a:off x="985" y="27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78" name="Oval 918"/>
              <p:cNvSpPr>
                <a:spLocks noChangeAspect="1" noChangeArrowheads="1"/>
              </p:cNvSpPr>
              <p:nvPr/>
            </p:nvSpPr>
            <p:spPr bwMode="auto">
              <a:xfrm>
                <a:off x="1118" y="26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79" name="Oval 919"/>
              <p:cNvSpPr>
                <a:spLocks noChangeAspect="1" noChangeArrowheads="1"/>
              </p:cNvSpPr>
              <p:nvPr/>
            </p:nvSpPr>
            <p:spPr bwMode="auto">
              <a:xfrm>
                <a:off x="1149" y="267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80" name="Oval 920"/>
              <p:cNvSpPr>
                <a:spLocks noChangeAspect="1" noChangeArrowheads="1"/>
              </p:cNvSpPr>
              <p:nvPr/>
            </p:nvSpPr>
            <p:spPr bwMode="auto">
              <a:xfrm>
                <a:off x="1145" y="26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81" name="Oval 921"/>
              <p:cNvSpPr>
                <a:spLocks noChangeAspect="1" noChangeArrowheads="1"/>
              </p:cNvSpPr>
              <p:nvPr/>
            </p:nvSpPr>
            <p:spPr bwMode="auto">
              <a:xfrm>
                <a:off x="940" y="2735"/>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82" name="Oval 922"/>
              <p:cNvSpPr>
                <a:spLocks noChangeAspect="1" noChangeArrowheads="1"/>
              </p:cNvSpPr>
              <p:nvPr/>
            </p:nvSpPr>
            <p:spPr bwMode="auto">
              <a:xfrm>
                <a:off x="1300" y="25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83" name="Oval 923"/>
              <p:cNvSpPr>
                <a:spLocks noChangeAspect="1" noChangeArrowheads="1"/>
              </p:cNvSpPr>
              <p:nvPr/>
            </p:nvSpPr>
            <p:spPr bwMode="auto">
              <a:xfrm>
                <a:off x="936" y="286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84" name="Oval 924"/>
              <p:cNvSpPr>
                <a:spLocks noChangeAspect="1" noChangeArrowheads="1"/>
              </p:cNvSpPr>
              <p:nvPr/>
            </p:nvSpPr>
            <p:spPr bwMode="auto">
              <a:xfrm>
                <a:off x="865" y="287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85" name="Oval 925"/>
              <p:cNvSpPr>
                <a:spLocks noChangeAspect="1" noChangeArrowheads="1"/>
              </p:cNvSpPr>
              <p:nvPr/>
            </p:nvSpPr>
            <p:spPr bwMode="auto">
              <a:xfrm>
                <a:off x="1109" y="27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86" name="Oval 926"/>
              <p:cNvSpPr>
                <a:spLocks noChangeAspect="1" noChangeArrowheads="1"/>
              </p:cNvSpPr>
              <p:nvPr/>
            </p:nvSpPr>
            <p:spPr bwMode="auto">
              <a:xfrm>
                <a:off x="1176" y="27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87" name="Oval 927"/>
              <p:cNvSpPr>
                <a:spLocks noChangeAspect="1" noChangeArrowheads="1"/>
              </p:cNvSpPr>
              <p:nvPr/>
            </p:nvSpPr>
            <p:spPr bwMode="auto">
              <a:xfrm>
                <a:off x="1158" y="26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88" name="Oval 928"/>
              <p:cNvSpPr>
                <a:spLocks noChangeAspect="1" noChangeArrowheads="1"/>
              </p:cNvSpPr>
              <p:nvPr/>
            </p:nvSpPr>
            <p:spPr bwMode="auto">
              <a:xfrm>
                <a:off x="1220" y="262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89" name="Oval 929"/>
              <p:cNvSpPr>
                <a:spLocks noChangeAspect="1" noChangeArrowheads="1"/>
              </p:cNvSpPr>
              <p:nvPr/>
            </p:nvSpPr>
            <p:spPr bwMode="auto">
              <a:xfrm>
                <a:off x="696" y="29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90" name="Oval 930"/>
              <p:cNvSpPr>
                <a:spLocks noChangeAspect="1" noChangeArrowheads="1"/>
              </p:cNvSpPr>
              <p:nvPr/>
            </p:nvSpPr>
            <p:spPr bwMode="auto">
              <a:xfrm>
                <a:off x="905" y="27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91" name="Oval 931"/>
              <p:cNvSpPr>
                <a:spLocks noChangeAspect="1" noChangeArrowheads="1"/>
              </p:cNvSpPr>
              <p:nvPr/>
            </p:nvSpPr>
            <p:spPr bwMode="auto">
              <a:xfrm>
                <a:off x="1251" y="262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92" name="Oval 932"/>
              <p:cNvSpPr>
                <a:spLocks noChangeAspect="1" noChangeArrowheads="1"/>
              </p:cNvSpPr>
              <p:nvPr/>
            </p:nvSpPr>
            <p:spPr bwMode="auto">
              <a:xfrm>
                <a:off x="1127" y="269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93" name="Oval 933"/>
              <p:cNvSpPr>
                <a:spLocks noChangeAspect="1" noChangeArrowheads="1"/>
              </p:cNvSpPr>
              <p:nvPr/>
            </p:nvSpPr>
            <p:spPr bwMode="auto">
              <a:xfrm>
                <a:off x="1242" y="26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94" name="Oval 934"/>
              <p:cNvSpPr>
                <a:spLocks noChangeAspect="1" noChangeArrowheads="1"/>
              </p:cNvSpPr>
              <p:nvPr/>
            </p:nvSpPr>
            <p:spPr bwMode="auto">
              <a:xfrm>
                <a:off x="909" y="28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95" name="Oval 935"/>
              <p:cNvSpPr>
                <a:spLocks noChangeAspect="1" noChangeArrowheads="1"/>
              </p:cNvSpPr>
              <p:nvPr/>
            </p:nvSpPr>
            <p:spPr bwMode="auto">
              <a:xfrm>
                <a:off x="758" y="29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96" name="Oval 936"/>
              <p:cNvSpPr>
                <a:spLocks noChangeAspect="1" noChangeArrowheads="1"/>
              </p:cNvSpPr>
              <p:nvPr/>
            </p:nvSpPr>
            <p:spPr bwMode="auto">
              <a:xfrm>
                <a:off x="1416" y="25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97" name="Oval 937"/>
              <p:cNvSpPr>
                <a:spLocks noChangeAspect="1" noChangeArrowheads="1"/>
              </p:cNvSpPr>
              <p:nvPr/>
            </p:nvSpPr>
            <p:spPr bwMode="auto">
              <a:xfrm>
                <a:off x="980" y="29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98" name="Oval 938"/>
              <p:cNvSpPr>
                <a:spLocks noChangeAspect="1" noChangeArrowheads="1"/>
              </p:cNvSpPr>
              <p:nvPr/>
            </p:nvSpPr>
            <p:spPr bwMode="auto">
              <a:xfrm>
                <a:off x="940" y="2882"/>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099" name="Oval 939"/>
              <p:cNvSpPr>
                <a:spLocks noChangeAspect="1" noChangeArrowheads="1"/>
              </p:cNvSpPr>
              <p:nvPr/>
            </p:nvSpPr>
            <p:spPr bwMode="auto">
              <a:xfrm>
                <a:off x="1278" y="253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00" name="Oval 940"/>
              <p:cNvSpPr>
                <a:spLocks noChangeAspect="1" noChangeArrowheads="1"/>
              </p:cNvSpPr>
              <p:nvPr/>
            </p:nvSpPr>
            <p:spPr bwMode="auto">
              <a:xfrm>
                <a:off x="972" y="285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01" name="Oval 941"/>
              <p:cNvSpPr>
                <a:spLocks noChangeAspect="1" noChangeArrowheads="1"/>
              </p:cNvSpPr>
              <p:nvPr/>
            </p:nvSpPr>
            <p:spPr bwMode="auto">
              <a:xfrm>
                <a:off x="789" y="2909"/>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02" name="Oval 942"/>
              <p:cNvSpPr>
                <a:spLocks noChangeAspect="1" noChangeArrowheads="1"/>
              </p:cNvSpPr>
              <p:nvPr/>
            </p:nvSpPr>
            <p:spPr bwMode="auto">
              <a:xfrm>
                <a:off x="816" y="29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03" name="Oval 943"/>
              <p:cNvSpPr>
                <a:spLocks noChangeAspect="1" noChangeArrowheads="1"/>
              </p:cNvSpPr>
              <p:nvPr/>
            </p:nvSpPr>
            <p:spPr bwMode="auto">
              <a:xfrm>
                <a:off x="1225" y="26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04" name="Oval 944"/>
              <p:cNvSpPr>
                <a:spLocks noChangeAspect="1" noChangeArrowheads="1"/>
              </p:cNvSpPr>
              <p:nvPr/>
            </p:nvSpPr>
            <p:spPr bwMode="auto">
              <a:xfrm>
                <a:off x="1305" y="25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05" name="Oval 945"/>
              <p:cNvSpPr>
                <a:spLocks noChangeAspect="1" noChangeArrowheads="1"/>
              </p:cNvSpPr>
              <p:nvPr/>
            </p:nvSpPr>
            <p:spPr bwMode="auto">
              <a:xfrm>
                <a:off x="1003" y="273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06" name="Oval 946"/>
              <p:cNvSpPr>
                <a:spLocks noChangeAspect="1" noChangeArrowheads="1"/>
              </p:cNvSpPr>
              <p:nvPr/>
            </p:nvSpPr>
            <p:spPr bwMode="auto">
              <a:xfrm>
                <a:off x="821" y="286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07" name="Oval 947"/>
              <p:cNvSpPr>
                <a:spLocks noChangeAspect="1" noChangeArrowheads="1"/>
              </p:cNvSpPr>
              <p:nvPr/>
            </p:nvSpPr>
            <p:spPr bwMode="auto">
              <a:xfrm>
                <a:off x="1180" y="26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08" name="Oval 948"/>
              <p:cNvSpPr>
                <a:spLocks noChangeAspect="1" noChangeArrowheads="1"/>
              </p:cNvSpPr>
              <p:nvPr/>
            </p:nvSpPr>
            <p:spPr bwMode="auto">
              <a:xfrm>
                <a:off x="923" y="274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09" name="Oval 949"/>
              <p:cNvSpPr>
                <a:spLocks noChangeAspect="1" noChangeArrowheads="1"/>
              </p:cNvSpPr>
              <p:nvPr/>
            </p:nvSpPr>
            <p:spPr bwMode="auto">
              <a:xfrm>
                <a:off x="1251" y="261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10" name="Oval 950"/>
              <p:cNvSpPr>
                <a:spLocks noChangeAspect="1" noChangeArrowheads="1"/>
              </p:cNvSpPr>
              <p:nvPr/>
            </p:nvSpPr>
            <p:spPr bwMode="auto">
              <a:xfrm>
                <a:off x="940" y="2860"/>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11" name="Oval 951"/>
              <p:cNvSpPr>
                <a:spLocks noChangeAspect="1" noChangeArrowheads="1"/>
              </p:cNvSpPr>
              <p:nvPr/>
            </p:nvSpPr>
            <p:spPr bwMode="auto">
              <a:xfrm>
                <a:off x="794" y="28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12" name="Oval 952"/>
              <p:cNvSpPr>
                <a:spLocks noChangeAspect="1" noChangeArrowheads="1"/>
              </p:cNvSpPr>
              <p:nvPr/>
            </p:nvSpPr>
            <p:spPr bwMode="auto">
              <a:xfrm>
                <a:off x="1034" y="281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13" name="Oval 953"/>
              <p:cNvSpPr>
                <a:spLocks noChangeAspect="1" noChangeArrowheads="1"/>
              </p:cNvSpPr>
              <p:nvPr/>
            </p:nvSpPr>
            <p:spPr bwMode="auto">
              <a:xfrm>
                <a:off x="887"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14" name="Oval 954"/>
              <p:cNvSpPr>
                <a:spLocks noChangeAspect="1" noChangeArrowheads="1"/>
              </p:cNvSpPr>
              <p:nvPr/>
            </p:nvSpPr>
            <p:spPr bwMode="auto">
              <a:xfrm>
                <a:off x="963" y="27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15" name="Oval 955"/>
              <p:cNvSpPr>
                <a:spLocks noChangeAspect="1" noChangeArrowheads="1"/>
              </p:cNvSpPr>
              <p:nvPr/>
            </p:nvSpPr>
            <p:spPr bwMode="auto">
              <a:xfrm>
                <a:off x="1029" y="27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16" name="Oval 956"/>
              <p:cNvSpPr>
                <a:spLocks noChangeAspect="1" noChangeArrowheads="1"/>
              </p:cNvSpPr>
              <p:nvPr/>
            </p:nvSpPr>
            <p:spPr bwMode="auto">
              <a:xfrm>
                <a:off x="1127"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17" name="Oval 957"/>
              <p:cNvSpPr>
                <a:spLocks noChangeAspect="1" noChangeArrowheads="1"/>
              </p:cNvSpPr>
              <p:nvPr/>
            </p:nvSpPr>
            <p:spPr bwMode="auto">
              <a:xfrm>
                <a:off x="807" y="283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18" name="Oval 958"/>
              <p:cNvSpPr>
                <a:spLocks noChangeAspect="1" noChangeArrowheads="1"/>
              </p:cNvSpPr>
              <p:nvPr/>
            </p:nvSpPr>
            <p:spPr bwMode="auto">
              <a:xfrm>
                <a:off x="1149" y="276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19" name="Oval 959"/>
              <p:cNvSpPr>
                <a:spLocks noChangeAspect="1" noChangeArrowheads="1"/>
              </p:cNvSpPr>
              <p:nvPr/>
            </p:nvSpPr>
            <p:spPr bwMode="auto">
              <a:xfrm>
                <a:off x="1234" y="267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20" name="Oval 960"/>
              <p:cNvSpPr>
                <a:spLocks noChangeAspect="1" noChangeArrowheads="1"/>
              </p:cNvSpPr>
              <p:nvPr/>
            </p:nvSpPr>
            <p:spPr bwMode="auto">
              <a:xfrm>
                <a:off x="954" y="27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21" name="Oval 961"/>
              <p:cNvSpPr>
                <a:spLocks noChangeAspect="1" noChangeArrowheads="1"/>
              </p:cNvSpPr>
              <p:nvPr/>
            </p:nvSpPr>
            <p:spPr bwMode="auto">
              <a:xfrm>
                <a:off x="998" y="27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22" name="Oval 962"/>
              <p:cNvSpPr>
                <a:spLocks noChangeAspect="1" noChangeArrowheads="1"/>
              </p:cNvSpPr>
              <p:nvPr/>
            </p:nvSpPr>
            <p:spPr bwMode="auto">
              <a:xfrm>
                <a:off x="1074" y="272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23" name="Oval 963"/>
              <p:cNvSpPr>
                <a:spLocks noChangeAspect="1" noChangeArrowheads="1"/>
              </p:cNvSpPr>
              <p:nvPr/>
            </p:nvSpPr>
            <p:spPr bwMode="auto">
              <a:xfrm>
                <a:off x="976"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24" name="Oval 964"/>
              <p:cNvSpPr>
                <a:spLocks noChangeAspect="1" noChangeArrowheads="1"/>
              </p:cNvSpPr>
              <p:nvPr/>
            </p:nvSpPr>
            <p:spPr bwMode="auto">
              <a:xfrm>
                <a:off x="869" y="27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25" name="Oval 965"/>
              <p:cNvSpPr>
                <a:spLocks noChangeAspect="1" noChangeArrowheads="1"/>
              </p:cNvSpPr>
              <p:nvPr/>
            </p:nvSpPr>
            <p:spPr bwMode="auto">
              <a:xfrm>
                <a:off x="1118" y="26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26" name="Oval 966"/>
              <p:cNvSpPr>
                <a:spLocks noChangeAspect="1" noChangeArrowheads="1"/>
              </p:cNvSpPr>
              <p:nvPr/>
            </p:nvSpPr>
            <p:spPr bwMode="auto">
              <a:xfrm>
                <a:off x="829" y="28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27" name="Oval 967"/>
              <p:cNvSpPr>
                <a:spLocks noChangeAspect="1" noChangeArrowheads="1"/>
              </p:cNvSpPr>
              <p:nvPr/>
            </p:nvSpPr>
            <p:spPr bwMode="auto">
              <a:xfrm>
                <a:off x="949" y="283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28" name="Oval 968"/>
              <p:cNvSpPr>
                <a:spLocks noChangeAspect="1" noChangeArrowheads="1"/>
              </p:cNvSpPr>
              <p:nvPr/>
            </p:nvSpPr>
            <p:spPr bwMode="auto">
              <a:xfrm>
                <a:off x="1207" y="26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29" name="Oval 969"/>
              <p:cNvSpPr>
                <a:spLocks noChangeAspect="1" noChangeArrowheads="1"/>
              </p:cNvSpPr>
              <p:nvPr/>
            </p:nvSpPr>
            <p:spPr bwMode="auto">
              <a:xfrm>
                <a:off x="1167" y="26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30" name="Oval 970"/>
              <p:cNvSpPr>
                <a:spLocks noChangeAspect="1" noChangeArrowheads="1"/>
              </p:cNvSpPr>
              <p:nvPr/>
            </p:nvSpPr>
            <p:spPr bwMode="auto">
              <a:xfrm>
                <a:off x="985"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31" name="Oval 971"/>
              <p:cNvSpPr>
                <a:spLocks noChangeAspect="1" noChangeArrowheads="1"/>
              </p:cNvSpPr>
              <p:nvPr/>
            </p:nvSpPr>
            <p:spPr bwMode="auto">
              <a:xfrm>
                <a:off x="763" y="28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32" name="Oval 972"/>
              <p:cNvSpPr>
                <a:spLocks noChangeAspect="1" noChangeArrowheads="1"/>
              </p:cNvSpPr>
              <p:nvPr/>
            </p:nvSpPr>
            <p:spPr bwMode="auto">
              <a:xfrm>
                <a:off x="932" y="286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33" name="Oval 973"/>
              <p:cNvSpPr>
                <a:spLocks noChangeAspect="1" noChangeArrowheads="1"/>
              </p:cNvSpPr>
              <p:nvPr/>
            </p:nvSpPr>
            <p:spPr bwMode="auto">
              <a:xfrm>
                <a:off x="834" y="286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34" name="Oval 974"/>
              <p:cNvSpPr>
                <a:spLocks noChangeAspect="1" noChangeArrowheads="1"/>
              </p:cNvSpPr>
              <p:nvPr/>
            </p:nvSpPr>
            <p:spPr bwMode="auto">
              <a:xfrm>
                <a:off x="954" y="27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35" name="Oval 975"/>
              <p:cNvSpPr>
                <a:spLocks noChangeAspect="1" noChangeArrowheads="1"/>
              </p:cNvSpPr>
              <p:nvPr/>
            </p:nvSpPr>
            <p:spPr bwMode="auto">
              <a:xfrm>
                <a:off x="972" y="283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36" name="Oval 976"/>
              <p:cNvSpPr>
                <a:spLocks noChangeAspect="1" noChangeArrowheads="1"/>
              </p:cNvSpPr>
              <p:nvPr/>
            </p:nvSpPr>
            <p:spPr bwMode="auto">
              <a:xfrm>
                <a:off x="1269" y="25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37" name="Oval 977"/>
              <p:cNvSpPr>
                <a:spLocks noChangeAspect="1" noChangeArrowheads="1"/>
              </p:cNvSpPr>
              <p:nvPr/>
            </p:nvSpPr>
            <p:spPr bwMode="auto">
              <a:xfrm>
                <a:off x="949" y="278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38" name="Oval 978"/>
              <p:cNvSpPr>
                <a:spLocks noChangeAspect="1" noChangeArrowheads="1"/>
              </p:cNvSpPr>
              <p:nvPr/>
            </p:nvSpPr>
            <p:spPr bwMode="auto">
              <a:xfrm>
                <a:off x="812" y="29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39" name="Oval 979"/>
              <p:cNvSpPr>
                <a:spLocks noChangeAspect="1" noChangeArrowheads="1"/>
              </p:cNvSpPr>
              <p:nvPr/>
            </p:nvSpPr>
            <p:spPr bwMode="auto">
              <a:xfrm>
                <a:off x="847" y="28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40" name="Oval 980"/>
              <p:cNvSpPr>
                <a:spLocks noChangeAspect="1" noChangeArrowheads="1"/>
              </p:cNvSpPr>
              <p:nvPr/>
            </p:nvSpPr>
            <p:spPr bwMode="auto">
              <a:xfrm>
                <a:off x="1109" y="27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41" name="Oval 981"/>
              <p:cNvSpPr>
                <a:spLocks noChangeAspect="1" noChangeArrowheads="1"/>
              </p:cNvSpPr>
              <p:nvPr/>
            </p:nvSpPr>
            <p:spPr bwMode="auto">
              <a:xfrm>
                <a:off x="425" y="29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42" name="Oval 982"/>
              <p:cNvSpPr>
                <a:spLocks noChangeAspect="1" noChangeArrowheads="1"/>
              </p:cNvSpPr>
              <p:nvPr/>
            </p:nvSpPr>
            <p:spPr bwMode="auto">
              <a:xfrm>
                <a:off x="900" y="2797"/>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43" name="Oval 983"/>
              <p:cNvSpPr>
                <a:spLocks noChangeAspect="1" noChangeArrowheads="1"/>
              </p:cNvSpPr>
              <p:nvPr/>
            </p:nvSpPr>
            <p:spPr bwMode="auto">
              <a:xfrm>
                <a:off x="963" y="282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44" name="Oval 984"/>
              <p:cNvSpPr>
                <a:spLocks noChangeAspect="1" noChangeArrowheads="1"/>
              </p:cNvSpPr>
              <p:nvPr/>
            </p:nvSpPr>
            <p:spPr bwMode="auto">
              <a:xfrm>
                <a:off x="958" y="27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45" name="Oval 985"/>
              <p:cNvSpPr>
                <a:spLocks noChangeAspect="1" noChangeArrowheads="1"/>
              </p:cNvSpPr>
              <p:nvPr/>
            </p:nvSpPr>
            <p:spPr bwMode="auto">
              <a:xfrm>
                <a:off x="1149" y="27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46" name="Oval 986"/>
              <p:cNvSpPr>
                <a:spLocks noChangeAspect="1" noChangeArrowheads="1"/>
              </p:cNvSpPr>
              <p:nvPr/>
            </p:nvSpPr>
            <p:spPr bwMode="auto">
              <a:xfrm>
                <a:off x="745" y="28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47" name="Oval 987"/>
              <p:cNvSpPr>
                <a:spLocks noChangeAspect="1" noChangeArrowheads="1"/>
              </p:cNvSpPr>
              <p:nvPr/>
            </p:nvSpPr>
            <p:spPr bwMode="auto">
              <a:xfrm>
                <a:off x="1140" y="2739"/>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48" name="Oval 988"/>
              <p:cNvSpPr>
                <a:spLocks noChangeAspect="1" noChangeArrowheads="1"/>
              </p:cNvSpPr>
              <p:nvPr/>
            </p:nvSpPr>
            <p:spPr bwMode="auto">
              <a:xfrm>
                <a:off x="523" y="298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49" name="Oval 989"/>
              <p:cNvSpPr>
                <a:spLocks noChangeAspect="1" noChangeArrowheads="1"/>
              </p:cNvSpPr>
              <p:nvPr/>
            </p:nvSpPr>
            <p:spPr bwMode="auto">
              <a:xfrm>
                <a:off x="1047" y="27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50" name="Oval 990"/>
              <p:cNvSpPr>
                <a:spLocks noChangeAspect="1" noChangeArrowheads="1"/>
              </p:cNvSpPr>
              <p:nvPr/>
            </p:nvSpPr>
            <p:spPr bwMode="auto">
              <a:xfrm>
                <a:off x="985" y="272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51" name="Oval 991"/>
              <p:cNvSpPr>
                <a:spLocks noChangeAspect="1" noChangeArrowheads="1"/>
              </p:cNvSpPr>
              <p:nvPr/>
            </p:nvSpPr>
            <p:spPr bwMode="auto">
              <a:xfrm>
                <a:off x="1020" y="282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52" name="Oval 992"/>
              <p:cNvSpPr>
                <a:spLocks noChangeAspect="1" noChangeArrowheads="1"/>
              </p:cNvSpPr>
              <p:nvPr/>
            </p:nvSpPr>
            <p:spPr bwMode="auto">
              <a:xfrm>
                <a:off x="1282" y="263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53" name="Oval 993"/>
              <p:cNvSpPr>
                <a:spLocks noChangeAspect="1" noChangeArrowheads="1"/>
              </p:cNvSpPr>
              <p:nvPr/>
            </p:nvSpPr>
            <p:spPr bwMode="auto">
              <a:xfrm>
                <a:off x="1007" y="272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54" name="Oval 994"/>
              <p:cNvSpPr>
                <a:spLocks noChangeAspect="1" noChangeArrowheads="1"/>
              </p:cNvSpPr>
              <p:nvPr/>
            </p:nvSpPr>
            <p:spPr bwMode="auto">
              <a:xfrm>
                <a:off x="980"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55" name="Oval 995"/>
              <p:cNvSpPr>
                <a:spLocks noChangeAspect="1" noChangeArrowheads="1"/>
              </p:cNvSpPr>
              <p:nvPr/>
            </p:nvSpPr>
            <p:spPr bwMode="auto">
              <a:xfrm>
                <a:off x="887" y="2926"/>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56" name="Oval 996"/>
              <p:cNvSpPr>
                <a:spLocks noChangeAspect="1" noChangeArrowheads="1"/>
              </p:cNvSpPr>
              <p:nvPr/>
            </p:nvSpPr>
            <p:spPr bwMode="auto">
              <a:xfrm>
                <a:off x="1060" y="2708"/>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57" name="Oval 997"/>
              <p:cNvSpPr>
                <a:spLocks noChangeAspect="1" noChangeArrowheads="1"/>
              </p:cNvSpPr>
              <p:nvPr/>
            </p:nvSpPr>
            <p:spPr bwMode="auto">
              <a:xfrm>
                <a:off x="754" y="28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58" name="Oval 998"/>
              <p:cNvSpPr>
                <a:spLocks noChangeAspect="1" noChangeArrowheads="1"/>
              </p:cNvSpPr>
              <p:nvPr/>
            </p:nvSpPr>
            <p:spPr bwMode="auto">
              <a:xfrm>
                <a:off x="878" y="282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59" name="Oval 999"/>
              <p:cNvSpPr>
                <a:spLocks noChangeAspect="1" noChangeArrowheads="1"/>
              </p:cNvSpPr>
              <p:nvPr/>
            </p:nvSpPr>
            <p:spPr bwMode="auto">
              <a:xfrm>
                <a:off x="1216" y="264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60" name="Oval 1000"/>
              <p:cNvSpPr>
                <a:spLocks noChangeAspect="1" noChangeArrowheads="1"/>
              </p:cNvSpPr>
              <p:nvPr/>
            </p:nvSpPr>
            <p:spPr bwMode="auto">
              <a:xfrm>
                <a:off x="998" y="274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61" name="Oval 1001"/>
              <p:cNvSpPr>
                <a:spLocks noChangeAspect="1" noChangeArrowheads="1"/>
              </p:cNvSpPr>
              <p:nvPr/>
            </p:nvSpPr>
            <p:spPr bwMode="auto">
              <a:xfrm>
                <a:off x="852" y="286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62" name="Oval 1002"/>
              <p:cNvSpPr>
                <a:spLocks noChangeAspect="1" noChangeArrowheads="1"/>
              </p:cNvSpPr>
              <p:nvPr/>
            </p:nvSpPr>
            <p:spPr bwMode="auto">
              <a:xfrm>
                <a:off x="1247" y="267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63" name="Oval 1003"/>
              <p:cNvSpPr>
                <a:spLocks noChangeAspect="1" noChangeArrowheads="1"/>
              </p:cNvSpPr>
              <p:nvPr/>
            </p:nvSpPr>
            <p:spPr bwMode="auto">
              <a:xfrm>
                <a:off x="736" y="294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64" name="Oval 1004"/>
              <p:cNvSpPr>
                <a:spLocks noChangeAspect="1" noChangeArrowheads="1"/>
              </p:cNvSpPr>
              <p:nvPr/>
            </p:nvSpPr>
            <p:spPr bwMode="auto">
              <a:xfrm>
                <a:off x="1060"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65" name="Oval 1005"/>
              <p:cNvSpPr>
                <a:spLocks noChangeAspect="1" noChangeArrowheads="1"/>
              </p:cNvSpPr>
              <p:nvPr/>
            </p:nvSpPr>
            <p:spPr bwMode="auto">
              <a:xfrm>
                <a:off x="1100"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66" name="Oval 1006"/>
              <p:cNvSpPr>
                <a:spLocks noChangeAspect="1" noChangeArrowheads="1"/>
              </p:cNvSpPr>
              <p:nvPr/>
            </p:nvSpPr>
            <p:spPr bwMode="auto">
              <a:xfrm>
                <a:off x="1043"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67" name="Oval 1007"/>
              <p:cNvSpPr>
                <a:spLocks noChangeAspect="1" noChangeArrowheads="1"/>
              </p:cNvSpPr>
              <p:nvPr/>
            </p:nvSpPr>
            <p:spPr bwMode="auto">
              <a:xfrm>
                <a:off x="1229" y="25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grpSp>
        <p:grpSp>
          <p:nvGrpSpPr>
            <p:cNvPr id="733168" name="Group 1008"/>
            <p:cNvGrpSpPr>
              <a:grpSpLocks noChangeAspect="1"/>
            </p:cNvGrpSpPr>
            <p:nvPr/>
          </p:nvGrpSpPr>
          <p:grpSpPr bwMode="auto">
            <a:xfrm>
              <a:off x="532" y="2504"/>
              <a:ext cx="1163" cy="716"/>
              <a:chOff x="532" y="2504"/>
              <a:chExt cx="1163" cy="716"/>
            </a:xfrm>
          </p:grpSpPr>
          <p:sp>
            <p:nvSpPr>
              <p:cNvPr id="733169" name="Oval 1009"/>
              <p:cNvSpPr>
                <a:spLocks noChangeAspect="1" noChangeArrowheads="1"/>
              </p:cNvSpPr>
              <p:nvPr/>
            </p:nvSpPr>
            <p:spPr bwMode="auto">
              <a:xfrm>
                <a:off x="1074" y="277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70" name="Oval 1010"/>
              <p:cNvSpPr>
                <a:spLocks noChangeAspect="1" noChangeArrowheads="1"/>
              </p:cNvSpPr>
              <p:nvPr/>
            </p:nvSpPr>
            <p:spPr bwMode="auto">
              <a:xfrm>
                <a:off x="1105" y="268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71" name="Oval 1011"/>
              <p:cNvSpPr>
                <a:spLocks noChangeAspect="1" noChangeArrowheads="1"/>
              </p:cNvSpPr>
              <p:nvPr/>
            </p:nvSpPr>
            <p:spPr bwMode="auto">
              <a:xfrm>
                <a:off x="883" y="2766"/>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72" name="Oval 1012"/>
              <p:cNvSpPr>
                <a:spLocks noChangeAspect="1" noChangeArrowheads="1"/>
              </p:cNvSpPr>
              <p:nvPr/>
            </p:nvSpPr>
            <p:spPr bwMode="auto">
              <a:xfrm>
                <a:off x="1025" y="269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73" name="Oval 1013"/>
              <p:cNvSpPr>
                <a:spLocks noChangeAspect="1" noChangeArrowheads="1"/>
              </p:cNvSpPr>
              <p:nvPr/>
            </p:nvSpPr>
            <p:spPr bwMode="auto">
              <a:xfrm>
                <a:off x="927" y="277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74" name="Oval 1014"/>
              <p:cNvSpPr>
                <a:spLocks noChangeAspect="1" noChangeArrowheads="1"/>
              </p:cNvSpPr>
              <p:nvPr/>
            </p:nvSpPr>
            <p:spPr bwMode="auto">
              <a:xfrm>
                <a:off x="887" y="281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75" name="Oval 1015"/>
              <p:cNvSpPr>
                <a:spLocks noChangeAspect="1" noChangeArrowheads="1"/>
              </p:cNvSpPr>
              <p:nvPr/>
            </p:nvSpPr>
            <p:spPr bwMode="auto">
              <a:xfrm>
                <a:off x="972" y="286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76" name="Oval 1016"/>
              <p:cNvSpPr>
                <a:spLocks noChangeAspect="1" noChangeArrowheads="1"/>
              </p:cNvSpPr>
              <p:nvPr/>
            </p:nvSpPr>
            <p:spPr bwMode="auto">
              <a:xfrm>
                <a:off x="914" y="283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77" name="Oval 1017"/>
              <p:cNvSpPr>
                <a:spLocks noChangeAspect="1" noChangeArrowheads="1"/>
              </p:cNvSpPr>
              <p:nvPr/>
            </p:nvSpPr>
            <p:spPr bwMode="auto">
              <a:xfrm>
                <a:off x="1416" y="259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78" name="Oval 1018"/>
              <p:cNvSpPr>
                <a:spLocks noChangeAspect="1" noChangeArrowheads="1"/>
              </p:cNvSpPr>
              <p:nvPr/>
            </p:nvSpPr>
            <p:spPr bwMode="auto">
              <a:xfrm>
                <a:off x="776" y="285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79" name="Oval 1019"/>
              <p:cNvSpPr>
                <a:spLocks noChangeAspect="1" noChangeArrowheads="1"/>
              </p:cNvSpPr>
              <p:nvPr/>
            </p:nvSpPr>
            <p:spPr bwMode="auto">
              <a:xfrm>
                <a:off x="945" y="28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80" name="Oval 1020"/>
              <p:cNvSpPr>
                <a:spLocks noChangeAspect="1" noChangeArrowheads="1"/>
              </p:cNvSpPr>
              <p:nvPr/>
            </p:nvSpPr>
            <p:spPr bwMode="auto">
              <a:xfrm>
                <a:off x="989" y="2811"/>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81" name="Oval 1021"/>
              <p:cNvSpPr>
                <a:spLocks noChangeAspect="1" noChangeArrowheads="1"/>
              </p:cNvSpPr>
              <p:nvPr/>
            </p:nvSpPr>
            <p:spPr bwMode="auto">
              <a:xfrm>
                <a:off x="1096"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82" name="Oval 1022"/>
              <p:cNvSpPr>
                <a:spLocks noChangeAspect="1" noChangeArrowheads="1"/>
              </p:cNvSpPr>
              <p:nvPr/>
            </p:nvSpPr>
            <p:spPr bwMode="auto">
              <a:xfrm>
                <a:off x="1331" y="25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83" name="Oval 1023"/>
              <p:cNvSpPr>
                <a:spLocks noChangeAspect="1" noChangeArrowheads="1"/>
              </p:cNvSpPr>
              <p:nvPr/>
            </p:nvSpPr>
            <p:spPr bwMode="auto">
              <a:xfrm>
                <a:off x="1265" y="260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84" name="Oval 1024"/>
              <p:cNvSpPr>
                <a:spLocks noChangeAspect="1" noChangeArrowheads="1"/>
              </p:cNvSpPr>
              <p:nvPr/>
            </p:nvSpPr>
            <p:spPr bwMode="auto">
              <a:xfrm>
                <a:off x="860" y="2864"/>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85" name="Oval 1025"/>
              <p:cNvSpPr>
                <a:spLocks noChangeAspect="1" noChangeArrowheads="1"/>
              </p:cNvSpPr>
              <p:nvPr/>
            </p:nvSpPr>
            <p:spPr bwMode="auto">
              <a:xfrm>
                <a:off x="1194" y="271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86" name="Oval 1026"/>
              <p:cNvSpPr>
                <a:spLocks noChangeAspect="1" noChangeArrowheads="1"/>
              </p:cNvSpPr>
              <p:nvPr/>
            </p:nvSpPr>
            <p:spPr bwMode="auto">
              <a:xfrm>
                <a:off x="1429" y="250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87" name="Oval 1027"/>
              <p:cNvSpPr>
                <a:spLocks noChangeAspect="1" noChangeArrowheads="1"/>
              </p:cNvSpPr>
              <p:nvPr/>
            </p:nvSpPr>
            <p:spPr bwMode="auto">
              <a:xfrm>
                <a:off x="1123"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88" name="Oval 1028"/>
              <p:cNvSpPr>
                <a:spLocks noChangeAspect="1" noChangeArrowheads="1"/>
              </p:cNvSpPr>
              <p:nvPr/>
            </p:nvSpPr>
            <p:spPr bwMode="auto">
              <a:xfrm>
                <a:off x="1091" y="2726"/>
                <a:ext cx="32"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89" name="Oval 1029"/>
              <p:cNvSpPr>
                <a:spLocks noChangeAspect="1" noChangeArrowheads="1"/>
              </p:cNvSpPr>
              <p:nvPr/>
            </p:nvSpPr>
            <p:spPr bwMode="auto">
              <a:xfrm>
                <a:off x="976" y="2877"/>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90" name="Oval 1030"/>
              <p:cNvSpPr>
                <a:spLocks noChangeAspect="1" noChangeArrowheads="1"/>
              </p:cNvSpPr>
              <p:nvPr/>
            </p:nvSpPr>
            <p:spPr bwMode="auto">
              <a:xfrm>
                <a:off x="1327" y="257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91" name="Oval 1031"/>
              <p:cNvSpPr>
                <a:spLocks noChangeAspect="1" noChangeArrowheads="1"/>
              </p:cNvSpPr>
              <p:nvPr/>
            </p:nvSpPr>
            <p:spPr bwMode="auto">
              <a:xfrm>
                <a:off x="1029"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92" name="Oval 1032"/>
              <p:cNvSpPr>
                <a:spLocks noChangeAspect="1" noChangeArrowheads="1"/>
              </p:cNvSpPr>
              <p:nvPr/>
            </p:nvSpPr>
            <p:spPr bwMode="auto">
              <a:xfrm>
                <a:off x="980" y="282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93" name="Oval 1033"/>
              <p:cNvSpPr>
                <a:spLocks noChangeAspect="1" noChangeArrowheads="1"/>
              </p:cNvSpPr>
              <p:nvPr/>
            </p:nvSpPr>
            <p:spPr bwMode="auto">
              <a:xfrm>
                <a:off x="1180" y="263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94" name="Oval 1034"/>
              <p:cNvSpPr>
                <a:spLocks noChangeAspect="1" noChangeArrowheads="1"/>
              </p:cNvSpPr>
              <p:nvPr/>
            </p:nvSpPr>
            <p:spPr bwMode="auto">
              <a:xfrm>
                <a:off x="1171" y="271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95" name="Oval 1035"/>
              <p:cNvSpPr>
                <a:spLocks noChangeAspect="1" noChangeArrowheads="1"/>
              </p:cNvSpPr>
              <p:nvPr/>
            </p:nvSpPr>
            <p:spPr bwMode="auto">
              <a:xfrm>
                <a:off x="963" y="27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96" name="Oval 1036"/>
              <p:cNvSpPr>
                <a:spLocks noChangeAspect="1" noChangeArrowheads="1"/>
              </p:cNvSpPr>
              <p:nvPr/>
            </p:nvSpPr>
            <p:spPr bwMode="auto">
              <a:xfrm>
                <a:off x="745" y="2949"/>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97" name="Oval 1037"/>
              <p:cNvSpPr>
                <a:spLocks noChangeAspect="1" noChangeArrowheads="1"/>
              </p:cNvSpPr>
              <p:nvPr/>
            </p:nvSpPr>
            <p:spPr bwMode="auto">
              <a:xfrm>
                <a:off x="1216" y="267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98" name="Oval 1038"/>
              <p:cNvSpPr>
                <a:spLocks noChangeAspect="1" noChangeArrowheads="1"/>
              </p:cNvSpPr>
              <p:nvPr/>
            </p:nvSpPr>
            <p:spPr bwMode="auto">
              <a:xfrm>
                <a:off x="807" y="278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199" name="Oval 1039"/>
              <p:cNvSpPr>
                <a:spLocks noChangeAspect="1" noChangeArrowheads="1"/>
              </p:cNvSpPr>
              <p:nvPr/>
            </p:nvSpPr>
            <p:spPr bwMode="auto">
              <a:xfrm>
                <a:off x="1118" y="2735"/>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00" name="Oval 1040"/>
              <p:cNvSpPr>
                <a:spLocks noChangeAspect="1" noChangeArrowheads="1"/>
              </p:cNvSpPr>
              <p:nvPr/>
            </p:nvSpPr>
            <p:spPr bwMode="auto">
              <a:xfrm>
                <a:off x="985" y="2753"/>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01" name="Oval 1041"/>
              <p:cNvSpPr>
                <a:spLocks noChangeAspect="1" noChangeArrowheads="1"/>
              </p:cNvSpPr>
              <p:nvPr/>
            </p:nvSpPr>
            <p:spPr bwMode="auto">
              <a:xfrm>
                <a:off x="949" y="2757"/>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02" name="Oval 1042"/>
              <p:cNvSpPr>
                <a:spLocks noChangeAspect="1" noChangeArrowheads="1"/>
              </p:cNvSpPr>
              <p:nvPr/>
            </p:nvSpPr>
            <p:spPr bwMode="auto">
              <a:xfrm>
                <a:off x="892" y="2842"/>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03" name="Oval 1043"/>
              <p:cNvSpPr>
                <a:spLocks noChangeAspect="1" noChangeArrowheads="1"/>
              </p:cNvSpPr>
              <p:nvPr/>
            </p:nvSpPr>
            <p:spPr bwMode="auto">
              <a:xfrm>
                <a:off x="936" y="278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04" name="Oval 1044"/>
              <p:cNvSpPr>
                <a:spLocks noChangeAspect="1" noChangeArrowheads="1"/>
              </p:cNvSpPr>
              <p:nvPr/>
            </p:nvSpPr>
            <p:spPr bwMode="auto">
              <a:xfrm>
                <a:off x="776" y="2860"/>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05" name="Oval 1045"/>
              <p:cNvSpPr>
                <a:spLocks noChangeAspect="1" noChangeArrowheads="1"/>
              </p:cNvSpPr>
              <p:nvPr/>
            </p:nvSpPr>
            <p:spPr bwMode="auto">
              <a:xfrm>
                <a:off x="1211" y="262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06" name="Oval 1046"/>
              <p:cNvSpPr>
                <a:spLocks noChangeAspect="1" noChangeArrowheads="1"/>
              </p:cNvSpPr>
              <p:nvPr/>
            </p:nvSpPr>
            <p:spPr bwMode="auto">
              <a:xfrm>
                <a:off x="1087" y="2788"/>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07" name="Oval 1047"/>
              <p:cNvSpPr>
                <a:spLocks noChangeAspect="1" noChangeArrowheads="1"/>
              </p:cNvSpPr>
              <p:nvPr/>
            </p:nvSpPr>
            <p:spPr bwMode="auto">
              <a:xfrm>
                <a:off x="532" y="3015"/>
                <a:ext cx="31" cy="3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08" name="Oval 1048"/>
              <p:cNvSpPr>
                <a:spLocks noChangeAspect="1" noChangeArrowheads="1"/>
              </p:cNvSpPr>
              <p:nvPr/>
            </p:nvSpPr>
            <p:spPr bwMode="auto">
              <a:xfrm>
                <a:off x="1336" y="25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09" name="Oval 1049"/>
              <p:cNvSpPr>
                <a:spLocks noChangeAspect="1" noChangeArrowheads="1"/>
              </p:cNvSpPr>
              <p:nvPr/>
            </p:nvSpPr>
            <p:spPr bwMode="auto">
              <a:xfrm>
                <a:off x="954" y="2784"/>
                <a:ext cx="31" cy="3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10" name="Oval 1050"/>
              <p:cNvSpPr>
                <a:spLocks noChangeAspect="1" noChangeArrowheads="1"/>
              </p:cNvSpPr>
              <p:nvPr/>
            </p:nvSpPr>
            <p:spPr bwMode="auto">
              <a:xfrm>
                <a:off x="1433" y="29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11" name="Oval 1051"/>
              <p:cNvSpPr>
                <a:spLocks noChangeAspect="1" noChangeArrowheads="1"/>
              </p:cNvSpPr>
              <p:nvPr/>
            </p:nvSpPr>
            <p:spPr bwMode="auto">
              <a:xfrm>
                <a:off x="1327"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12" name="Oval 1052"/>
              <p:cNvSpPr>
                <a:spLocks noChangeAspect="1" noChangeArrowheads="1"/>
              </p:cNvSpPr>
              <p:nvPr/>
            </p:nvSpPr>
            <p:spPr bwMode="auto">
              <a:xfrm>
                <a:off x="1358" y="287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13" name="Oval 1053"/>
              <p:cNvSpPr>
                <a:spLocks noChangeAspect="1" noChangeArrowheads="1"/>
              </p:cNvSpPr>
              <p:nvPr/>
            </p:nvSpPr>
            <p:spPr bwMode="auto">
              <a:xfrm>
                <a:off x="1402" y="28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14" name="Oval 1054"/>
              <p:cNvSpPr>
                <a:spLocks noChangeAspect="1" noChangeArrowheads="1"/>
              </p:cNvSpPr>
              <p:nvPr/>
            </p:nvSpPr>
            <p:spPr bwMode="auto">
              <a:xfrm>
                <a:off x="1025" y="30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15" name="Oval 1055"/>
              <p:cNvSpPr>
                <a:spLocks noChangeAspect="1" noChangeArrowheads="1"/>
              </p:cNvSpPr>
              <p:nvPr/>
            </p:nvSpPr>
            <p:spPr bwMode="auto">
              <a:xfrm>
                <a:off x="1389" y="29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16" name="Oval 1056"/>
              <p:cNvSpPr>
                <a:spLocks noChangeAspect="1" noChangeArrowheads="1"/>
              </p:cNvSpPr>
              <p:nvPr/>
            </p:nvSpPr>
            <p:spPr bwMode="auto">
              <a:xfrm>
                <a:off x="1158"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17" name="Oval 1057"/>
              <p:cNvSpPr>
                <a:spLocks noChangeAspect="1" noChangeArrowheads="1"/>
              </p:cNvSpPr>
              <p:nvPr/>
            </p:nvSpPr>
            <p:spPr bwMode="auto">
              <a:xfrm>
                <a:off x="1078" y="29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18" name="Oval 1058"/>
              <p:cNvSpPr>
                <a:spLocks noChangeAspect="1" noChangeArrowheads="1"/>
              </p:cNvSpPr>
              <p:nvPr/>
            </p:nvSpPr>
            <p:spPr bwMode="auto">
              <a:xfrm>
                <a:off x="1020" y="31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19" name="Oval 1059"/>
              <p:cNvSpPr>
                <a:spLocks noChangeAspect="1" noChangeArrowheads="1"/>
              </p:cNvSpPr>
              <p:nvPr/>
            </p:nvSpPr>
            <p:spPr bwMode="auto">
              <a:xfrm>
                <a:off x="1416" y="281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20" name="Oval 1060"/>
              <p:cNvSpPr>
                <a:spLocks noChangeAspect="1" noChangeArrowheads="1"/>
              </p:cNvSpPr>
              <p:nvPr/>
            </p:nvSpPr>
            <p:spPr bwMode="auto">
              <a:xfrm>
                <a:off x="1273" y="2953"/>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21" name="Oval 1061"/>
              <p:cNvSpPr>
                <a:spLocks noChangeAspect="1" noChangeArrowheads="1"/>
              </p:cNvSpPr>
              <p:nvPr/>
            </p:nvSpPr>
            <p:spPr bwMode="auto">
              <a:xfrm>
                <a:off x="1460"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22" name="Oval 1062"/>
              <p:cNvSpPr>
                <a:spLocks noChangeAspect="1" noChangeArrowheads="1"/>
              </p:cNvSpPr>
              <p:nvPr/>
            </p:nvSpPr>
            <p:spPr bwMode="auto">
              <a:xfrm>
                <a:off x="1327" y="287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23" name="Oval 1063"/>
              <p:cNvSpPr>
                <a:spLocks noChangeAspect="1" noChangeArrowheads="1"/>
              </p:cNvSpPr>
              <p:nvPr/>
            </p:nvSpPr>
            <p:spPr bwMode="auto">
              <a:xfrm>
                <a:off x="1220" y="30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24" name="Oval 1064"/>
              <p:cNvSpPr>
                <a:spLocks noChangeAspect="1" noChangeArrowheads="1"/>
              </p:cNvSpPr>
              <p:nvPr/>
            </p:nvSpPr>
            <p:spPr bwMode="auto">
              <a:xfrm>
                <a:off x="1371"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25" name="Oval 1065"/>
              <p:cNvSpPr>
                <a:spLocks noChangeAspect="1" noChangeArrowheads="1"/>
              </p:cNvSpPr>
              <p:nvPr/>
            </p:nvSpPr>
            <p:spPr bwMode="auto">
              <a:xfrm>
                <a:off x="1114" y="307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26" name="Oval 1066"/>
              <p:cNvSpPr>
                <a:spLocks noChangeAspect="1" noChangeArrowheads="1"/>
              </p:cNvSpPr>
              <p:nvPr/>
            </p:nvSpPr>
            <p:spPr bwMode="auto">
              <a:xfrm>
                <a:off x="896" y="31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27" name="Oval 1067"/>
              <p:cNvSpPr>
                <a:spLocks noChangeAspect="1" noChangeArrowheads="1"/>
              </p:cNvSpPr>
              <p:nvPr/>
            </p:nvSpPr>
            <p:spPr bwMode="auto">
              <a:xfrm>
                <a:off x="1429" y="28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28" name="Oval 1068"/>
              <p:cNvSpPr>
                <a:spLocks noChangeAspect="1" noChangeArrowheads="1"/>
              </p:cNvSpPr>
              <p:nvPr/>
            </p:nvSpPr>
            <p:spPr bwMode="auto">
              <a:xfrm>
                <a:off x="1056" y="309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29" name="Oval 1069"/>
              <p:cNvSpPr>
                <a:spLocks noChangeAspect="1" noChangeArrowheads="1"/>
              </p:cNvSpPr>
              <p:nvPr/>
            </p:nvSpPr>
            <p:spPr bwMode="auto">
              <a:xfrm>
                <a:off x="1180"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30" name="Oval 1070"/>
              <p:cNvSpPr>
                <a:spLocks noChangeAspect="1" noChangeArrowheads="1"/>
              </p:cNvSpPr>
              <p:nvPr/>
            </p:nvSpPr>
            <p:spPr bwMode="auto">
              <a:xfrm>
                <a:off x="1447" y="29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31" name="Oval 1071"/>
              <p:cNvSpPr>
                <a:spLocks noChangeAspect="1" noChangeArrowheads="1"/>
              </p:cNvSpPr>
              <p:nvPr/>
            </p:nvSpPr>
            <p:spPr bwMode="auto">
              <a:xfrm>
                <a:off x="1123" y="30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32" name="Oval 1072"/>
              <p:cNvSpPr>
                <a:spLocks noChangeAspect="1" noChangeArrowheads="1"/>
              </p:cNvSpPr>
              <p:nvPr/>
            </p:nvSpPr>
            <p:spPr bwMode="auto">
              <a:xfrm>
                <a:off x="1287" y="29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33" name="Oval 1073"/>
              <p:cNvSpPr>
                <a:spLocks noChangeAspect="1" noChangeArrowheads="1"/>
              </p:cNvSpPr>
              <p:nvPr/>
            </p:nvSpPr>
            <p:spPr bwMode="auto">
              <a:xfrm>
                <a:off x="1100" y="3104"/>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34" name="Oval 1074"/>
              <p:cNvSpPr>
                <a:spLocks noChangeAspect="1" noChangeArrowheads="1"/>
              </p:cNvSpPr>
              <p:nvPr/>
            </p:nvSpPr>
            <p:spPr bwMode="auto">
              <a:xfrm>
                <a:off x="1291" y="29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35" name="Oval 1075"/>
              <p:cNvSpPr>
                <a:spLocks noChangeAspect="1" noChangeArrowheads="1"/>
              </p:cNvSpPr>
              <p:nvPr/>
            </p:nvSpPr>
            <p:spPr bwMode="auto">
              <a:xfrm>
                <a:off x="1194"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36" name="Oval 1076"/>
              <p:cNvSpPr>
                <a:spLocks noChangeAspect="1" noChangeArrowheads="1"/>
              </p:cNvSpPr>
              <p:nvPr/>
            </p:nvSpPr>
            <p:spPr bwMode="auto">
              <a:xfrm>
                <a:off x="1105"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37" name="Oval 1077"/>
              <p:cNvSpPr>
                <a:spLocks noChangeAspect="1" noChangeArrowheads="1"/>
              </p:cNvSpPr>
              <p:nvPr/>
            </p:nvSpPr>
            <p:spPr bwMode="auto">
              <a:xfrm>
                <a:off x="1482" y="279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38" name="Oval 1078"/>
              <p:cNvSpPr>
                <a:spLocks noChangeAspect="1" noChangeArrowheads="1"/>
              </p:cNvSpPr>
              <p:nvPr/>
            </p:nvSpPr>
            <p:spPr bwMode="auto">
              <a:xfrm>
                <a:off x="1087" y="30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39" name="Oval 1079"/>
              <p:cNvSpPr>
                <a:spLocks noChangeAspect="1" noChangeArrowheads="1"/>
              </p:cNvSpPr>
              <p:nvPr/>
            </p:nvSpPr>
            <p:spPr bwMode="auto">
              <a:xfrm>
                <a:off x="1074" y="29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40" name="Oval 1080"/>
              <p:cNvSpPr>
                <a:spLocks noChangeAspect="1" noChangeArrowheads="1"/>
              </p:cNvSpPr>
              <p:nvPr/>
            </p:nvSpPr>
            <p:spPr bwMode="auto">
              <a:xfrm>
                <a:off x="1025" y="30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41" name="Oval 1081"/>
              <p:cNvSpPr>
                <a:spLocks noChangeAspect="1" noChangeArrowheads="1"/>
              </p:cNvSpPr>
              <p:nvPr/>
            </p:nvSpPr>
            <p:spPr bwMode="auto">
              <a:xfrm>
                <a:off x="1242" y="290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42" name="Oval 1082"/>
              <p:cNvSpPr>
                <a:spLocks noChangeAspect="1" noChangeArrowheads="1"/>
              </p:cNvSpPr>
              <p:nvPr/>
            </p:nvSpPr>
            <p:spPr bwMode="auto">
              <a:xfrm>
                <a:off x="1238"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43" name="Oval 1083"/>
              <p:cNvSpPr>
                <a:spLocks noChangeAspect="1" noChangeArrowheads="1"/>
              </p:cNvSpPr>
              <p:nvPr/>
            </p:nvSpPr>
            <p:spPr bwMode="auto">
              <a:xfrm>
                <a:off x="1647" y="275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44" name="Oval 1084"/>
              <p:cNvSpPr>
                <a:spLocks noChangeAspect="1" noChangeArrowheads="1"/>
              </p:cNvSpPr>
              <p:nvPr/>
            </p:nvSpPr>
            <p:spPr bwMode="auto">
              <a:xfrm>
                <a:off x="1251"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45" name="Oval 1085"/>
              <p:cNvSpPr>
                <a:spLocks noChangeAspect="1" noChangeArrowheads="1"/>
              </p:cNvSpPr>
              <p:nvPr/>
            </p:nvSpPr>
            <p:spPr bwMode="auto">
              <a:xfrm>
                <a:off x="1296" y="284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46" name="Oval 1086"/>
              <p:cNvSpPr>
                <a:spLocks noChangeAspect="1" noChangeArrowheads="1"/>
              </p:cNvSpPr>
              <p:nvPr/>
            </p:nvSpPr>
            <p:spPr bwMode="auto">
              <a:xfrm>
                <a:off x="1509" y="27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47" name="Oval 1087"/>
              <p:cNvSpPr>
                <a:spLocks noChangeAspect="1" noChangeArrowheads="1"/>
              </p:cNvSpPr>
              <p:nvPr/>
            </p:nvSpPr>
            <p:spPr bwMode="auto">
              <a:xfrm>
                <a:off x="1420" y="285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48" name="Oval 1088"/>
              <p:cNvSpPr>
                <a:spLocks noChangeAspect="1" noChangeArrowheads="1"/>
              </p:cNvSpPr>
              <p:nvPr/>
            </p:nvSpPr>
            <p:spPr bwMode="auto">
              <a:xfrm>
                <a:off x="1100"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49" name="Oval 1089"/>
              <p:cNvSpPr>
                <a:spLocks noChangeAspect="1" noChangeArrowheads="1"/>
              </p:cNvSpPr>
              <p:nvPr/>
            </p:nvSpPr>
            <p:spPr bwMode="auto">
              <a:xfrm>
                <a:off x="1456" y="287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50" name="Oval 1090"/>
              <p:cNvSpPr>
                <a:spLocks noChangeAspect="1" noChangeArrowheads="1"/>
              </p:cNvSpPr>
              <p:nvPr/>
            </p:nvSpPr>
            <p:spPr bwMode="auto">
              <a:xfrm>
                <a:off x="1047"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51" name="Oval 1091"/>
              <p:cNvSpPr>
                <a:spLocks noChangeAspect="1" noChangeArrowheads="1"/>
              </p:cNvSpPr>
              <p:nvPr/>
            </p:nvSpPr>
            <p:spPr bwMode="auto">
              <a:xfrm>
                <a:off x="1087" y="300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52" name="Oval 1092"/>
              <p:cNvSpPr>
                <a:spLocks noChangeAspect="1" noChangeArrowheads="1"/>
              </p:cNvSpPr>
              <p:nvPr/>
            </p:nvSpPr>
            <p:spPr bwMode="auto">
              <a:xfrm>
                <a:off x="1234"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53" name="Oval 1093"/>
              <p:cNvSpPr>
                <a:spLocks noChangeAspect="1" noChangeArrowheads="1"/>
              </p:cNvSpPr>
              <p:nvPr/>
            </p:nvSpPr>
            <p:spPr bwMode="auto">
              <a:xfrm>
                <a:off x="1096"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54" name="Oval 1094"/>
              <p:cNvSpPr>
                <a:spLocks noChangeAspect="1" noChangeArrowheads="1"/>
              </p:cNvSpPr>
              <p:nvPr/>
            </p:nvSpPr>
            <p:spPr bwMode="auto">
              <a:xfrm>
                <a:off x="1096" y="29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55" name="Oval 1095"/>
              <p:cNvSpPr>
                <a:spLocks noChangeAspect="1" noChangeArrowheads="1"/>
              </p:cNvSpPr>
              <p:nvPr/>
            </p:nvSpPr>
            <p:spPr bwMode="auto">
              <a:xfrm>
                <a:off x="1358"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56" name="Oval 1096"/>
              <p:cNvSpPr>
                <a:spLocks noChangeAspect="1" noChangeArrowheads="1"/>
              </p:cNvSpPr>
              <p:nvPr/>
            </p:nvSpPr>
            <p:spPr bwMode="auto">
              <a:xfrm>
                <a:off x="1202" y="2958"/>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57" name="Oval 1097"/>
              <p:cNvSpPr>
                <a:spLocks noChangeAspect="1" noChangeArrowheads="1"/>
              </p:cNvSpPr>
              <p:nvPr/>
            </p:nvSpPr>
            <p:spPr bwMode="auto">
              <a:xfrm>
                <a:off x="1207" y="29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58" name="Oval 1098"/>
              <p:cNvSpPr>
                <a:spLocks noChangeAspect="1" noChangeArrowheads="1"/>
              </p:cNvSpPr>
              <p:nvPr/>
            </p:nvSpPr>
            <p:spPr bwMode="auto">
              <a:xfrm>
                <a:off x="1074" y="30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59" name="Oval 1099"/>
              <p:cNvSpPr>
                <a:spLocks noChangeAspect="1" noChangeArrowheads="1"/>
              </p:cNvSpPr>
              <p:nvPr/>
            </p:nvSpPr>
            <p:spPr bwMode="auto">
              <a:xfrm>
                <a:off x="1238" y="29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60" name="Oval 1100"/>
              <p:cNvSpPr>
                <a:spLocks noChangeAspect="1" noChangeArrowheads="1"/>
              </p:cNvSpPr>
              <p:nvPr/>
            </p:nvSpPr>
            <p:spPr bwMode="auto">
              <a:xfrm>
                <a:off x="1051" y="3033"/>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61" name="Oval 1101"/>
              <p:cNvSpPr>
                <a:spLocks noChangeAspect="1" noChangeArrowheads="1"/>
              </p:cNvSpPr>
              <p:nvPr/>
            </p:nvSpPr>
            <p:spPr bwMode="auto">
              <a:xfrm>
                <a:off x="1438" y="28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62" name="Oval 1102"/>
              <p:cNvSpPr>
                <a:spLocks noChangeAspect="1" noChangeArrowheads="1"/>
              </p:cNvSpPr>
              <p:nvPr/>
            </p:nvSpPr>
            <p:spPr bwMode="auto">
              <a:xfrm>
                <a:off x="1171" y="288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63" name="Oval 1103"/>
              <p:cNvSpPr>
                <a:spLocks noChangeAspect="1" noChangeArrowheads="1"/>
              </p:cNvSpPr>
              <p:nvPr/>
            </p:nvSpPr>
            <p:spPr bwMode="auto">
              <a:xfrm>
                <a:off x="1664" y="2788"/>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64" name="Oval 1104"/>
              <p:cNvSpPr>
                <a:spLocks noChangeAspect="1" noChangeArrowheads="1"/>
              </p:cNvSpPr>
              <p:nvPr/>
            </p:nvSpPr>
            <p:spPr bwMode="auto">
              <a:xfrm>
                <a:off x="1345" y="289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65" name="Oval 1105"/>
              <p:cNvSpPr>
                <a:spLocks noChangeAspect="1" noChangeArrowheads="1"/>
              </p:cNvSpPr>
              <p:nvPr/>
            </p:nvSpPr>
            <p:spPr bwMode="auto">
              <a:xfrm>
                <a:off x="1016" y="305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66" name="Oval 1106"/>
              <p:cNvSpPr>
                <a:spLocks noChangeAspect="1" noChangeArrowheads="1"/>
              </p:cNvSpPr>
              <p:nvPr/>
            </p:nvSpPr>
            <p:spPr bwMode="auto">
              <a:xfrm>
                <a:off x="905" y="311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67" name="Oval 1107"/>
              <p:cNvSpPr>
                <a:spLocks noChangeAspect="1" noChangeArrowheads="1"/>
              </p:cNvSpPr>
              <p:nvPr/>
            </p:nvSpPr>
            <p:spPr bwMode="auto">
              <a:xfrm>
                <a:off x="1571" y="272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68" name="Oval 1108"/>
              <p:cNvSpPr>
                <a:spLocks noChangeAspect="1" noChangeArrowheads="1"/>
              </p:cNvSpPr>
              <p:nvPr/>
            </p:nvSpPr>
            <p:spPr bwMode="auto">
              <a:xfrm>
                <a:off x="1269" y="29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69" name="Oval 1109"/>
              <p:cNvSpPr>
                <a:spLocks noChangeAspect="1" noChangeArrowheads="1"/>
              </p:cNvSpPr>
              <p:nvPr/>
            </p:nvSpPr>
            <p:spPr bwMode="auto">
              <a:xfrm>
                <a:off x="1491" y="27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70" name="Oval 1110"/>
              <p:cNvSpPr>
                <a:spLocks noChangeAspect="1" noChangeArrowheads="1"/>
              </p:cNvSpPr>
              <p:nvPr/>
            </p:nvSpPr>
            <p:spPr bwMode="auto">
              <a:xfrm>
                <a:off x="954" y="31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71" name="Oval 1111"/>
              <p:cNvSpPr>
                <a:spLocks noChangeAspect="1" noChangeArrowheads="1"/>
              </p:cNvSpPr>
              <p:nvPr/>
            </p:nvSpPr>
            <p:spPr bwMode="auto">
              <a:xfrm>
                <a:off x="1003" y="311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72" name="Oval 1112"/>
              <p:cNvSpPr>
                <a:spLocks noChangeAspect="1" noChangeArrowheads="1"/>
              </p:cNvSpPr>
              <p:nvPr/>
            </p:nvSpPr>
            <p:spPr bwMode="auto">
              <a:xfrm>
                <a:off x="1180" y="30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73" name="Oval 1113"/>
              <p:cNvSpPr>
                <a:spLocks noChangeAspect="1" noChangeArrowheads="1"/>
              </p:cNvSpPr>
              <p:nvPr/>
            </p:nvSpPr>
            <p:spPr bwMode="auto">
              <a:xfrm>
                <a:off x="1336"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74" name="Oval 1114"/>
              <p:cNvSpPr>
                <a:spLocks noChangeAspect="1" noChangeArrowheads="1"/>
              </p:cNvSpPr>
              <p:nvPr/>
            </p:nvSpPr>
            <p:spPr bwMode="auto">
              <a:xfrm>
                <a:off x="1034" y="307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75" name="Oval 1115"/>
              <p:cNvSpPr>
                <a:spLocks noChangeAspect="1" noChangeArrowheads="1"/>
              </p:cNvSpPr>
              <p:nvPr/>
            </p:nvSpPr>
            <p:spPr bwMode="auto">
              <a:xfrm>
                <a:off x="1269" y="29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76" name="Oval 1116"/>
              <p:cNvSpPr>
                <a:spLocks noChangeAspect="1" noChangeArrowheads="1"/>
              </p:cNvSpPr>
              <p:nvPr/>
            </p:nvSpPr>
            <p:spPr bwMode="auto">
              <a:xfrm>
                <a:off x="1251"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77" name="Oval 1117"/>
              <p:cNvSpPr>
                <a:spLocks noChangeAspect="1" noChangeArrowheads="1"/>
              </p:cNvSpPr>
              <p:nvPr/>
            </p:nvSpPr>
            <p:spPr bwMode="auto">
              <a:xfrm>
                <a:off x="1131" y="30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78" name="Oval 1118"/>
              <p:cNvSpPr>
                <a:spLocks noChangeAspect="1" noChangeArrowheads="1"/>
              </p:cNvSpPr>
              <p:nvPr/>
            </p:nvSpPr>
            <p:spPr bwMode="auto">
              <a:xfrm>
                <a:off x="1149" y="291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79" name="Oval 1119"/>
              <p:cNvSpPr>
                <a:spLocks noChangeAspect="1" noChangeArrowheads="1"/>
              </p:cNvSpPr>
              <p:nvPr/>
            </p:nvSpPr>
            <p:spPr bwMode="auto">
              <a:xfrm>
                <a:off x="1393" y="2828"/>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80" name="Oval 1120"/>
              <p:cNvSpPr>
                <a:spLocks noChangeAspect="1" noChangeArrowheads="1"/>
              </p:cNvSpPr>
              <p:nvPr/>
            </p:nvSpPr>
            <p:spPr bwMode="auto">
              <a:xfrm>
                <a:off x="1131"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81" name="Oval 1121"/>
              <p:cNvSpPr>
                <a:spLocks noChangeAspect="1" noChangeArrowheads="1"/>
              </p:cNvSpPr>
              <p:nvPr/>
            </p:nvSpPr>
            <p:spPr bwMode="auto">
              <a:xfrm>
                <a:off x="1007" y="313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82" name="Oval 1122"/>
              <p:cNvSpPr>
                <a:spLocks noChangeAspect="1" noChangeArrowheads="1"/>
              </p:cNvSpPr>
              <p:nvPr/>
            </p:nvSpPr>
            <p:spPr bwMode="auto">
              <a:xfrm>
                <a:off x="1127"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83" name="Oval 1123"/>
              <p:cNvSpPr>
                <a:spLocks noChangeAspect="1" noChangeArrowheads="1"/>
              </p:cNvSpPr>
              <p:nvPr/>
            </p:nvSpPr>
            <p:spPr bwMode="auto">
              <a:xfrm>
                <a:off x="1091" y="3011"/>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84" name="Oval 1124"/>
              <p:cNvSpPr>
                <a:spLocks noChangeAspect="1" noChangeArrowheads="1"/>
              </p:cNvSpPr>
              <p:nvPr/>
            </p:nvSpPr>
            <p:spPr bwMode="auto">
              <a:xfrm>
                <a:off x="1313" y="2797"/>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85" name="Oval 1125"/>
              <p:cNvSpPr>
                <a:spLocks noChangeAspect="1" noChangeArrowheads="1"/>
              </p:cNvSpPr>
              <p:nvPr/>
            </p:nvSpPr>
            <p:spPr bwMode="auto">
              <a:xfrm>
                <a:off x="1180" y="300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86" name="Oval 1126"/>
              <p:cNvSpPr>
                <a:spLocks noChangeAspect="1" noChangeArrowheads="1"/>
              </p:cNvSpPr>
              <p:nvPr/>
            </p:nvSpPr>
            <p:spPr bwMode="auto">
              <a:xfrm>
                <a:off x="816" y="313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87" name="Oval 1127"/>
              <p:cNvSpPr>
                <a:spLocks noChangeAspect="1" noChangeArrowheads="1"/>
              </p:cNvSpPr>
              <p:nvPr/>
            </p:nvSpPr>
            <p:spPr bwMode="auto">
              <a:xfrm>
                <a:off x="1353" y="2837"/>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88" name="Oval 1128"/>
              <p:cNvSpPr>
                <a:spLocks noChangeAspect="1" noChangeArrowheads="1"/>
              </p:cNvSpPr>
              <p:nvPr/>
            </p:nvSpPr>
            <p:spPr bwMode="auto">
              <a:xfrm>
                <a:off x="1016"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89" name="Oval 1129"/>
              <p:cNvSpPr>
                <a:spLocks noChangeAspect="1" noChangeArrowheads="1"/>
              </p:cNvSpPr>
              <p:nvPr/>
            </p:nvSpPr>
            <p:spPr bwMode="auto">
              <a:xfrm>
                <a:off x="1145" y="29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90" name="Oval 1130"/>
              <p:cNvSpPr>
                <a:spLocks noChangeAspect="1" noChangeArrowheads="1"/>
              </p:cNvSpPr>
              <p:nvPr/>
            </p:nvSpPr>
            <p:spPr bwMode="auto">
              <a:xfrm>
                <a:off x="798" y="317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91" name="Oval 1131"/>
              <p:cNvSpPr>
                <a:spLocks noChangeAspect="1" noChangeArrowheads="1"/>
              </p:cNvSpPr>
              <p:nvPr/>
            </p:nvSpPr>
            <p:spPr bwMode="auto">
              <a:xfrm>
                <a:off x="1389" y="28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92" name="Oval 1132"/>
              <p:cNvSpPr>
                <a:spLocks noChangeAspect="1" noChangeArrowheads="1"/>
              </p:cNvSpPr>
              <p:nvPr/>
            </p:nvSpPr>
            <p:spPr bwMode="auto">
              <a:xfrm>
                <a:off x="1242"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93" name="Oval 1133"/>
              <p:cNvSpPr>
                <a:spLocks noChangeAspect="1" noChangeArrowheads="1"/>
              </p:cNvSpPr>
              <p:nvPr/>
            </p:nvSpPr>
            <p:spPr bwMode="auto">
              <a:xfrm>
                <a:off x="923" y="316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94" name="Oval 1134"/>
              <p:cNvSpPr>
                <a:spLocks noChangeAspect="1" noChangeArrowheads="1"/>
              </p:cNvSpPr>
              <p:nvPr/>
            </p:nvSpPr>
            <p:spPr bwMode="auto">
              <a:xfrm>
                <a:off x="1433" y="287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95" name="Oval 1135"/>
              <p:cNvSpPr>
                <a:spLocks noChangeAspect="1" noChangeArrowheads="1"/>
              </p:cNvSpPr>
              <p:nvPr/>
            </p:nvSpPr>
            <p:spPr bwMode="auto">
              <a:xfrm>
                <a:off x="1162" y="2971"/>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96" name="Oval 1136"/>
              <p:cNvSpPr>
                <a:spLocks noChangeAspect="1" noChangeArrowheads="1"/>
              </p:cNvSpPr>
              <p:nvPr/>
            </p:nvSpPr>
            <p:spPr bwMode="auto">
              <a:xfrm>
                <a:off x="1176" y="300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97" name="Oval 1137"/>
              <p:cNvSpPr>
                <a:spLocks noChangeAspect="1" noChangeArrowheads="1"/>
              </p:cNvSpPr>
              <p:nvPr/>
            </p:nvSpPr>
            <p:spPr bwMode="auto">
              <a:xfrm>
                <a:off x="1376" y="287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98" name="Oval 1138"/>
              <p:cNvSpPr>
                <a:spLocks noChangeAspect="1" noChangeArrowheads="1"/>
              </p:cNvSpPr>
              <p:nvPr/>
            </p:nvSpPr>
            <p:spPr bwMode="auto">
              <a:xfrm>
                <a:off x="1047" y="304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299" name="Oval 1139"/>
              <p:cNvSpPr>
                <a:spLocks noChangeAspect="1" noChangeArrowheads="1"/>
              </p:cNvSpPr>
              <p:nvPr/>
            </p:nvSpPr>
            <p:spPr bwMode="auto">
              <a:xfrm>
                <a:off x="1504" y="2828"/>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00" name="Oval 1140"/>
              <p:cNvSpPr>
                <a:spLocks noChangeAspect="1" noChangeArrowheads="1"/>
              </p:cNvSpPr>
              <p:nvPr/>
            </p:nvSpPr>
            <p:spPr bwMode="auto">
              <a:xfrm>
                <a:off x="1198" y="289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01" name="Oval 1141"/>
              <p:cNvSpPr>
                <a:spLocks noChangeAspect="1" noChangeArrowheads="1"/>
              </p:cNvSpPr>
              <p:nvPr/>
            </p:nvSpPr>
            <p:spPr bwMode="auto">
              <a:xfrm>
                <a:off x="1353" y="2891"/>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02" name="Oval 1142"/>
              <p:cNvSpPr>
                <a:spLocks noChangeAspect="1" noChangeArrowheads="1"/>
              </p:cNvSpPr>
              <p:nvPr/>
            </p:nvSpPr>
            <p:spPr bwMode="auto">
              <a:xfrm>
                <a:off x="1256" y="30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03" name="Oval 1143"/>
              <p:cNvSpPr>
                <a:spLocks noChangeAspect="1" noChangeArrowheads="1"/>
              </p:cNvSpPr>
              <p:nvPr/>
            </p:nvSpPr>
            <p:spPr bwMode="auto">
              <a:xfrm>
                <a:off x="1491" y="269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04" name="Oval 1144"/>
              <p:cNvSpPr>
                <a:spLocks noChangeAspect="1" noChangeArrowheads="1"/>
              </p:cNvSpPr>
              <p:nvPr/>
            </p:nvSpPr>
            <p:spPr bwMode="auto">
              <a:xfrm>
                <a:off x="1149" y="29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05" name="Oval 1145"/>
              <p:cNvSpPr>
                <a:spLocks noChangeAspect="1" noChangeArrowheads="1"/>
              </p:cNvSpPr>
              <p:nvPr/>
            </p:nvSpPr>
            <p:spPr bwMode="auto">
              <a:xfrm>
                <a:off x="1291"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06" name="Oval 1146"/>
              <p:cNvSpPr>
                <a:spLocks noChangeAspect="1" noChangeArrowheads="1"/>
              </p:cNvSpPr>
              <p:nvPr/>
            </p:nvSpPr>
            <p:spPr bwMode="auto">
              <a:xfrm>
                <a:off x="1234" y="304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07" name="Oval 1147"/>
              <p:cNvSpPr>
                <a:spLocks noChangeAspect="1" noChangeArrowheads="1"/>
              </p:cNvSpPr>
              <p:nvPr/>
            </p:nvSpPr>
            <p:spPr bwMode="auto">
              <a:xfrm>
                <a:off x="1083" y="301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08" name="Oval 1148"/>
              <p:cNvSpPr>
                <a:spLocks noChangeAspect="1" noChangeArrowheads="1"/>
              </p:cNvSpPr>
              <p:nvPr/>
            </p:nvSpPr>
            <p:spPr bwMode="auto">
              <a:xfrm>
                <a:off x="1118"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09" name="Oval 1149"/>
              <p:cNvSpPr>
                <a:spLocks noChangeAspect="1" noChangeArrowheads="1"/>
              </p:cNvSpPr>
              <p:nvPr/>
            </p:nvSpPr>
            <p:spPr bwMode="auto">
              <a:xfrm>
                <a:off x="1216" y="29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10" name="Oval 1150"/>
              <p:cNvSpPr>
                <a:spLocks noChangeAspect="1" noChangeArrowheads="1"/>
              </p:cNvSpPr>
              <p:nvPr/>
            </p:nvSpPr>
            <p:spPr bwMode="auto">
              <a:xfrm>
                <a:off x="1100" y="305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11" name="Oval 1151"/>
              <p:cNvSpPr>
                <a:spLocks noChangeAspect="1" noChangeArrowheads="1"/>
              </p:cNvSpPr>
              <p:nvPr/>
            </p:nvSpPr>
            <p:spPr bwMode="auto">
              <a:xfrm>
                <a:off x="1456" y="287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12" name="Oval 1152"/>
              <p:cNvSpPr>
                <a:spLocks noChangeAspect="1" noChangeArrowheads="1"/>
              </p:cNvSpPr>
              <p:nvPr/>
            </p:nvSpPr>
            <p:spPr bwMode="auto">
              <a:xfrm>
                <a:off x="1265" y="292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13" name="Oval 1153"/>
              <p:cNvSpPr>
                <a:spLocks noChangeAspect="1" noChangeArrowheads="1"/>
              </p:cNvSpPr>
              <p:nvPr/>
            </p:nvSpPr>
            <p:spPr bwMode="auto">
              <a:xfrm>
                <a:off x="1269"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14" name="Oval 1154"/>
              <p:cNvSpPr>
                <a:spLocks noChangeAspect="1" noChangeArrowheads="1"/>
              </p:cNvSpPr>
              <p:nvPr/>
            </p:nvSpPr>
            <p:spPr bwMode="auto">
              <a:xfrm>
                <a:off x="1376" y="2828"/>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15" name="Oval 1155"/>
              <p:cNvSpPr>
                <a:spLocks noChangeAspect="1" noChangeArrowheads="1"/>
              </p:cNvSpPr>
              <p:nvPr/>
            </p:nvSpPr>
            <p:spPr bwMode="auto">
              <a:xfrm>
                <a:off x="1007" y="31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16" name="Oval 1156"/>
              <p:cNvSpPr>
                <a:spLocks noChangeAspect="1" noChangeArrowheads="1"/>
              </p:cNvSpPr>
              <p:nvPr/>
            </p:nvSpPr>
            <p:spPr bwMode="auto">
              <a:xfrm>
                <a:off x="896" y="309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17" name="Oval 1157"/>
              <p:cNvSpPr>
                <a:spLocks noChangeAspect="1" noChangeArrowheads="1"/>
              </p:cNvSpPr>
              <p:nvPr/>
            </p:nvSpPr>
            <p:spPr bwMode="auto">
              <a:xfrm>
                <a:off x="1389" y="279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18" name="Oval 1158"/>
              <p:cNvSpPr>
                <a:spLocks noChangeAspect="1" noChangeArrowheads="1"/>
              </p:cNvSpPr>
              <p:nvPr/>
            </p:nvSpPr>
            <p:spPr bwMode="auto">
              <a:xfrm>
                <a:off x="1074"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19" name="Oval 1159"/>
              <p:cNvSpPr>
                <a:spLocks noChangeAspect="1" noChangeArrowheads="1"/>
              </p:cNvSpPr>
              <p:nvPr/>
            </p:nvSpPr>
            <p:spPr bwMode="auto">
              <a:xfrm>
                <a:off x="1091" y="2998"/>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20" name="Oval 1160"/>
              <p:cNvSpPr>
                <a:spLocks noChangeAspect="1" noChangeArrowheads="1"/>
              </p:cNvSpPr>
              <p:nvPr/>
            </p:nvSpPr>
            <p:spPr bwMode="auto">
              <a:xfrm>
                <a:off x="1207"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21" name="Oval 1161"/>
              <p:cNvSpPr>
                <a:spLocks noChangeAspect="1" noChangeArrowheads="1"/>
              </p:cNvSpPr>
              <p:nvPr/>
            </p:nvSpPr>
            <p:spPr bwMode="auto">
              <a:xfrm>
                <a:off x="1313" y="2962"/>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22" name="Oval 1162"/>
              <p:cNvSpPr>
                <a:spLocks noChangeAspect="1" noChangeArrowheads="1"/>
              </p:cNvSpPr>
              <p:nvPr/>
            </p:nvSpPr>
            <p:spPr bwMode="auto">
              <a:xfrm>
                <a:off x="1029" y="300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23" name="Oval 1163"/>
              <p:cNvSpPr>
                <a:spLocks noChangeAspect="1" noChangeArrowheads="1"/>
              </p:cNvSpPr>
              <p:nvPr/>
            </p:nvSpPr>
            <p:spPr bwMode="auto">
              <a:xfrm>
                <a:off x="1234" y="300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24" name="Oval 1164"/>
              <p:cNvSpPr>
                <a:spLocks noChangeAspect="1" noChangeArrowheads="1"/>
              </p:cNvSpPr>
              <p:nvPr/>
            </p:nvSpPr>
            <p:spPr bwMode="auto">
              <a:xfrm>
                <a:off x="1349"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25" name="Oval 1165"/>
              <p:cNvSpPr>
                <a:spLocks noChangeAspect="1" noChangeArrowheads="1"/>
              </p:cNvSpPr>
              <p:nvPr/>
            </p:nvSpPr>
            <p:spPr bwMode="auto">
              <a:xfrm>
                <a:off x="1029" y="311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26" name="Oval 1166"/>
              <p:cNvSpPr>
                <a:spLocks noChangeAspect="1" noChangeArrowheads="1"/>
              </p:cNvSpPr>
              <p:nvPr/>
            </p:nvSpPr>
            <p:spPr bwMode="auto">
              <a:xfrm>
                <a:off x="1225"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27" name="Oval 1167"/>
              <p:cNvSpPr>
                <a:spLocks noChangeAspect="1" noChangeArrowheads="1"/>
              </p:cNvSpPr>
              <p:nvPr/>
            </p:nvSpPr>
            <p:spPr bwMode="auto">
              <a:xfrm>
                <a:off x="1083" y="301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28" name="Oval 1168"/>
              <p:cNvSpPr>
                <a:spLocks noChangeAspect="1" noChangeArrowheads="1"/>
              </p:cNvSpPr>
              <p:nvPr/>
            </p:nvSpPr>
            <p:spPr bwMode="auto">
              <a:xfrm>
                <a:off x="1345" y="280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29" name="Oval 1169"/>
              <p:cNvSpPr>
                <a:spLocks noChangeAspect="1" noChangeArrowheads="1"/>
              </p:cNvSpPr>
              <p:nvPr/>
            </p:nvSpPr>
            <p:spPr bwMode="auto">
              <a:xfrm>
                <a:off x="1011" y="3095"/>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30" name="Oval 1170"/>
              <p:cNvSpPr>
                <a:spLocks noChangeAspect="1" noChangeArrowheads="1"/>
              </p:cNvSpPr>
              <p:nvPr/>
            </p:nvSpPr>
            <p:spPr bwMode="auto">
              <a:xfrm>
                <a:off x="1313" y="2931"/>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31" name="Oval 1171"/>
              <p:cNvSpPr>
                <a:spLocks noChangeAspect="1" noChangeArrowheads="1"/>
              </p:cNvSpPr>
              <p:nvPr/>
            </p:nvSpPr>
            <p:spPr bwMode="auto">
              <a:xfrm>
                <a:off x="1327" y="292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32" name="Oval 1172"/>
              <p:cNvSpPr>
                <a:spLocks noChangeAspect="1" noChangeArrowheads="1"/>
              </p:cNvSpPr>
              <p:nvPr/>
            </p:nvSpPr>
            <p:spPr bwMode="auto">
              <a:xfrm>
                <a:off x="1371"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33" name="Oval 1173"/>
              <p:cNvSpPr>
                <a:spLocks noChangeAspect="1" noChangeArrowheads="1"/>
              </p:cNvSpPr>
              <p:nvPr/>
            </p:nvSpPr>
            <p:spPr bwMode="auto">
              <a:xfrm>
                <a:off x="1411"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34" name="Oval 1174"/>
              <p:cNvSpPr>
                <a:spLocks noChangeAspect="1" noChangeArrowheads="1"/>
              </p:cNvSpPr>
              <p:nvPr/>
            </p:nvSpPr>
            <p:spPr bwMode="auto">
              <a:xfrm>
                <a:off x="1322" y="29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35" name="Oval 1175"/>
              <p:cNvSpPr>
                <a:spLocks noChangeAspect="1" noChangeArrowheads="1"/>
              </p:cNvSpPr>
              <p:nvPr/>
            </p:nvSpPr>
            <p:spPr bwMode="auto">
              <a:xfrm>
                <a:off x="1029" y="30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36" name="Oval 1176"/>
              <p:cNvSpPr>
                <a:spLocks noChangeAspect="1" noChangeArrowheads="1"/>
              </p:cNvSpPr>
              <p:nvPr/>
            </p:nvSpPr>
            <p:spPr bwMode="auto">
              <a:xfrm>
                <a:off x="1074" y="29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37" name="Oval 1177"/>
              <p:cNvSpPr>
                <a:spLocks noChangeAspect="1" noChangeArrowheads="1"/>
              </p:cNvSpPr>
              <p:nvPr/>
            </p:nvSpPr>
            <p:spPr bwMode="auto">
              <a:xfrm>
                <a:off x="1353" y="2882"/>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38" name="Oval 1178"/>
              <p:cNvSpPr>
                <a:spLocks noChangeAspect="1" noChangeArrowheads="1"/>
              </p:cNvSpPr>
              <p:nvPr/>
            </p:nvSpPr>
            <p:spPr bwMode="auto">
              <a:xfrm>
                <a:off x="1145" y="31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39" name="Oval 1179"/>
              <p:cNvSpPr>
                <a:spLocks noChangeAspect="1" noChangeArrowheads="1"/>
              </p:cNvSpPr>
              <p:nvPr/>
            </p:nvSpPr>
            <p:spPr bwMode="auto">
              <a:xfrm>
                <a:off x="1651" y="27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40" name="Oval 1180"/>
              <p:cNvSpPr>
                <a:spLocks noChangeAspect="1" noChangeArrowheads="1"/>
              </p:cNvSpPr>
              <p:nvPr/>
            </p:nvSpPr>
            <p:spPr bwMode="auto">
              <a:xfrm>
                <a:off x="1194"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41" name="Oval 1181"/>
              <p:cNvSpPr>
                <a:spLocks noChangeAspect="1" noChangeArrowheads="1"/>
              </p:cNvSpPr>
              <p:nvPr/>
            </p:nvSpPr>
            <p:spPr bwMode="auto">
              <a:xfrm>
                <a:off x="1491" y="278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42" name="Oval 1182"/>
              <p:cNvSpPr>
                <a:spLocks noChangeAspect="1" noChangeArrowheads="1"/>
              </p:cNvSpPr>
              <p:nvPr/>
            </p:nvSpPr>
            <p:spPr bwMode="auto">
              <a:xfrm>
                <a:off x="1251" y="285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43" name="Oval 1183"/>
              <p:cNvSpPr>
                <a:spLocks noChangeAspect="1" noChangeArrowheads="1"/>
              </p:cNvSpPr>
              <p:nvPr/>
            </p:nvSpPr>
            <p:spPr bwMode="auto">
              <a:xfrm>
                <a:off x="1136" y="30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44" name="Oval 1184"/>
              <p:cNvSpPr>
                <a:spLocks noChangeAspect="1" noChangeArrowheads="1"/>
              </p:cNvSpPr>
              <p:nvPr/>
            </p:nvSpPr>
            <p:spPr bwMode="auto">
              <a:xfrm>
                <a:off x="1300" y="28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45" name="Oval 1185"/>
              <p:cNvSpPr>
                <a:spLocks noChangeAspect="1" noChangeArrowheads="1"/>
              </p:cNvSpPr>
              <p:nvPr/>
            </p:nvSpPr>
            <p:spPr bwMode="auto">
              <a:xfrm>
                <a:off x="1473" y="281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46" name="Oval 1186"/>
              <p:cNvSpPr>
                <a:spLocks noChangeAspect="1" noChangeArrowheads="1"/>
              </p:cNvSpPr>
              <p:nvPr/>
            </p:nvSpPr>
            <p:spPr bwMode="auto">
              <a:xfrm>
                <a:off x="1189"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47" name="Oval 1187"/>
              <p:cNvSpPr>
                <a:spLocks noChangeAspect="1" noChangeArrowheads="1"/>
              </p:cNvSpPr>
              <p:nvPr/>
            </p:nvSpPr>
            <p:spPr bwMode="auto">
              <a:xfrm>
                <a:off x="1114"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48" name="Oval 1188"/>
              <p:cNvSpPr>
                <a:spLocks noChangeAspect="1" noChangeArrowheads="1"/>
              </p:cNvSpPr>
              <p:nvPr/>
            </p:nvSpPr>
            <p:spPr bwMode="auto">
              <a:xfrm>
                <a:off x="1291" y="29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49" name="Oval 1189"/>
              <p:cNvSpPr>
                <a:spLocks noChangeAspect="1" noChangeArrowheads="1"/>
              </p:cNvSpPr>
              <p:nvPr/>
            </p:nvSpPr>
            <p:spPr bwMode="auto">
              <a:xfrm>
                <a:off x="1322" y="288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50" name="Oval 1190"/>
              <p:cNvSpPr>
                <a:spLocks noChangeAspect="1" noChangeArrowheads="1"/>
              </p:cNvSpPr>
              <p:nvPr/>
            </p:nvSpPr>
            <p:spPr bwMode="auto">
              <a:xfrm>
                <a:off x="1118"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51" name="Oval 1191"/>
              <p:cNvSpPr>
                <a:spLocks noChangeAspect="1" noChangeArrowheads="1"/>
              </p:cNvSpPr>
              <p:nvPr/>
            </p:nvSpPr>
            <p:spPr bwMode="auto">
              <a:xfrm>
                <a:off x="949" y="31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52" name="Oval 1192"/>
              <p:cNvSpPr>
                <a:spLocks noChangeAspect="1" noChangeArrowheads="1"/>
              </p:cNvSpPr>
              <p:nvPr/>
            </p:nvSpPr>
            <p:spPr bwMode="auto">
              <a:xfrm>
                <a:off x="1260" y="30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53" name="Oval 1193"/>
              <p:cNvSpPr>
                <a:spLocks noChangeAspect="1" noChangeArrowheads="1"/>
              </p:cNvSpPr>
              <p:nvPr/>
            </p:nvSpPr>
            <p:spPr bwMode="auto">
              <a:xfrm>
                <a:off x="1180" y="30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54" name="Oval 1194"/>
              <p:cNvSpPr>
                <a:spLocks noChangeAspect="1" noChangeArrowheads="1"/>
              </p:cNvSpPr>
              <p:nvPr/>
            </p:nvSpPr>
            <p:spPr bwMode="auto">
              <a:xfrm>
                <a:off x="1367"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55" name="Oval 1195"/>
              <p:cNvSpPr>
                <a:spLocks noChangeAspect="1" noChangeArrowheads="1"/>
              </p:cNvSpPr>
              <p:nvPr/>
            </p:nvSpPr>
            <p:spPr bwMode="auto">
              <a:xfrm>
                <a:off x="1633" y="2739"/>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56" name="Oval 1196"/>
              <p:cNvSpPr>
                <a:spLocks noChangeAspect="1" noChangeArrowheads="1"/>
              </p:cNvSpPr>
              <p:nvPr/>
            </p:nvSpPr>
            <p:spPr bwMode="auto">
              <a:xfrm>
                <a:off x="1309" y="292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57" name="Oval 1197"/>
              <p:cNvSpPr>
                <a:spLocks noChangeAspect="1" noChangeArrowheads="1"/>
              </p:cNvSpPr>
              <p:nvPr/>
            </p:nvSpPr>
            <p:spPr bwMode="auto">
              <a:xfrm>
                <a:off x="954" y="3104"/>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58" name="Oval 1198"/>
              <p:cNvSpPr>
                <a:spLocks noChangeAspect="1" noChangeArrowheads="1"/>
              </p:cNvSpPr>
              <p:nvPr/>
            </p:nvSpPr>
            <p:spPr bwMode="auto">
              <a:xfrm>
                <a:off x="1411"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59" name="Oval 1199"/>
              <p:cNvSpPr>
                <a:spLocks noChangeAspect="1" noChangeArrowheads="1"/>
              </p:cNvSpPr>
              <p:nvPr/>
            </p:nvSpPr>
            <p:spPr bwMode="auto">
              <a:xfrm>
                <a:off x="1127" y="302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60" name="Oval 1200"/>
              <p:cNvSpPr>
                <a:spLocks noChangeAspect="1" noChangeArrowheads="1"/>
              </p:cNvSpPr>
              <p:nvPr/>
            </p:nvSpPr>
            <p:spPr bwMode="auto">
              <a:xfrm>
                <a:off x="1158"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61" name="Oval 1201"/>
              <p:cNvSpPr>
                <a:spLocks noChangeAspect="1" noChangeArrowheads="1"/>
              </p:cNvSpPr>
              <p:nvPr/>
            </p:nvSpPr>
            <p:spPr bwMode="auto">
              <a:xfrm>
                <a:off x="1171" y="304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62" name="Oval 1202"/>
              <p:cNvSpPr>
                <a:spLocks noChangeAspect="1" noChangeArrowheads="1"/>
              </p:cNvSpPr>
              <p:nvPr/>
            </p:nvSpPr>
            <p:spPr bwMode="auto">
              <a:xfrm>
                <a:off x="1194" y="28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63" name="Oval 1203"/>
              <p:cNvSpPr>
                <a:spLocks noChangeAspect="1" noChangeArrowheads="1"/>
              </p:cNvSpPr>
              <p:nvPr/>
            </p:nvSpPr>
            <p:spPr bwMode="auto">
              <a:xfrm>
                <a:off x="1078" y="298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64" name="Oval 1204"/>
              <p:cNvSpPr>
                <a:spLocks noChangeAspect="1" noChangeArrowheads="1"/>
              </p:cNvSpPr>
              <p:nvPr/>
            </p:nvSpPr>
            <p:spPr bwMode="auto">
              <a:xfrm>
                <a:off x="1087" y="305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65" name="Oval 1205"/>
              <p:cNvSpPr>
                <a:spLocks noChangeAspect="1" noChangeArrowheads="1"/>
              </p:cNvSpPr>
              <p:nvPr/>
            </p:nvSpPr>
            <p:spPr bwMode="auto">
              <a:xfrm>
                <a:off x="1447" y="28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66" name="Oval 1206"/>
              <p:cNvSpPr>
                <a:spLocks noChangeAspect="1" noChangeArrowheads="1"/>
              </p:cNvSpPr>
              <p:nvPr/>
            </p:nvSpPr>
            <p:spPr bwMode="auto">
              <a:xfrm>
                <a:off x="1638" y="28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67" name="Oval 1207"/>
              <p:cNvSpPr>
                <a:spLocks noChangeAspect="1" noChangeArrowheads="1"/>
              </p:cNvSpPr>
              <p:nvPr/>
            </p:nvSpPr>
            <p:spPr bwMode="auto">
              <a:xfrm>
                <a:off x="1034" y="308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68" name="Oval 1208"/>
              <p:cNvSpPr>
                <a:spLocks noChangeAspect="1" noChangeArrowheads="1"/>
              </p:cNvSpPr>
              <p:nvPr/>
            </p:nvSpPr>
            <p:spPr bwMode="auto">
              <a:xfrm>
                <a:off x="1278"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grpSp>
        <p:grpSp>
          <p:nvGrpSpPr>
            <p:cNvPr id="733369" name="Group 1209"/>
            <p:cNvGrpSpPr>
              <a:grpSpLocks noChangeAspect="1"/>
            </p:cNvGrpSpPr>
            <p:nvPr/>
          </p:nvGrpSpPr>
          <p:grpSpPr bwMode="auto">
            <a:xfrm>
              <a:off x="718" y="2619"/>
              <a:ext cx="1053" cy="606"/>
              <a:chOff x="718" y="2619"/>
              <a:chExt cx="1053" cy="606"/>
            </a:xfrm>
          </p:grpSpPr>
          <p:sp>
            <p:nvSpPr>
              <p:cNvPr id="733370" name="Oval 1210"/>
              <p:cNvSpPr>
                <a:spLocks noChangeAspect="1" noChangeArrowheads="1"/>
              </p:cNvSpPr>
              <p:nvPr/>
            </p:nvSpPr>
            <p:spPr bwMode="auto">
              <a:xfrm>
                <a:off x="1220" y="300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71" name="Oval 1211"/>
              <p:cNvSpPr>
                <a:spLocks noChangeAspect="1" noChangeArrowheads="1"/>
              </p:cNvSpPr>
              <p:nvPr/>
            </p:nvSpPr>
            <p:spPr bwMode="auto">
              <a:xfrm>
                <a:off x="1123"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72" name="Oval 1212"/>
              <p:cNvSpPr>
                <a:spLocks noChangeAspect="1" noChangeArrowheads="1"/>
              </p:cNvSpPr>
              <p:nvPr/>
            </p:nvSpPr>
            <p:spPr bwMode="auto">
              <a:xfrm>
                <a:off x="1007" y="307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73" name="Oval 1213"/>
              <p:cNvSpPr>
                <a:spLocks noChangeAspect="1" noChangeArrowheads="1"/>
              </p:cNvSpPr>
              <p:nvPr/>
            </p:nvSpPr>
            <p:spPr bwMode="auto">
              <a:xfrm>
                <a:off x="967" y="30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74" name="Oval 1214"/>
              <p:cNvSpPr>
                <a:spLocks noChangeAspect="1" noChangeArrowheads="1"/>
              </p:cNvSpPr>
              <p:nvPr/>
            </p:nvSpPr>
            <p:spPr bwMode="auto">
              <a:xfrm>
                <a:off x="1371" y="283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75" name="Oval 1215"/>
              <p:cNvSpPr>
                <a:spLocks noChangeAspect="1" noChangeArrowheads="1"/>
              </p:cNvSpPr>
              <p:nvPr/>
            </p:nvSpPr>
            <p:spPr bwMode="auto">
              <a:xfrm>
                <a:off x="865" y="304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76" name="Oval 1216"/>
              <p:cNvSpPr>
                <a:spLocks noChangeAspect="1" noChangeArrowheads="1"/>
              </p:cNvSpPr>
              <p:nvPr/>
            </p:nvSpPr>
            <p:spPr bwMode="auto">
              <a:xfrm>
                <a:off x="1509" y="281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77" name="Oval 1217"/>
              <p:cNvSpPr>
                <a:spLocks noChangeAspect="1" noChangeArrowheads="1"/>
              </p:cNvSpPr>
              <p:nvPr/>
            </p:nvSpPr>
            <p:spPr bwMode="auto">
              <a:xfrm>
                <a:off x="1496" y="271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78" name="Oval 1218"/>
              <p:cNvSpPr>
                <a:spLocks noChangeAspect="1" noChangeArrowheads="1"/>
              </p:cNvSpPr>
              <p:nvPr/>
            </p:nvSpPr>
            <p:spPr bwMode="auto">
              <a:xfrm>
                <a:off x="1300"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79" name="Oval 1219"/>
              <p:cNvSpPr>
                <a:spLocks noChangeAspect="1" noChangeArrowheads="1"/>
              </p:cNvSpPr>
              <p:nvPr/>
            </p:nvSpPr>
            <p:spPr bwMode="auto">
              <a:xfrm>
                <a:off x="1065" y="3104"/>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80" name="Oval 1220"/>
              <p:cNvSpPr>
                <a:spLocks noChangeAspect="1" noChangeArrowheads="1"/>
              </p:cNvSpPr>
              <p:nvPr/>
            </p:nvSpPr>
            <p:spPr bwMode="auto">
              <a:xfrm>
                <a:off x="1207" y="295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81" name="Oval 1221"/>
              <p:cNvSpPr>
                <a:spLocks noChangeAspect="1" noChangeArrowheads="1"/>
              </p:cNvSpPr>
              <p:nvPr/>
            </p:nvSpPr>
            <p:spPr bwMode="auto">
              <a:xfrm>
                <a:off x="1300" y="29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82" name="Oval 1222"/>
              <p:cNvSpPr>
                <a:spLocks noChangeAspect="1" noChangeArrowheads="1"/>
              </p:cNvSpPr>
              <p:nvPr/>
            </p:nvSpPr>
            <p:spPr bwMode="auto">
              <a:xfrm>
                <a:off x="1544" y="281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83" name="Oval 1223"/>
              <p:cNvSpPr>
                <a:spLocks noChangeAspect="1" noChangeArrowheads="1"/>
              </p:cNvSpPr>
              <p:nvPr/>
            </p:nvSpPr>
            <p:spPr bwMode="auto">
              <a:xfrm>
                <a:off x="1211" y="284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84" name="Oval 1224"/>
              <p:cNvSpPr>
                <a:spLocks noChangeAspect="1" noChangeArrowheads="1"/>
              </p:cNvSpPr>
              <p:nvPr/>
            </p:nvSpPr>
            <p:spPr bwMode="auto">
              <a:xfrm>
                <a:off x="1047" y="30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85" name="Oval 1225"/>
              <p:cNvSpPr>
                <a:spLocks noChangeAspect="1" noChangeArrowheads="1"/>
              </p:cNvSpPr>
              <p:nvPr/>
            </p:nvSpPr>
            <p:spPr bwMode="auto">
              <a:xfrm>
                <a:off x="1162" y="2984"/>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86" name="Oval 1226"/>
              <p:cNvSpPr>
                <a:spLocks noChangeAspect="1" noChangeArrowheads="1"/>
              </p:cNvSpPr>
              <p:nvPr/>
            </p:nvSpPr>
            <p:spPr bwMode="auto">
              <a:xfrm>
                <a:off x="1322"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87" name="Oval 1227"/>
              <p:cNvSpPr>
                <a:spLocks noChangeAspect="1" noChangeArrowheads="1"/>
              </p:cNvSpPr>
              <p:nvPr/>
            </p:nvSpPr>
            <p:spPr bwMode="auto">
              <a:xfrm>
                <a:off x="1189" y="298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88" name="Oval 1228"/>
              <p:cNvSpPr>
                <a:spLocks noChangeAspect="1" noChangeArrowheads="1"/>
              </p:cNvSpPr>
              <p:nvPr/>
            </p:nvSpPr>
            <p:spPr bwMode="auto">
              <a:xfrm>
                <a:off x="1580" y="281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89" name="Oval 1229"/>
              <p:cNvSpPr>
                <a:spLocks noChangeAspect="1" noChangeArrowheads="1"/>
              </p:cNvSpPr>
              <p:nvPr/>
            </p:nvSpPr>
            <p:spPr bwMode="auto">
              <a:xfrm>
                <a:off x="1442" y="28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90" name="Oval 1230"/>
              <p:cNvSpPr>
                <a:spLocks noChangeAspect="1" noChangeArrowheads="1"/>
              </p:cNvSpPr>
              <p:nvPr/>
            </p:nvSpPr>
            <p:spPr bwMode="auto">
              <a:xfrm>
                <a:off x="967" y="3184"/>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91" name="Oval 1231"/>
              <p:cNvSpPr>
                <a:spLocks noChangeAspect="1" noChangeArrowheads="1"/>
              </p:cNvSpPr>
              <p:nvPr/>
            </p:nvSpPr>
            <p:spPr bwMode="auto">
              <a:xfrm>
                <a:off x="1331" y="30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92" name="Oval 1232"/>
              <p:cNvSpPr>
                <a:spLocks noChangeAspect="1" noChangeArrowheads="1"/>
              </p:cNvSpPr>
              <p:nvPr/>
            </p:nvSpPr>
            <p:spPr bwMode="auto">
              <a:xfrm>
                <a:off x="1216"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93" name="Oval 1233"/>
              <p:cNvSpPr>
                <a:spLocks noChangeAspect="1" noChangeArrowheads="1"/>
              </p:cNvSpPr>
              <p:nvPr/>
            </p:nvSpPr>
            <p:spPr bwMode="auto">
              <a:xfrm>
                <a:off x="989" y="305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94" name="Oval 1234"/>
              <p:cNvSpPr>
                <a:spLocks noChangeAspect="1" noChangeArrowheads="1"/>
              </p:cNvSpPr>
              <p:nvPr/>
            </p:nvSpPr>
            <p:spPr bwMode="auto">
              <a:xfrm>
                <a:off x="1216" y="29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95" name="Oval 1235"/>
              <p:cNvSpPr>
                <a:spLocks noChangeAspect="1" noChangeArrowheads="1"/>
              </p:cNvSpPr>
              <p:nvPr/>
            </p:nvSpPr>
            <p:spPr bwMode="auto">
              <a:xfrm>
                <a:off x="1078" y="304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96" name="Oval 1236"/>
              <p:cNvSpPr>
                <a:spLocks noChangeAspect="1" noChangeArrowheads="1"/>
              </p:cNvSpPr>
              <p:nvPr/>
            </p:nvSpPr>
            <p:spPr bwMode="auto">
              <a:xfrm>
                <a:off x="1149"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97" name="Oval 1237"/>
              <p:cNvSpPr>
                <a:spLocks noChangeAspect="1" noChangeArrowheads="1"/>
              </p:cNvSpPr>
              <p:nvPr/>
            </p:nvSpPr>
            <p:spPr bwMode="auto">
              <a:xfrm>
                <a:off x="1216" y="305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98" name="Oval 1238"/>
              <p:cNvSpPr>
                <a:spLocks noChangeAspect="1" noChangeArrowheads="1"/>
              </p:cNvSpPr>
              <p:nvPr/>
            </p:nvSpPr>
            <p:spPr bwMode="auto">
              <a:xfrm>
                <a:off x="1234"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399" name="Oval 1239"/>
              <p:cNvSpPr>
                <a:spLocks noChangeAspect="1" noChangeArrowheads="1"/>
              </p:cNvSpPr>
              <p:nvPr/>
            </p:nvSpPr>
            <p:spPr bwMode="auto">
              <a:xfrm>
                <a:off x="1345" y="292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00" name="Oval 1240"/>
              <p:cNvSpPr>
                <a:spLocks noChangeAspect="1" noChangeArrowheads="1"/>
              </p:cNvSpPr>
              <p:nvPr/>
            </p:nvSpPr>
            <p:spPr bwMode="auto">
              <a:xfrm>
                <a:off x="1322" y="294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01" name="Oval 1241"/>
              <p:cNvSpPr>
                <a:spLocks noChangeAspect="1" noChangeArrowheads="1"/>
              </p:cNvSpPr>
              <p:nvPr/>
            </p:nvSpPr>
            <p:spPr bwMode="auto">
              <a:xfrm>
                <a:off x="1105"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02" name="Oval 1242"/>
              <p:cNvSpPr>
                <a:spLocks noChangeAspect="1" noChangeArrowheads="1"/>
              </p:cNvSpPr>
              <p:nvPr/>
            </p:nvSpPr>
            <p:spPr bwMode="auto">
              <a:xfrm>
                <a:off x="1327"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03" name="Oval 1243"/>
              <p:cNvSpPr>
                <a:spLocks noChangeAspect="1" noChangeArrowheads="1"/>
              </p:cNvSpPr>
              <p:nvPr/>
            </p:nvSpPr>
            <p:spPr bwMode="auto">
              <a:xfrm>
                <a:off x="1313" y="2909"/>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04" name="Oval 1244"/>
              <p:cNvSpPr>
                <a:spLocks noChangeAspect="1" noChangeArrowheads="1"/>
              </p:cNvSpPr>
              <p:nvPr/>
            </p:nvSpPr>
            <p:spPr bwMode="auto">
              <a:xfrm>
                <a:off x="1367" y="28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05" name="Oval 1245"/>
              <p:cNvSpPr>
                <a:spLocks noChangeAspect="1" noChangeArrowheads="1"/>
              </p:cNvSpPr>
              <p:nvPr/>
            </p:nvSpPr>
            <p:spPr bwMode="auto">
              <a:xfrm>
                <a:off x="994" y="3184"/>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06" name="Oval 1246"/>
              <p:cNvSpPr>
                <a:spLocks noChangeAspect="1" noChangeArrowheads="1"/>
              </p:cNvSpPr>
              <p:nvPr/>
            </p:nvSpPr>
            <p:spPr bwMode="auto">
              <a:xfrm>
                <a:off x="1149"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07" name="Oval 1247"/>
              <p:cNvSpPr>
                <a:spLocks noChangeAspect="1" noChangeArrowheads="1"/>
              </p:cNvSpPr>
              <p:nvPr/>
            </p:nvSpPr>
            <p:spPr bwMode="auto">
              <a:xfrm>
                <a:off x="1322" y="29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08" name="Oval 1248"/>
              <p:cNvSpPr>
                <a:spLocks noChangeAspect="1" noChangeArrowheads="1"/>
              </p:cNvSpPr>
              <p:nvPr/>
            </p:nvSpPr>
            <p:spPr bwMode="auto">
              <a:xfrm>
                <a:off x="940" y="3100"/>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09" name="Oval 1249"/>
              <p:cNvSpPr>
                <a:spLocks noChangeAspect="1" noChangeArrowheads="1"/>
              </p:cNvSpPr>
              <p:nvPr/>
            </p:nvSpPr>
            <p:spPr bwMode="auto">
              <a:xfrm>
                <a:off x="1296" y="29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10" name="Oval 1250"/>
              <p:cNvSpPr>
                <a:spLocks noChangeAspect="1" noChangeArrowheads="1"/>
              </p:cNvSpPr>
              <p:nvPr/>
            </p:nvSpPr>
            <p:spPr bwMode="auto">
              <a:xfrm>
                <a:off x="1291"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11" name="Oval 1251"/>
              <p:cNvSpPr>
                <a:spLocks noChangeAspect="1" noChangeArrowheads="1"/>
              </p:cNvSpPr>
              <p:nvPr/>
            </p:nvSpPr>
            <p:spPr bwMode="auto">
              <a:xfrm>
                <a:off x="1198"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12" name="Oval 1252"/>
              <p:cNvSpPr>
                <a:spLocks noChangeAspect="1" noChangeArrowheads="1"/>
              </p:cNvSpPr>
              <p:nvPr/>
            </p:nvSpPr>
            <p:spPr bwMode="auto">
              <a:xfrm>
                <a:off x="1220" y="303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13" name="Oval 1253"/>
              <p:cNvSpPr>
                <a:spLocks noChangeAspect="1" noChangeArrowheads="1"/>
              </p:cNvSpPr>
              <p:nvPr/>
            </p:nvSpPr>
            <p:spPr bwMode="auto">
              <a:xfrm>
                <a:off x="1336" y="292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14" name="Oval 1254"/>
              <p:cNvSpPr>
                <a:spLocks noChangeAspect="1" noChangeArrowheads="1"/>
              </p:cNvSpPr>
              <p:nvPr/>
            </p:nvSpPr>
            <p:spPr bwMode="auto">
              <a:xfrm>
                <a:off x="1078"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15" name="Oval 1255"/>
              <p:cNvSpPr>
                <a:spLocks noChangeAspect="1" noChangeArrowheads="1"/>
              </p:cNvSpPr>
              <p:nvPr/>
            </p:nvSpPr>
            <p:spPr bwMode="auto">
              <a:xfrm>
                <a:off x="718" y="31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16" name="Oval 1256"/>
              <p:cNvSpPr>
                <a:spLocks noChangeAspect="1" noChangeArrowheads="1"/>
              </p:cNvSpPr>
              <p:nvPr/>
            </p:nvSpPr>
            <p:spPr bwMode="auto">
              <a:xfrm>
                <a:off x="1549" y="279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17" name="Oval 1257"/>
              <p:cNvSpPr>
                <a:spLocks noChangeAspect="1" noChangeArrowheads="1"/>
              </p:cNvSpPr>
              <p:nvPr/>
            </p:nvSpPr>
            <p:spPr bwMode="auto">
              <a:xfrm>
                <a:off x="1194"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18" name="Oval 1258"/>
              <p:cNvSpPr>
                <a:spLocks noChangeAspect="1" noChangeArrowheads="1"/>
              </p:cNvSpPr>
              <p:nvPr/>
            </p:nvSpPr>
            <p:spPr bwMode="auto">
              <a:xfrm>
                <a:off x="1136" y="300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19" name="Oval 1259"/>
              <p:cNvSpPr>
                <a:spLocks noChangeAspect="1" noChangeArrowheads="1"/>
              </p:cNvSpPr>
              <p:nvPr/>
            </p:nvSpPr>
            <p:spPr bwMode="auto">
              <a:xfrm>
                <a:off x="1500" y="28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20" name="Oval 1260"/>
              <p:cNvSpPr>
                <a:spLocks noChangeAspect="1" noChangeArrowheads="1"/>
              </p:cNvSpPr>
              <p:nvPr/>
            </p:nvSpPr>
            <p:spPr bwMode="auto">
              <a:xfrm>
                <a:off x="1220" y="288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21" name="Oval 1261"/>
              <p:cNvSpPr>
                <a:spLocks noChangeAspect="1" noChangeArrowheads="1"/>
              </p:cNvSpPr>
              <p:nvPr/>
            </p:nvSpPr>
            <p:spPr bwMode="auto">
              <a:xfrm>
                <a:off x="1442" y="276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22" name="Oval 1262"/>
              <p:cNvSpPr>
                <a:spLocks noChangeAspect="1" noChangeArrowheads="1"/>
              </p:cNvSpPr>
              <p:nvPr/>
            </p:nvSpPr>
            <p:spPr bwMode="auto">
              <a:xfrm>
                <a:off x="1393"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23" name="Oval 1263"/>
              <p:cNvSpPr>
                <a:spLocks noChangeAspect="1" noChangeArrowheads="1"/>
              </p:cNvSpPr>
              <p:nvPr/>
            </p:nvSpPr>
            <p:spPr bwMode="auto">
              <a:xfrm>
                <a:off x="1393" y="27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24" name="Oval 1264"/>
              <p:cNvSpPr>
                <a:spLocks noChangeAspect="1" noChangeArrowheads="1"/>
              </p:cNvSpPr>
              <p:nvPr/>
            </p:nvSpPr>
            <p:spPr bwMode="auto">
              <a:xfrm>
                <a:off x="1300" y="295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25" name="Oval 1265"/>
              <p:cNvSpPr>
                <a:spLocks noChangeAspect="1" noChangeArrowheads="1"/>
              </p:cNvSpPr>
              <p:nvPr/>
            </p:nvSpPr>
            <p:spPr bwMode="auto">
              <a:xfrm>
                <a:off x="1238" y="29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26" name="Oval 1266"/>
              <p:cNvSpPr>
                <a:spLocks noChangeAspect="1" noChangeArrowheads="1"/>
              </p:cNvSpPr>
              <p:nvPr/>
            </p:nvSpPr>
            <p:spPr bwMode="auto">
              <a:xfrm>
                <a:off x="1158" y="30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27" name="Oval 1267"/>
              <p:cNvSpPr>
                <a:spLocks noChangeAspect="1" noChangeArrowheads="1"/>
              </p:cNvSpPr>
              <p:nvPr/>
            </p:nvSpPr>
            <p:spPr bwMode="auto">
              <a:xfrm>
                <a:off x="1109" y="30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28" name="Oval 1268"/>
              <p:cNvSpPr>
                <a:spLocks noChangeAspect="1" noChangeArrowheads="1"/>
              </p:cNvSpPr>
              <p:nvPr/>
            </p:nvSpPr>
            <p:spPr bwMode="auto">
              <a:xfrm>
                <a:off x="1083" y="30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29" name="Oval 1269"/>
              <p:cNvSpPr>
                <a:spLocks noChangeAspect="1" noChangeArrowheads="1"/>
              </p:cNvSpPr>
              <p:nvPr/>
            </p:nvSpPr>
            <p:spPr bwMode="auto">
              <a:xfrm>
                <a:off x="985" y="301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30" name="Oval 1270"/>
              <p:cNvSpPr>
                <a:spLocks noChangeAspect="1" noChangeArrowheads="1"/>
              </p:cNvSpPr>
              <p:nvPr/>
            </p:nvSpPr>
            <p:spPr bwMode="auto">
              <a:xfrm>
                <a:off x="1496" y="27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31" name="Oval 1271"/>
              <p:cNvSpPr>
                <a:spLocks noChangeAspect="1" noChangeArrowheads="1"/>
              </p:cNvSpPr>
              <p:nvPr/>
            </p:nvSpPr>
            <p:spPr bwMode="auto">
              <a:xfrm>
                <a:off x="1242" y="29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32" name="Oval 1272"/>
              <p:cNvSpPr>
                <a:spLocks noChangeAspect="1" noChangeArrowheads="1"/>
              </p:cNvSpPr>
              <p:nvPr/>
            </p:nvSpPr>
            <p:spPr bwMode="auto">
              <a:xfrm>
                <a:off x="1162" y="3042"/>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33" name="Oval 1273"/>
              <p:cNvSpPr>
                <a:spLocks noChangeAspect="1" noChangeArrowheads="1"/>
              </p:cNvSpPr>
              <p:nvPr/>
            </p:nvSpPr>
            <p:spPr bwMode="auto">
              <a:xfrm>
                <a:off x="1211" y="301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34" name="Oval 1274"/>
              <p:cNvSpPr>
                <a:spLocks noChangeAspect="1" noChangeArrowheads="1"/>
              </p:cNvSpPr>
              <p:nvPr/>
            </p:nvSpPr>
            <p:spPr bwMode="auto">
              <a:xfrm>
                <a:off x="1162" y="3131"/>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35" name="Oval 1275"/>
              <p:cNvSpPr>
                <a:spLocks noChangeAspect="1" noChangeArrowheads="1"/>
              </p:cNvSpPr>
              <p:nvPr/>
            </p:nvSpPr>
            <p:spPr bwMode="auto">
              <a:xfrm>
                <a:off x="1087" y="307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36" name="Oval 1276"/>
              <p:cNvSpPr>
                <a:spLocks noChangeAspect="1" noChangeArrowheads="1"/>
              </p:cNvSpPr>
              <p:nvPr/>
            </p:nvSpPr>
            <p:spPr bwMode="auto">
              <a:xfrm>
                <a:off x="1149" y="30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37" name="Oval 1277"/>
              <p:cNvSpPr>
                <a:spLocks noChangeAspect="1" noChangeArrowheads="1"/>
              </p:cNvSpPr>
              <p:nvPr/>
            </p:nvSpPr>
            <p:spPr bwMode="auto">
              <a:xfrm>
                <a:off x="1451" y="289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38" name="Oval 1278"/>
              <p:cNvSpPr>
                <a:spLocks noChangeAspect="1" noChangeArrowheads="1"/>
              </p:cNvSpPr>
              <p:nvPr/>
            </p:nvSpPr>
            <p:spPr bwMode="auto">
              <a:xfrm>
                <a:off x="1065" y="312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39" name="Oval 1279"/>
              <p:cNvSpPr>
                <a:spLocks noChangeAspect="1" noChangeArrowheads="1"/>
              </p:cNvSpPr>
              <p:nvPr/>
            </p:nvSpPr>
            <p:spPr bwMode="auto">
              <a:xfrm>
                <a:off x="1331" y="28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40" name="Oval 1280"/>
              <p:cNvSpPr>
                <a:spLocks noChangeAspect="1" noChangeArrowheads="1"/>
              </p:cNvSpPr>
              <p:nvPr/>
            </p:nvSpPr>
            <p:spPr bwMode="auto">
              <a:xfrm>
                <a:off x="1060" y="30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41" name="Oval 1281"/>
              <p:cNvSpPr>
                <a:spLocks noChangeAspect="1" noChangeArrowheads="1"/>
              </p:cNvSpPr>
              <p:nvPr/>
            </p:nvSpPr>
            <p:spPr bwMode="auto">
              <a:xfrm>
                <a:off x="1376" y="28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42" name="Oval 1282"/>
              <p:cNvSpPr>
                <a:spLocks noChangeAspect="1" noChangeArrowheads="1"/>
              </p:cNvSpPr>
              <p:nvPr/>
            </p:nvSpPr>
            <p:spPr bwMode="auto">
              <a:xfrm>
                <a:off x="1482" y="2788"/>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43" name="Oval 1283"/>
              <p:cNvSpPr>
                <a:spLocks noChangeAspect="1" noChangeArrowheads="1"/>
              </p:cNvSpPr>
              <p:nvPr/>
            </p:nvSpPr>
            <p:spPr bwMode="auto">
              <a:xfrm>
                <a:off x="1158"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44" name="Oval 1284"/>
              <p:cNvSpPr>
                <a:spLocks noChangeAspect="1" noChangeArrowheads="1"/>
              </p:cNvSpPr>
              <p:nvPr/>
            </p:nvSpPr>
            <p:spPr bwMode="auto">
              <a:xfrm>
                <a:off x="980" y="305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45" name="Oval 1285"/>
              <p:cNvSpPr>
                <a:spLocks noChangeAspect="1" noChangeArrowheads="1"/>
              </p:cNvSpPr>
              <p:nvPr/>
            </p:nvSpPr>
            <p:spPr bwMode="auto">
              <a:xfrm>
                <a:off x="1469" y="287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46" name="Oval 1286"/>
              <p:cNvSpPr>
                <a:spLocks noChangeAspect="1" noChangeArrowheads="1"/>
              </p:cNvSpPr>
              <p:nvPr/>
            </p:nvSpPr>
            <p:spPr bwMode="auto">
              <a:xfrm>
                <a:off x="1358" y="29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47" name="Oval 1287"/>
              <p:cNvSpPr>
                <a:spLocks noChangeAspect="1" noChangeArrowheads="1"/>
              </p:cNvSpPr>
              <p:nvPr/>
            </p:nvSpPr>
            <p:spPr bwMode="auto">
              <a:xfrm>
                <a:off x="1145" y="30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48" name="Oval 1288"/>
              <p:cNvSpPr>
                <a:spLocks noChangeAspect="1" noChangeArrowheads="1"/>
              </p:cNvSpPr>
              <p:nvPr/>
            </p:nvSpPr>
            <p:spPr bwMode="auto">
              <a:xfrm>
                <a:off x="1211"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49" name="Oval 1289"/>
              <p:cNvSpPr>
                <a:spLocks noChangeAspect="1" noChangeArrowheads="1"/>
              </p:cNvSpPr>
              <p:nvPr/>
            </p:nvSpPr>
            <p:spPr bwMode="auto">
              <a:xfrm>
                <a:off x="1127"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50" name="Oval 1290"/>
              <p:cNvSpPr>
                <a:spLocks noChangeAspect="1" noChangeArrowheads="1"/>
              </p:cNvSpPr>
              <p:nvPr/>
            </p:nvSpPr>
            <p:spPr bwMode="auto">
              <a:xfrm>
                <a:off x="980" y="305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51" name="Oval 1291"/>
              <p:cNvSpPr>
                <a:spLocks noChangeAspect="1" noChangeArrowheads="1"/>
              </p:cNvSpPr>
              <p:nvPr/>
            </p:nvSpPr>
            <p:spPr bwMode="auto">
              <a:xfrm>
                <a:off x="967" y="30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52" name="Oval 1292"/>
              <p:cNvSpPr>
                <a:spLocks noChangeAspect="1" noChangeArrowheads="1"/>
              </p:cNvSpPr>
              <p:nvPr/>
            </p:nvSpPr>
            <p:spPr bwMode="auto">
              <a:xfrm>
                <a:off x="1473" y="281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53" name="Oval 1293"/>
              <p:cNvSpPr>
                <a:spLocks noChangeAspect="1" noChangeArrowheads="1"/>
              </p:cNvSpPr>
              <p:nvPr/>
            </p:nvSpPr>
            <p:spPr bwMode="auto">
              <a:xfrm>
                <a:off x="1176"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54" name="Oval 1294"/>
              <p:cNvSpPr>
                <a:spLocks noChangeAspect="1" noChangeArrowheads="1"/>
              </p:cNvSpPr>
              <p:nvPr/>
            </p:nvSpPr>
            <p:spPr bwMode="auto">
              <a:xfrm>
                <a:off x="1589" y="2788"/>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55" name="Oval 1295"/>
              <p:cNvSpPr>
                <a:spLocks noChangeAspect="1" noChangeArrowheads="1"/>
              </p:cNvSpPr>
              <p:nvPr/>
            </p:nvSpPr>
            <p:spPr bwMode="auto">
              <a:xfrm>
                <a:off x="1198" y="29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56" name="Oval 1296"/>
              <p:cNvSpPr>
                <a:spLocks noChangeAspect="1" noChangeArrowheads="1"/>
              </p:cNvSpPr>
              <p:nvPr/>
            </p:nvSpPr>
            <p:spPr bwMode="auto">
              <a:xfrm>
                <a:off x="1340" y="28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57" name="Oval 1297"/>
              <p:cNvSpPr>
                <a:spLocks noChangeAspect="1" noChangeArrowheads="1"/>
              </p:cNvSpPr>
              <p:nvPr/>
            </p:nvSpPr>
            <p:spPr bwMode="auto">
              <a:xfrm>
                <a:off x="1180" y="29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58" name="Oval 1298"/>
              <p:cNvSpPr>
                <a:spLocks noChangeAspect="1" noChangeArrowheads="1"/>
              </p:cNvSpPr>
              <p:nvPr/>
            </p:nvSpPr>
            <p:spPr bwMode="auto">
              <a:xfrm>
                <a:off x="1118" y="3144"/>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59" name="Oval 1299"/>
              <p:cNvSpPr>
                <a:spLocks noChangeAspect="1" noChangeArrowheads="1"/>
              </p:cNvSpPr>
              <p:nvPr/>
            </p:nvSpPr>
            <p:spPr bwMode="auto">
              <a:xfrm>
                <a:off x="1096" y="308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60" name="Oval 1300"/>
              <p:cNvSpPr>
                <a:spLocks noChangeAspect="1" noChangeArrowheads="1"/>
              </p:cNvSpPr>
              <p:nvPr/>
            </p:nvSpPr>
            <p:spPr bwMode="auto">
              <a:xfrm>
                <a:off x="1496" y="283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61" name="Oval 1301"/>
              <p:cNvSpPr>
                <a:spLocks noChangeAspect="1" noChangeArrowheads="1"/>
              </p:cNvSpPr>
              <p:nvPr/>
            </p:nvSpPr>
            <p:spPr bwMode="auto">
              <a:xfrm>
                <a:off x="1438" y="28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62" name="Oval 1302"/>
              <p:cNvSpPr>
                <a:spLocks noChangeAspect="1" noChangeArrowheads="1"/>
              </p:cNvSpPr>
              <p:nvPr/>
            </p:nvSpPr>
            <p:spPr bwMode="auto">
              <a:xfrm>
                <a:off x="1567" y="271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63" name="Oval 1303"/>
              <p:cNvSpPr>
                <a:spLocks noChangeAspect="1" noChangeArrowheads="1"/>
              </p:cNvSpPr>
              <p:nvPr/>
            </p:nvSpPr>
            <p:spPr bwMode="auto">
              <a:xfrm>
                <a:off x="1265" y="29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64" name="Oval 1304"/>
              <p:cNvSpPr>
                <a:spLocks noChangeAspect="1" noChangeArrowheads="1"/>
              </p:cNvSpPr>
              <p:nvPr/>
            </p:nvSpPr>
            <p:spPr bwMode="auto">
              <a:xfrm>
                <a:off x="1247" y="29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65" name="Oval 1305"/>
              <p:cNvSpPr>
                <a:spLocks noChangeAspect="1" noChangeArrowheads="1"/>
              </p:cNvSpPr>
              <p:nvPr/>
            </p:nvSpPr>
            <p:spPr bwMode="auto">
              <a:xfrm>
                <a:off x="1158"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66" name="Oval 1306"/>
              <p:cNvSpPr>
                <a:spLocks noChangeAspect="1" noChangeArrowheads="1"/>
              </p:cNvSpPr>
              <p:nvPr/>
            </p:nvSpPr>
            <p:spPr bwMode="auto">
              <a:xfrm>
                <a:off x="1189" y="30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67" name="Oval 1307"/>
              <p:cNvSpPr>
                <a:spLocks noChangeAspect="1" noChangeArrowheads="1"/>
              </p:cNvSpPr>
              <p:nvPr/>
            </p:nvSpPr>
            <p:spPr bwMode="auto">
              <a:xfrm>
                <a:off x="1216" y="291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68" name="Oval 1308"/>
              <p:cNvSpPr>
                <a:spLocks noChangeAspect="1" noChangeArrowheads="1"/>
              </p:cNvSpPr>
              <p:nvPr/>
            </p:nvSpPr>
            <p:spPr bwMode="auto">
              <a:xfrm>
                <a:off x="1265" y="301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69" name="Oval 1309"/>
              <p:cNvSpPr>
                <a:spLocks noChangeAspect="1" noChangeArrowheads="1"/>
              </p:cNvSpPr>
              <p:nvPr/>
            </p:nvSpPr>
            <p:spPr bwMode="auto">
              <a:xfrm>
                <a:off x="1260" y="28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70" name="Oval 1310"/>
              <p:cNvSpPr>
                <a:spLocks noChangeAspect="1" noChangeArrowheads="1"/>
              </p:cNvSpPr>
              <p:nvPr/>
            </p:nvSpPr>
            <p:spPr bwMode="auto">
              <a:xfrm>
                <a:off x="1216"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71" name="Oval 1311"/>
              <p:cNvSpPr>
                <a:spLocks noChangeAspect="1" noChangeArrowheads="1"/>
              </p:cNvSpPr>
              <p:nvPr/>
            </p:nvSpPr>
            <p:spPr bwMode="auto">
              <a:xfrm>
                <a:off x="1491" y="28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72" name="Oval 1312"/>
              <p:cNvSpPr>
                <a:spLocks noChangeAspect="1" noChangeArrowheads="1"/>
              </p:cNvSpPr>
              <p:nvPr/>
            </p:nvSpPr>
            <p:spPr bwMode="auto">
              <a:xfrm>
                <a:off x="1216" y="29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73" name="Oval 1313"/>
              <p:cNvSpPr>
                <a:spLocks noChangeAspect="1" noChangeArrowheads="1"/>
              </p:cNvSpPr>
              <p:nvPr/>
            </p:nvSpPr>
            <p:spPr bwMode="auto">
              <a:xfrm>
                <a:off x="807" y="302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74" name="Oval 1314"/>
              <p:cNvSpPr>
                <a:spLocks noChangeAspect="1" noChangeArrowheads="1"/>
              </p:cNvSpPr>
              <p:nvPr/>
            </p:nvSpPr>
            <p:spPr bwMode="auto">
              <a:xfrm>
                <a:off x="1322" y="28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75" name="Oval 1315"/>
              <p:cNvSpPr>
                <a:spLocks noChangeAspect="1" noChangeArrowheads="1"/>
              </p:cNvSpPr>
              <p:nvPr/>
            </p:nvSpPr>
            <p:spPr bwMode="auto">
              <a:xfrm>
                <a:off x="1194"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76" name="Oval 1316"/>
              <p:cNvSpPr>
                <a:spLocks noChangeAspect="1" noChangeArrowheads="1"/>
              </p:cNvSpPr>
              <p:nvPr/>
            </p:nvSpPr>
            <p:spPr bwMode="auto">
              <a:xfrm>
                <a:off x="1371" y="27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77" name="Oval 1317"/>
              <p:cNvSpPr>
                <a:spLocks noChangeAspect="1" noChangeArrowheads="1"/>
              </p:cNvSpPr>
              <p:nvPr/>
            </p:nvSpPr>
            <p:spPr bwMode="auto">
              <a:xfrm>
                <a:off x="909" y="31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78" name="Oval 1318"/>
              <p:cNvSpPr>
                <a:spLocks noChangeAspect="1" noChangeArrowheads="1"/>
              </p:cNvSpPr>
              <p:nvPr/>
            </p:nvSpPr>
            <p:spPr bwMode="auto">
              <a:xfrm>
                <a:off x="1234" y="30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79" name="Oval 1319"/>
              <p:cNvSpPr>
                <a:spLocks noChangeAspect="1" noChangeArrowheads="1"/>
              </p:cNvSpPr>
              <p:nvPr/>
            </p:nvSpPr>
            <p:spPr bwMode="auto">
              <a:xfrm>
                <a:off x="1060"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80" name="Oval 1320"/>
              <p:cNvSpPr>
                <a:spLocks noChangeAspect="1" noChangeArrowheads="1"/>
              </p:cNvSpPr>
              <p:nvPr/>
            </p:nvSpPr>
            <p:spPr bwMode="auto">
              <a:xfrm>
                <a:off x="1020" y="304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81" name="Oval 1321"/>
              <p:cNvSpPr>
                <a:spLocks noChangeAspect="1" noChangeArrowheads="1"/>
              </p:cNvSpPr>
              <p:nvPr/>
            </p:nvSpPr>
            <p:spPr bwMode="auto">
              <a:xfrm>
                <a:off x="1038" y="29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82" name="Oval 1322"/>
              <p:cNvSpPr>
                <a:spLocks noChangeAspect="1" noChangeArrowheads="1"/>
              </p:cNvSpPr>
              <p:nvPr/>
            </p:nvSpPr>
            <p:spPr bwMode="auto">
              <a:xfrm>
                <a:off x="1340" y="29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83" name="Oval 1323"/>
              <p:cNvSpPr>
                <a:spLocks noChangeAspect="1" noChangeArrowheads="1"/>
              </p:cNvSpPr>
              <p:nvPr/>
            </p:nvSpPr>
            <p:spPr bwMode="auto">
              <a:xfrm>
                <a:off x="1198" y="290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84" name="Oval 1324"/>
              <p:cNvSpPr>
                <a:spLocks noChangeAspect="1" noChangeArrowheads="1"/>
              </p:cNvSpPr>
              <p:nvPr/>
            </p:nvSpPr>
            <p:spPr bwMode="auto">
              <a:xfrm>
                <a:off x="1136"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85" name="Oval 1325"/>
              <p:cNvSpPr>
                <a:spLocks noChangeAspect="1" noChangeArrowheads="1"/>
              </p:cNvSpPr>
              <p:nvPr/>
            </p:nvSpPr>
            <p:spPr bwMode="auto">
              <a:xfrm>
                <a:off x="1114" y="29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86" name="Oval 1326"/>
              <p:cNvSpPr>
                <a:spLocks noChangeAspect="1" noChangeArrowheads="1"/>
              </p:cNvSpPr>
              <p:nvPr/>
            </p:nvSpPr>
            <p:spPr bwMode="auto">
              <a:xfrm>
                <a:off x="1140"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87" name="Oval 1327"/>
              <p:cNvSpPr>
                <a:spLocks noChangeAspect="1" noChangeArrowheads="1"/>
              </p:cNvSpPr>
              <p:nvPr/>
            </p:nvSpPr>
            <p:spPr bwMode="auto">
              <a:xfrm>
                <a:off x="1158" y="29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88" name="Oval 1328"/>
              <p:cNvSpPr>
                <a:spLocks noChangeAspect="1" noChangeArrowheads="1"/>
              </p:cNvSpPr>
              <p:nvPr/>
            </p:nvSpPr>
            <p:spPr bwMode="auto">
              <a:xfrm>
                <a:off x="1114" y="30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89" name="Oval 1329"/>
              <p:cNvSpPr>
                <a:spLocks noChangeAspect="1" noChangeArrowheads="1"/>
              </p:cNvSpPr>
              <p:nvPr/>
            </p:nvSpPr>
            <p:spPr bwMode="auto">
              <a:xfrm>
                <a:off x="1078" y="30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90" name="Oval 1330"/>
              <p:cNvSpPr>
                <a:spLocks noChangeAspect="1" noChangeArrowheads="1"/>
              </p:cNvSpPr>
              <p:nvPr/>
            </p:nvSpPr>
            <p:spPr bwMode="auto">
              <a:xfrm>
                <a:off x="1327" y="28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91" name="Oval 1331"/>
              <p:cNvSpPr>
                <a:spLocks noChangeAspect="1" noChangeArrowheads="1"/>
              </p:cNvSpPr>
              <p:nvPr/>
            </p:nvSpPr>
            <p:spPr bwMode="auto">
              <a:xfrm>
                <a:off x="1362" y="287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92" name="Oval 1332"/>
              <p:cNvSpPr>
                <a:spLocks noChangeAspect="1" noChangeArrowheads="1"/>
              </p:cNvSpPr>
              <p:nvPr/>
            </p:nvSpPr>
            <p:spPr bwMode="auto">
              <a:xfrm>
                <a:off x="1136" y="30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93" name="Oval 1333"/>
              <p:cNvSpPr>
                <a:spLocks noChangeAspect="1" noChangeArrowheads="1"/>
              </p:cNvSpPr>
              <p:nvPr/>
            </p:nvSpPr>
            <p:spPr bwMode="auto">
              <a:xfrm>
                <a:off x="1171"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94" name="Oval 1334"/>
              <p:cNvSpPr>
                <a:spLocks noChangeAspect="1" noChangeArrowheads="1"/>
              </p:cNvSpPr>
              <p:nvPr/>
            </p:nvSpPr>
            <p:spPr bwMode="auto">
              <a:xfrm>
                <a:off x="1065"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95" name="Oval 1335"/>
              <p:cNvSpPr>
                <a:spLocks noChangeAspect="1" noChangeArrowheads="1"/>
              </p:cNvSpPr>
              <p:nvPr/>
            </p:nvSpPr>
            <p:spPr bwMode="auto">
              <a:xfrm>
                <a:off x="1349"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96" name="Oval 1336"/>
              <p:cNvSpPr>
                <a:spLocks noChangeAspect="1" noChangeArrowheads="1"/>
              </p:cNvSpPr>
              <p:nvPr/>
            </p:nvSpPr>
            <p:spPr bwMode="auto">
              <a:xfrm>
                <a:off x="1265"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97" name="Oval 1337"/>
              <p:cNvSpPr>
                <a:spLocks noChangeAspect="1" noChangeArrowheads="1"/>
              </p:cNvSpPr>
              <p:nvPr/>
            </p:nvSpPr>
            <p:spPr bwMode="auto">
              <a:xfrm>
                <a:off x="1260" y="290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98" name="Oval 1338"/>
              <p:cNvSpPr>
                <a:spLocks noChangeAspect="1" noChangeArrowheads="1"/>
              </p:cNvSpPr>
              <p:nvPr/>
            </p:nvSpPr>
            <p:spPr bwMode="auto">
              <a:xfrm>
                <a:off x="1367"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499" name="Oval 1339"/>
              <p:cNvSpPr>
                <a:spLocks noChangeAspect="1" noChangeArrowheads="1"/>
              </p:cNvSpPr>
              <p:nvPr/>
            </p:nvSpPr>
            <p:spPr bwMode="auto">
              <a:xfrm>
                <a:off x="1216" y="29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00" name="Oval 1340"/>
              <p:cNvSpPr>
                <a:spLocks noChangeAspect="1" noChangeArrowheads="1"/>
              </p:cNvSpPr>
              <p:nvPr/>
            </p:nvSpPr>
            <p:spPr bwMode="auto">
              <a:xfrm>
                <a:off x="1251"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01" name="Oval 1341"/>
              <p:cNvSpPr>
                <a:spLocks noChangeAspect="1" noChangeArrowheads="1"/>
              </p:cNvSpPr>
              <p:nvPr/>
            </p:nvSpPr>
            <p:spPr bwMode="auto">
              <a:xfrm>
                <a:off x="1211" y="294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02" name="Oval 1342"/>
              <p:cNvSpPr>
                <a:spLocks noChangeAspect="1" noChangeArrowheads="1"/>
              </p:cNvSpPr>
              <p:nvPr/>
            </p:nvSpPr>
            <p:spPr bwMode="auto">
              <a:xfrm>
                <a:off x="1331" y="29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03" name="Oval 1343"/>
              <p:cNvSpPr>
                <a:spLocks noChangeAspect="1" noChangeArrowheads="1"/>
              </p:cNvSpPr>
              <p:nvPr/>
            </p:nvSpPr>
            <p:spPr bwMode="auto">
              <a:xfrm>
                <a:off x="1371"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04" name="Oval 1344"/>
              <p:cNvSpPr>
                <a:spLocks noChangeAspect="1" noChangeArrowheads="1"/>
              </p:cNvSpPr>
              <p:nvPr/>
            </p:nvSpPr>
            <p:spPr bwMode="auto">
              <a:xfrm>
                <a:off x="1016" y="30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05" name="Oval 1345"/>
              <p:cNvSpPr>
                <a:spLocks noChangeAspect="1" noChangeArrowheads="1"/>
              </p:cNvSpPr>
              <p:nvPr/>
            </p:nvSpPr>
            <p:spPr bwMode="auto">
              <a:xfrm>
                <a:off x="1464" y="2762"/>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06" name="Oval 1346"/>
              <p:cNvSpPr>
                <a:spLocks noChangeAspect="1" noChangeArrowheads="1"/>
              </p:cNvSpPr>
              <p:nvPr/>
            </p:nvSpPr>
            <p:spPr bwMode="auto">
              <a:xfrm>
                <a:off x="1043" y="30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07" name="Oval 1347"/>
              <p:cNvSpPr>
                <a:spLocks noChangeAspect="1" noChangeArrowheads="1"/>
              </p:cNvSpPr>
              <p:nvPr/>
            </p:nvSpPr>
            <p:spPr bwMode="auto">
              <a:xfrm>
                <a:off x="1562" y="27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08" name="Oval 1348"/>
              <p:cNvSpPr>
                <a:spLocks noChangeAspect="1" noChangeArrowheads="1"/>
              </p:cNvSpPr>
              <p:nvPr/>
            </p:nvSpPr>
            <p:spPr bwMode="auto">
              <a:xfrm>
                <a:off x="1180"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09" name="Oval 1349"/>
              <p:cNvSpPr>
                <a:spLocks noChangeAspect="1" noChangeArrowheads="1"/>
              </p:cNvSpPr>
              <p:nvPr/>
            </p:nvSpPr>
            <p:spPr bwMode="auto">
              <a:xfrm>
                <a:off x="1358" y="291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10" name="Oval 1350"/>
              <p:cNvSpPr>
                <a:spLocks noChangeAspect="1" noChangeArrowheads="1"/>
              </p:cNvSpPr>
              <p:nvPr/>
            </p:nvSpPr>
            <p:spPr bwMode="auto">
              <a:xfrm>
                <a:off x="1127"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11" name="Oval 1351"/>
              <p:cNvSpPr>
                <a:spLocks noChangeAspect="1" noChangeArrowheads="1"/>
              </p:cNvSpPr>
              <p:nvPr/>
            </p:nvSpPr>
            <p:spPr bwMode="auto">
              <a:xfrm>
                <a:off x="1025" y="294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12" name="Oval 1352"/>
              <p:cNvSpPr>
                <a:spLocks noChangeAspect="1" noChangeArrowheads="1"/>
              </p:cNvSpPr>
              <p:nvPr/>
            </p:nvSpPr>
            <p:spPr bwMode="auto">
              <a:xfrm>
                <a:off x="1096" y="29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13" name="Oval 1353"/>
              <p:cNvSpPr>
                <a:spLocks noChangeAspect="1" noChangeArrowheads="1"/>
              </p:cNvSpPr>
              <p:nvPr/>
            </p:nvSpPr>
            <p:spPr bwMode="auto">
              <a:xfrm>
                <a:off x="1038" y="311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14" name="Oval 1354"/>
              <p:cNvSpPr>
                <a:spLocks noChangeAspect="1" noChangeArrowheads="1"/>
              </p:cNvSpPr>
              <p:nvPr/>
            </p:nvSpPr>
            <p:spPr bwMode="auto">
              <a:xfrm>
                <a:off x="1176" y="288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15" name="Oval 1355"/>
              <p:cNvSpPr>
                <a:spLocks noChangeAspect="1" noChangeArrowheads="1"/>
              </p:cNvSpPr>
              <p:nvPr/>
            </p:nvSpPr>
            <p:spPr bwMode="auto">
              <a:xfrm>
                <a:off x="723" y="31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16" name="Oval 1356"/>
              <p:cNvSpPr>
                <a:spLocks noChangeAspect="1" noChangeArrowheads="1"/>
              </p:cNvSpPr>
              <p:nvPr/>
            </p:nvSpPr>
            <p:spPr bwMode="auto">
              <a:xfrm>
                <a:off x="1513" y="27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17" name="Oval 1357"/>
              <p:cNvSpPr>
                <a:spLocks noChangeAspect="1" noChangeArrowheads="1"/>
              </p:cNvSpPr>
              <p:nvPr/>
            </p:nvSpPr>
            <p:spPr bwMode="auto">
              <a:xfrm>
                <a:off x="998" y="304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18" name="Oval 1358"/>
              <p:cNvSpPr>
                <a:spLocks noChangeAspect="1" noChangeArrowheads="1"/>
              </p:cNvSpPr>
              <p:nvPr/>
            </p:nvSpPr>
            <p:spPr bwMode="auto">
              <a:xfrm>
                <a:off x="1043" y="309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19" name="Oval 1359"/>
              <p:cNvSpPr>
                <a:spLocks noChangeAspect="1" noChangeArrowheads="1"/>
              </p:cNvSpPr>
              <p:nvPr/>
            </p:nvSpPr>
            <p:spPr bwMode="auto">
              <a:xfrm>
                <a:off x="1318" y="281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20" name="Oval 1360"/>
              <p:cNvSpPr>
                <a:spLocks noChangeAspect="1" noChangeArrowheads="1"/>
              </p:cNvSpPr>
              <p:nvPr/>
            </p:nvSpPr>
            <p:spPr bwMode="auto">
              <a:xfrm>
                <a:off x="1549" y="27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21" name="Oval 1361"/>
              <p:cNvSpPr>
                <a:spLocks noChangeAspect="1" noChangeArrowheads="1"/>
              </p:cNvSpPr>
              <p:nvPr/>
            </p:nvSpPr>
            <p:spPr bwMode="auto">
              <a:xfrm>
                <a:off x="1464" y="2780"/>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22" name="Oval 1362"/>
              <p:cNvSpPr>
                <a:spLocks noChangeAspect="1" noChangeArrowheads="1"/>
              </p:cNvSpPr>
              <p:nvPr/>
            </p:nvSpPr>
            <p:spPr bwMode="auto">
              <a:xfrm>
                <a:off x="1447" y="28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23" name="Oval 1363"/>
              <p:cNvSpPr>
                <a:spLocks noChangeAspect="1" noChangeArrowheads="1"/>
              </p:cNvSpPr>
              <p:nvPr/>
            </p:nvSpPr>
            <p:spPr bwMode="auto">
              <a:xfrm>
                <a:off x="1256" y="288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24" name="Oval 1364"/>
              <p:cNvSpPr>
                <a:spLocks noChangeAspect="1" noChangeArrowheads="1"/>
              </p:cNvSpPr>
              <p:nvPr/>
            </p:nvSpPr>
            <p:spPr bwMode="auto">
              <a:xfrm>
                <a:off x="1154"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25" name="Oval 1365"/>
              <p:cNvSpPr>
                <a:spLocks noChangeAspect="1" noChangeArrowheads="1"/>
              </p:cNvSpPr>
              <p:nvPr/>
            </p:nvSpPr>
            <p:spPr bwMode="auto">
              <a:xfrm>
                <a:off x="1207"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26" name="Oval 1366"/>
              <p:cNvSpPr>
                <a:spLocks noChangeAspect="1" noChangeArrowheads="1"/>
              </p:cNvSpPr>
              <p:nvPr/>
            </p:nvSpPr>
            <p:spPr bwMode="auto">
              <a:xfrm>
                <a:off x="1185"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27" name="Oval 1367"/>
              <p:cNvSpPr>
                <a:spLocks noChangeAspect="1" noChangeArrowheads="1"/>
              </p:cNvSpPr>
              <p:nvPr/>
            </p:nvSpPr>
            <p:spPr bwMode="auto">
              <a:xfrm>
                <a:off x="927" y="31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28" name="Oval 1368"/>
              <p:cNvSpPr>
                <a:spLocks noChangeAspect="1" noChangeArrowheads="1"/>
              </p:cNvSpPr>
              <p:nvPr/>
            </p:nvSpPr>
            <p:spPr bwMode="auto">
              <a:xfrm>
                <a:off x="1416" y="28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29" name="Oval 1369"/>
              <p:cNvSpPr>
                <a:spLocks noChangeAspect="1" noChangeArrowheads="1"/>
              </p:cNvSpPr>
              <p:nvPr/>
            </p:nvSpPr>
            <p:spPr bwMode="auto">
              <a:xfrm>
                <a:off x="1154" y="291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30" name="Oval 1370"/>
              <p:cNvSpPr>
                <a:spLocks noChangeAspect="1" noChangeArrowheads="1"/>
              </p:cNvSpPr>
              <p:nvPr/>
            </p:nvSpPr>
            <p:spPr bwMode="auto">
              <a:xfrm>
                <a:off x="1198" y="292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31" name="Oval 1371"/>
              <p:cNvSpPr>
                <a:spLocks noChangeAspect="1" noChangeArrowheads="1"/>
              </p:cNvSpPr>
              <p:nvPr/>
            </p:nvSpPr>
            <p:spPr bwMode="auto">
              <a:xfrm>
                <a:off x="1065" y="30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32" name="Oval 1372"/>
              <p:cNvSpPr>
                <a:spLocks noChangeAspect="1" noChangeArrowheads="1"/>
              </p:cNvSpPr>
              <p:nvPr/>
            </p:nvSpPr>
            <p:spPr bwMode="auto">
              <a:xfrm>
                <a:off x="1318"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33" name="Oval 1373"/>
              <p:cNvSpPr>
                <a:spLocks noChangeAspect="1" noChangeArrowheads="1"/>
              </p:cNvSpPr>
              <p:nvPr/>
            </p:nvSpPr>
            <p:spPr bwMode="auto">
              <a:xfrm>
                <a:off x="1234"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34" name="Oval 1374"/>
              <p:cNvSpPr>
                <a:spLocks noChangeAspect="1" noChangeArrowheads="1"/>
              </p:cNvSpPr>
              <p:nvPr/>
            </p:nvSpPr>
            <p:spPr bwMode="auto">
              <a:xfrm>
                <a:off x="1536" y="28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35" name="Oval 1375"/>
              <p:cNvSpPr>
                <a:spLocks noChangeAspect="1" noChangeArrowheads="1"/>
              </p:cNvSpPr>
              <p:nvPr/>
            </p:nvSpPr>
            <p:spPr bwMode="auto">
              <a:xfrm>
                <a:off x="1358" y="294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36" name="Oval 1376"/>
              <p:cNvSpPr>
                <a:spLocks noChangeAspect="1" noChangeArrowheads="1"/>
              </p:cNvSpPr>
              <p:nvPr/>
            </p:nvSpPr>
            <p:spPr bwMode="auto">
              <a:xfrm>
                <a:off x="1305"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37" name="Oval 1377"/>
              <p:cNvSpPr>
                <a:spLocks noChangeAspect="1" noChangeArrowheads="1"/>
              </p:cNvSpPr>
              <p:nvPr/>
            </p:nvSpPr>
            <p:spPr bwMode="auto">
              <a:xfrm>
                <a:off x="1385" y="287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38" name="Oval 1378"/>
              <p:cNvSpPr>
                <a:spLocks noChangeAspect="1" noChangeArrowheads="1"/>
              </p:cNvSpPr>
              <p:nvPr/>
            </p:nvSpPr>
            <p:spPr bwMode="auto">
              <a:xfrm>
                <a:off x="1282" y="28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39" name="Oval 1379"/>
              <p:cNvSpPr>
                <a:spLocks noChangeAspect="1" noChangeArrowheads="1"/>
              </p:cNvSpPr>
              <p:nvPr/>
            </p:nvSpPr>
            <p:spPr bwMode="auto">
              <a:xfrm>
                <a:off x="1429" y="28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40" name="Oval 1380"/>
              <p:cNvSpPr>
                <a:spLocks noChangeAspect="1" noChangeArrowheads="1"/>
              </p:cNvSpPr>
              <p:nvPr/>
            </p:nvSpPr>
            <p:spPr bwMode="auto">
              <a:xfrm>
                <a:off x="1180" y="29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41" name="Oval 1381"/>
              <p:cNvSpPr>
                <a:spLocks noChangeAspect="1" noChangeArrowheads="1"/>
              </p:cNvSpPr>
              <p:nvPr/>
            </p:nvSpPr>
            <p:spPr bwMode="auto">
              <a:xfrm>
                <a:off x="1025" y="303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42" name="Oval 1382"/>
              <p:cNvSpPr>
                <a:spLocks noChangeAspect="1" noChangeArrowheads="1"/>
              </p:cNvSpPr>
              <p:nvPr/>
            </p:nvSpPr>
            <p:spPr bwMode="auto">
              <a:xfrm>
                <a:off x="732" y="3193"/>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43" name="Oval 1383"/>
              <p:cNvSpPr>
                <a:spLocks noChangeAspect="1" noChangeArrowheads="1"/>
              </p:cNvSpPr>
              <p:nvPr/>
            </p:nvSpPr>
            <p:spPr bwMode="auto">
              <a:xfrm>
                <a:off x="1411" y="28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44" name="Oval 1384"/>
              <p:cNvSpPr>
                <a:spLocks noChangeAspect="1" noChangeArrowheads="1"/>
              </p:cNvSpPr>
              <p:nvPr/>
            </p:nvSpPr>
            <p:spPr bwMode="auto">
              <a:xfrm>
                <a:off x="1114" y="300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45" name="Oval 1385"/>
              <p:cNvSpPr>
                <a:spLocks noChangeAspect="1" noChangeArrowheads="1"/>
              </p:cNvSpPr>
              <p:nvPr/>
            </p:nvSpPr>
            <p:spPr bwMode="auto">
              <a:xfrm>
                <a:off x="1265" y="29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46" name="Oval 1386"/>
              <p:cNvSpPr>
                <a:spLocks noChangeAspect="1" noChangeArrowheads="1"/>
              </p:cNvSpPr>
              <p:nvPr/>
            </p:nvSpPr>
            <p:spPr bwMode="auto">
              <a:xfrm>
                <a:off x="1056" y="308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47" name="Oval 1387"/>
              <p:cNvSpPr>
                <a:spLocks noChangeAspect="1" noChangeArrowheads="1"/>
              </p:cNvSpPr>
              <p:nvPr/>
            </p:nvSpPr>
            <p:spPr bwMode="auto">
              <a:xfrm>
                <a:off x="994" y="30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48" name="Oval 1388"/>
              <p:cNvSpPr>
                <a:spLocks noChangeAspect="1" noChangeArrowheads="1"/>
              </p:cNvSpPr>
              <p:nvPr/>
            </p:nvSpPr>
            <p:spPr bwMode="auto">
              <a:xfrm>
                <a:off x="1393" y="28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49" name="Oval 1389"/>
              <p:cNvSpPr>
                <a:spLocks noChangeAspect="1" noChangeArrowheads="1"/>
              </p:cNvSpPr>
              <p:nvPr/>
            </p:nvSpPr>
            <p:spPr bwMode="auto">
              <a:xfrm>
                <a:off x="1740" y="261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50" name="Oval 1390"/>
              <p:cNvSpPr>
                <a:spLocks noChangeAspect="1" noChangeArrowheads="1"/>
              </p:cNvSpPr>
              <p:nvPr/>
            </p:nvSpPr>
            <p:spPr bwMode="auto">
              <a:xfrm>
                <a:off x="1380" y="289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51" name="Oval 1391"/>
              <p:cNvSpPr>
                <a:spLocks noChangeAspect="1" noChangeArrowheads="1"/>
              </p:cNvSpPr>
              <p:nvPr/>
            </p:nvSpPr>
            <p:spPr bwMode="auto">
              <a:xfrm>
                <a:off x="1251" y="301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52" name="Oval 1392"/>
              <p:cNvSpPr>
                <a:spLocks noChangeAspect="1" noChangeArrowheads="1"/>
              </p:cNvSpPr>
              <p:nvPr/>
            </p:nvSpPr>
            <p:spPr bwMode="auto">
              <a:xfrm>
                <a:off x="1118" y="30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53" name="Oval 1393"/>
              <p:cNvSpPr>
                <a:spLocks noChangeAspect="1" noChangeArrowheads="1"/>
              </p:cNvSpPr>
              <p:nvPr/>
            </p:nvSpPr>
            <p:spPr bwMode="auto">
              <a:xfrm>
                <a:off x="1003" y="30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54" name="Oval 1394"/>
              <p:cNvSpPr>
                <a:spLocks noChangeAspect="1" noChangeArrowheads="1"/>
              </p:cNvSpPr>
              <p:nvPr/>
            </p:nvSpPr>
            <p:spPr bwMode="auto">
              <a:xfrm>
                <a:off x="1185"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55" name="Oval 1395"/>
              <p:cNvSpPr>
                <a:spLocks noChangeAspect="1" noChangeArrowheads="1"/>
              </p:cNvSpPr>
              <p:nvPr/>
            </p:nvSpPr>
            <p:spPr bwMode="auto">
              <a:xfrm>
                <a:off x="1083"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56" name="Oval 1396"/>
              <p:cNvSpPr>
                <a:spLocks noChangeAspect="1" noChangeArrowheads="1"/>
              </p:cNvSpPr>
              <p:nvPr/>
            </p:nvSpPr>
            <p:spPr bwMode="auto">
              <a:xfrm>
                <a:off x="1251" y="298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57" name="Oval 1397"/>
              <p:cNvSpPr>
                <a:spLocks noChangeAspect="1" noChangeArrowheads="1"/>
              </p:cNvSpPr>
              <p:nvPr/>
            </p:nvSpPr>
            <p:spPr bwMode="auto">
              <a:xfrm>
                <a:off x="1029" y="29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58" name="Oval 1398"/>
              <p:cNvSpPr>
                <a:spLocks noChangeAspect="1" noChangeArrowheads="1"/>
              </p:cNvSpPr>
              <p:nvPr/>
            </p:nvSpPr>
            <p:spPr bwMode="auto">
              <a:xfrm>
                <a:off x="985" y="309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59" name="Oval 1399"/>
              <p:cNvSpPr>
                <a:spLocks noChangeAspect="1" noChangeArrowheads="1"/>
              </p:cNvSpPr>
              <p:nvPr/>
            </p:nvSpPr>
            <p:spPr bwMode="auto">
              <a:xfrm>
                <a:off x="918" y="31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60" name="Oval 1400"/>
              <p:cNvSpPr>
                <a:spLocks noChangeAspect="1" noChangeArrowheads="1"/>
              </p:cNvSpPr>
              <p:nvPr/>
            </p:nvSpPr>
            <p:spPr bwMode="auto">
              <a:xfrm>
                <a:off x="1114"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61" name="Oval 1401"/>
              <p:cNvSpPr>
                <a:spLocks noChangeAspect="1" noChangeArrowheads="1"/>
              </p:cNvSpPr>
              <p:nvPr/>
            </p:nvSpPr>
            <p:spPr bwMode="auto">
              <a:xfrm>
                <a:off x="1349" y="28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62" name="Oval 1402"/>
              <p:cNvSpPr>
                <a:spLocks noChangeAspect="1" noChangeArrowheads="1"/>
              </p:cNvSpPr>
              <p:nvPr/>
            </p:nvSpPr>
            <p:spPr bwMode="auto">
              <a:xfrm>
                <a:off x="1136" y="30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63" name="Oval 1403"/>
              <p:cNvSpPr>
                <a:spLocks noChangeAspect="1" noChangeArrowheads="1"/>
              </p:cNvSpPr>
              <p:nvPr/>
            </p:nvSpPr>
            <p:spPr bwMode="auto">
              <a:xfrm>
                <a:off x="927" y="312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64" name="Oval 1404"/>
              <p:cNvSpPr>
                <a:spLocks noChangeAspect="1" noChangeArrowheads="1"/>
              </p:cNvSpPr>
              <p:nvPr/>
            </p:nvSpPr>
            <p:spPr bwMode="auto">
              <a:xfrm>
                <a:off x="1247" y="294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65" name="Oval 1405"/>
              <p:cNvSpPr>
                <a:spLocks noChangeAspect="1" noChangeArrowheads="1"/>
              </p:cNvSpPr>
              <p:nvPr/>
            </p:nvSpPr>
            <p:spPr bwMode="auto">
              <a:xfrm>
                <a:off x="1420" y="28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66" name="Oval 1406"/>
              <p:cNvSpPr>
                <a:spLocks noChangeAspect="1" noChangeArrowheads="1"/>
              </p:cNvSpPr>
              <p:nvPr/>
            </p:nvSpPr>
            <p:spPr bwMode="auto">
              <a:xfrm>
                <a:off x="1194" y="29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67" name="Oval 1407"/>
              <p:cNvSpPr>
                <a:spLocks noChangeAspect="1" noChangeArrowheads="1"/>
              </p:cNvSpPr>
              <p:nvPr/>
            </p:nvSpPr>
            <p:spPr bwMode="auto">
              <a:xfrm>
                <a:off x="1309" y="28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68" name="Oval 1408"/>
              <p:cNvSpPr>
                <a:spLocks noChangeAspect="1" noChangeArrowheads="1"/>
              </p:cNvSpPr>
              <p:nvPr/>
            </p:nvSpPr>
            <p:spPr bwMode="auto">
              <a:xfrm>
                <a:off x="1318" y="27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69" name="Oval 1409"/>
              <p:cNvSpPr>
                <a:spLocks noChangeAspect="1" noChangeArrowheads="1"/>
              </p:cNvSpPr>
              <p:nvPr/>
            </p:nvSpPr>
            <p:spPr bwMode="auto">
              <a:xfrm>
                <a:off x="1345" y="28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grpSp>
        <p:grpSp>
          <p:nvGrpSpPr>
            <p:cNvPr id="733570" name="Group 1410"/>
            <p:cNvGrpSpPr>
              <a:grpSpLocks noChangeAspect="1"/>
            </p:cNvGrpSpPr>
            <p:nvPr/>
          </p:nvGrpSpPr>
          <p:grpSpPr bwMode="auto">
            <a:xfrm>
              <a:off x="772" y="2722"/>
              <a:ext cx="963" cy="569"/>
              <a:chOff x="772" y="2722"/>
              <a:chExt cx="963" cy="569"/>
            </a:xfrm>
          </p:grpSpPr>
          <p:sp>
            <p:nvSpPr>
              <p:cNvPr id="733571" name="Oval 1411"/>
              <p:cNvSpPr>
                <a:spLocks noChangeAspect="1" noChangeArrowheads="1"/>
              </p:cNvSpPr>
              <p:nvPr/>
            </p:nvSpPr>
            <p:spPr bwMode="auto">
              <a:xfrm>
                <a:off x="1136"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72" name="Oval 1412"/>
              <p:cNvSpPr>
                <a:spLocks noChangeAspect="1" noChangeArrowheads="1"/>
              </p:cNvSpPr>
              <p:nvPr/>
            </p:nvSpPr>
            <p:spPr bwMode="auto">
              <a:xfrm>
                <a:off x="1185" y="301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73" name="Oval 1413"/>
              <p:cNvSpPr>
                <a:spLocks noChangeAspect="1" noChangeArrowheads="1"/>
              </p:cNvSpPr>
              <p:nvPr/>
            </p:nvSpPr>
            <p:spPr bwMode="auto">
              <a:xfrm>
                <a:off x="1194" y="28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74" name="Oval 1414"/>
              <p:cNvSpPr>
                <a:spLocks noChangeAspect="1" noChangeArrowheads="1"/>
              </p:cNvSpPr>
              <p:nvPr/>
            </p:nvSpPr>
            <p:spPr bwMode="auto">
              <a:xfrm>
                <a:off x="1611" y="27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75" name="Oval 1415"/>
              <p:cNvSpPr>
                <a:spLocks noChangeAspect="1" noChangeArrowheads="1"/>
              </p:cNvSpPr>
              <p:nvPr/>
            </p:nvSpPr>
            <p:spPr bwMode="auto">
              <a:xfrm>
                <a:off x="1211" y="29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76" name="Oval 1416"/>
              <p:cNvSpPr>
                <a:spLocks noChangeAspect="1" noChangeArrowheads="1"/>
              </p:cNvSpPr>
              <p:nvPr/>
            </p:nvSpPr>
            <p:spPr bwMode="auto">
              <a:xfrm>
                <a:off x="1464" y="2842"/>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77" name="Oval 1417"/>
              <p:cNvSpPr>
                <a:spLocks noChangeAspect="1" noChangeArrowheads="1"/>
              </p:cNvSpPr>
              <p:nvPr/>
            </p:nvSpPr>
            <p:spPr bwMode="auto">
              <a:xfrm>
                <a:off x="1154" y="301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78" name="Oval 1418"/>
              <p:cNvSpPr>
                <a:spLocks noChangeAspect="1" noChangeArrowheads="1"/>
              </p:cNvSpPr>
              <p:nvPr/>
            </p:nvSpPr>
            <p:spPr bwMode="auto">
              <a:xfrm>
                <a:off x="1549" y="27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79" name="Oval 1419"/>
              <p:cNvSpPr>
                <a:spLocks noChangeAspect="1" noChangeArrowheads="1"/>
              </p:cNvSpPr>
              <p:nvPr/>
            </p:nvSpPr>
            <p:spPr bwMode="auto">
              <a:xfrm>
                <a:off x="1238"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80" name="Oval 1420"/>
              <p:cNvSpPr>
                <a:spLocks noChangeAspect="1" noChangeArrowheads="1"/>
              </p:cNvSpPr>
              <p:nvPr/>
            </p:nvSpPr>
            <p:spPr bwMode="auto">
              <a:xfrm>
                <a:off x="1704" y="27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81" name="Oval 1421"/>
              <p:cNvSpPr>
                <a:spLocks noChangeAspect="1" noChangeArrowheads="1"/>
              </p:cNvSpPr>
              <p:nvPr/>
            </p:nvSpPr>
            <p:spPr bwMode="auto">
              <a:xfrm>
                <a:off x="1318" y="29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82" name="Oval 1422"/>
              <p:cNvSpPr>
                <a:spLocks noChangeAspect="1" noChangeArrowheads="1"/>
              </p:cNvSpPr>
              <p:nvPr/>
            </p:nvSpPr>
            <p:spPr bwMode="auto">
              <a:xfrm>
                <a:off x="1056" y="29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83" name="Oval 1423"/>
              <p:cNvSpPr>
                <a:spLocks noChangeAspect="1" noChangeArrowheads="1"/>
              </p:cNvSpPr>
              <p:nvPr/>
            </p:nvSpPr>
            <p:spPr bwMode="auto">
              <a:xfrm>
                <a:off x="1527" y="27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84" name="Oval 1424"/>
              <p:cNvSpPr>
                <a:spLocks noChangeAspect="1" noChangeArrowheads="1"/>
              </p:cNvSpPr>
              <p:nvPr/>
            </p:nvSpPr>
            <p:spPr bwMode="auto">
              <a:xfrm>
                <a:off x="914" y="32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85" name="Oval 1425"/>
              <p:cNvSpPr>
                <a:spLocks noChangeAspect="1" noChangeArrowheads="1"/>
              </p:cNvSpPr>
              <p:nvPr/>
            </p:nvSpPr>
            <p:spPr bwMode="auto">
              <a:xfrm>
                <a:off x="1407" y="28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86" name="Oval 1426"/>
              <p:cNvSpPr>
                <a:spLocks noChangeAspect="1" noChangeArrowheads="1"/>
              </p:cNvSpPr>
              <p:nvPr/>
            </p:nvSpPr>
            <p:spPr bwMode="auto">
              <a:xfrm>
                <a:off x="1074" y="30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87" name="Oval 1427"/>
              <p:cNvSpPr>
                <a:spLocks noChangeAspect="1" noChangeArrowheads="1"/>
              </p:cNvSpPr>
              <p:nvPr/>
            </p:nvSpPr>
            <p:spPr bwMode="auto">
              <a:xfrm>
                <a:off x="1296"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88" name="Oval 1428"/>
              <p:cNvSpPr>
                <a:spLocks noChangeAspect="1" noChangeArrowheads="1"/>
              </p:cNvSpPr>
              <p:nvPr/>
            </p:nvSpPr>
            <p:spPr bwMode="auto">
              <a:xfrm>
                <a:off x="967" y="304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89" name="Oval 1429"/>
              <p:cNvSpPr>
                <a:spLocks noChangeAspect="1" noChangeArrowheads="1"/>
              </p:cNvSpPr>
              <p:nvPr/>
            </p:nvSpPr>
            <p:spPr bwMode="auto">
              <a:xfrm>
                <a:off x="1207" y="301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90" name="Oval 1430"/>
              <p:cNvSpPr>
                <a:spLocks noChangeAspect="1" noChangeArrowheads="1"/>
              </p:cNvSpPr>
              <p:nvPr/>
            </p:nvSpPr>
            <p:spPr bwMode="auto">
              <a:xfrm>
                <a:off x="1353" y="2940"/>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91" name="Oval 1431"/>
              <p:cNvSpPr>
                <a:spLocks noChangeAspect="1" noChangeArrowheads="1"/>
              </p:cNvSpPr>
              <p:nvPr/>
            </p:nvSpPr>
            <p:spPr bwMode="auto">
              <a:xfrm>
                <a:off x="980" y="30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92" name="Oval 1432"/>
              <p:cNvSpPr>
                <a:spLocks noChangeAspect="1" noChangeArrowheads="1"/>
              </p:cNvSpPr>
              <p:nvPr/>
            </p:nvSpPr>
            <p:spPr bwMode="auto">
              <a:xfrm>
                <a:off x="860" y="3136"/>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93" name="Oval 1433"/>
              <p:cNvSpPr>
                <a:spLocks noChangeAspect="1" noChangeArrowheads="1"/>
              </p:cNvSpPr>
              <p:nvPr/>
            </p:nvSpPr>
            <p:spPr bwMode="auto">
              <a:xfrm>
                <a:off x="1687" y="272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94" name="Oval 1434"/>
              <p:cNvSpPr>
                <a:spLocks noChangeAspect="1" noChangeArrowheads="1"/>
              </p:cNvSpPr>
              <p:nvPr/>
            </p:nvSpPr>
            <p:spPr bwMode="auto">
              <a:xfrm>
                <a:off x="1131"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95" name="Oval 1435"/>
              <p:cNvSpPr>
                <a:spLocks noChangeAspect="1" noChangeArrowheads="1"/>
              </p:cNvSpPr>
              <p:nvPr/>
            </p:nvSpPr>
            <p:spPr bwMode="auto">
              <a:xfrm>
                <a:off x="1083" y="29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96" name="Oval 1436"/>
              <p:cNvSpPr>
                <a:spLocks noChangeAspect="1" noChangeArrowheads="1"/>
              </p:cNvSpPr>
              <p:nvPr/>
            </p:nvSpPr>
            <p:spPr bwMode="auto">
              <a:xfrm>
                <a:off x="1096" y="30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97" name="Oval 1437"/>
              <p:cNvSpPr>
                <a:spLocks noChangeAspect="1" noChangeArrowheads="1"/>
              </p:cNvSpPr>
              <p:nvPr/>
            </p:nvSpPr>
            <p:spPr bwMode="auto">
              <a:xfrm>
                <a:off x="1287" y="284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98" name="Oval 1438"/>
              <p:cNvSpPr>
                <a:spLocks noChangeAspect="1" noChangeArrowheads="1"/>
              </p:cNvSpPr>
              <p:nvPr/>
            </p:nvSpPr>
            <p:spPr bwMode="auto">
              <a:xfrm>
                <a:off x="1043" y="303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599" name="Oval 1439"/>
              <p:cNvSpPr>
                <a:spLocks noChangeAspect="1" noChangeArrowheads="1"/>
              </p:cNvSpPr>
              <p:nvPr/>
            </p:nvSpPr>
            <p:spPr bwMode="auto">
              <a:xfrm>
                <a:off x="1025" y="302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00" name="Oval 1440"/>
              <p:cNvSpPr>
                <a:spLocks noChangeAspect="1" noChangeArrowheads="1"/>
              </p:cNvSpPr>
              <p:nvPr/>
            </p:nvSpPr>
            <p:spPr bwMode="auto">
              <a:xfrm>
                <a:off x="1460" y="287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01" name="Oval 1441"/>
              <p:cNvSpPr>
                <a:spLocks noChangeAspect="1" noChangeArrowheads="1"/>
              </p:cNvSpPr>
              <p:nvPr/>
            </p:nvSpPr>
            <p:spPr bwMode="auto">
              <a:xfrm>
                <a:off x="1091" y="2917"/>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02" name="Oval 1442"/>
              <p:cNvSpPr>
                <a:spLocks noChangeAspect="1" noChangeArrowheads="1"/>
              </p:cNvSpPr>
              <p:nvPr/>
            </p:nvSpPr>
            <p:spPr bwMode="auto">
              <a:xfrm>
                <a:off x="1265" y="287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03" name="Oval 1443"/>
              <p:cNvSpPr>
                <a:spLocks noChangeAspect="1" noChangeArrowheads="1"/>
              </p:cNvSpPr>
              <p:nvPr/>
            </p:nvSpPr>
            <p:spPr bwMode="auto">
              <a:xfrm>
                <a:off x="1251"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04" name="Oval 1444"/>
              <p:cNvSpPr>
                <a:spLocks noChangeAspect="1" noChangeArrowheads="1"/>
              </p:cNvSpPr>
              <p:nvPr/>
            </p:nvSpPr>
            <p:spPr bwMode="auto">
              <a:xfrm>
                <a:off x="905" y="315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05" name="Oval 1445"/>
              <p:cNvSpPr>
                <a:spLocks noChangeAspect="1" noChangeArrowheads="1"/>
              </p:cNvSpPr>
              <p:nvPr/>
            </p:nvSpPr>
            <p:spPr bwMode="auto">
              <a:xfrm>
                <a:off x="1491" y="29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06" name="Oval 1446"/>
              <p:cNvSpPr>
                <a:spLocks noChangeAspect="1" noChangeArrowheads="1"/>
              </p:cNvSpPr>
              <p:nvPr/>
            </p:nvSpPr>
            <p:spPr bwMode="auto">
              <a:xfrm>
                <a:off x="1131" y="29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07" name="Oval 1447"/>
              <p:cNvSpPr>
                <a:spLocks noChangeAspect="1" noChangeArrowheads="1"/>
              </p:cNvSpPr>
              <p:nvPr/>
            </p:nvSpPr>
            <p:spPr bwMode="auto">
              <a:xfrm>
                <a:off x="1056" y="3104"/>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08" name="Oval 1448"/>
              <p:cNvSpPr>
                <a:spLocks noChangeAspect="1" noChangeArrowheads="1"/>
              </p:cNvSpPr>
              <p:nvPr/>
            </p:nvSpPr>
            <p:spPr bwMode="auto">
              <a:xfrm>
                <a:off x="1424" y="2851"/>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09" name="Oval 1449"/>
              <p:cNvSpPr>
                <a:spLocks noChangeAspect="1" noChangeArrowheads="1"/>
              </p:cNvSpPr>
              <p:nvPr/>
            </p:nvSpPr>
            <p:spPr bwMode="auto">
              <a:xfrm>
                <a:off x="1305" y="29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10" name="Oval 1450"/>
              <p:cNvSpPr>
                <a:spLocks noChangeAspect="1" noChangeArrowheads="1"/>
              </p:cNvSpPr>
              <p:nvPr/>
            </p:nvSpPr>
            <p:spPr bwMode="auto">
              <a:xfrm>
                <a:off x="1242"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11" name="Oval 1451"/>
              <p:cNvSpPr>
                <a:spLocks noChangeAspect="1" noChangeArrowheads="1"/>
              </p:cNvSpPr>
              <p:nvPr/>
            </p:nvSpPr>
            <p:spPr bwMode="auto">
              <a:xfrm>
                <a:off x="980" y="3144"/>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12" name="Oval 1452"/>
              <p:cNvSpPr>
                <a:spLocks noChangeAspect="1" noChangeArrowheads="1"/>
              </p:cNvSpPr>
              <p:nvPr/>
            </p:nvSpPr>
            <p:spPr bwMode="auto">
              <a:xfrm>
                <a:off x="972" y="305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13" name="Oval 1453"/>
              <p:cNvSpPr>
                <a:spLocks noChangeAspect="1" noChangeArrowheads="1"/>
              </p:cNvSpPr>
              <p:nvPr/>
            </p:nvSpPr>
            <p:spPr bwMode="auto">
              <a:xfrm>
                <a:off x="1345" y="28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14" name="Oval 1454"/>
              <p:cNvSpPr>
                <a:spLocks noChangeAspect="1" noChangeArrowheads="1"/>
              </p:cNvSpPr>
              <p:nvPr/>
            </p:nvSpPr>
            <p:spPr bwMode="auto">
              <a:xfrm>
                <a:off x="1065"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15" name="Oval 1455"/>
              <p:cNvSpPr>
                <a:spLocks noChangeAspect="1" noChangeArrowheads="1"/>
              </p:cNvSpPr>
              <p:nvPr/>
            </p:nvSpPr>
            <p:spPr bwMode="auto">
              <a:xfrm>
                <a:off x="1096" y="305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16" name="Oval 1456"/>
              <p:cNvSpPr>
                <a:spLocks noChangeAspect="1" noChangeArrowheads="1"/>
              </p:cNvSpPr>
              <p:nvPr/>
            </p:nvSpPr>
            <p:spPr bwMode="auto">
              <a:xfrm>
                <a:off x="1260"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17" name="Oval 1457"/>
              <p:cNvSpPr>
                <a:spLocks noChangeAspect="1" noChangeArrowheads="1"/>
              </p:cNvSpPr>
              <p:nvPr/>
            </p:nvSpPr>
            <p:spPr bwMode="auto">
              <a:xfrm>
                <a:off x="1171" y="295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18" name="Oval 1458"/>
              <p:cNvSpPr>
                <a:spLocks noChangeAspect="1" noChangeArrowheads="1"/>
              </p:cNvSpPr>
              <p:nvPr/>
            </p:nvSpPr>
            <p:spPr bwMode="auto">
              <a:xfrm>
                <a:off x="1180"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19" name="Oval 1459"/>
              <p:cNvSpPr>
                <a:spLocks noChangeAspect="1" noChangeArrowheads="1"/>
              </p:cNvSpPr>
              <p:nvPr/>
            </p:nvSpPr>
            <p:spPr bwMode="auto">
              <a:xfrm>
                <a:off x="1234" y="29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20" name="Oval 1460"/>
              <p:cNvSpPr>
                <a:spLocks noChangeAspect="1" noChangeArrowheads="1"/>
              </p:cNvSpPr>
              <p:nvPr/>
            </p:nvSpPr>
            <p:spPr bwMode="auto">
              <a:xfrm>
                <a:off x="1300"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21" name="Oval 1461"/>
              <p:cNvSpPr>
                <a:spLocks noChangeAspect="1" noChangeArrowheads="1"/>
              </p:cNvSpPr>
              <p:nvPr/>
            </p:nvSpPr>
            <p:spPr bwMode="auto">
              <a:xfrm>
                <a:off x="1087" y="302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22" name="Oval 1462"/>
              <p:cNvSpPr>
                <a:spLocks noChangeAspect="1" noChangeArrowheads="1"/>
              </p:cNvSpPr>
              <p:nvPr/>
            </p:nvSpPr>
            <p:spPr bwMode="auto">
              <a:xfrm>
                <a:off x="1069"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23" name="Oval 1463"/>
              <p:cNvSpPr>
                <a:spLocks noChangeAspect="1" noChangeArrowheads="1"/>
              </p:cNvSpPr>
              <p:nvPr/>
            </p:nvSpPr>
            <p:spPr bwMode="auto">
              <a:xfrm>
                <a:off x="1478" y="288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24" name="Oval 1464"/>
              <p:cNvSpPr>
                <a:spLocks noChangeAspect="1" noChangeArrowheads="1"/>
              </p:cNvSpPr>
              <p:nvPr/>
            </p:nvSpPr>
            <p:spPr bwMode="auto">
              <a:xfrm>
                <a:off x="1100" y="301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25" name="Oval 1465"/>
              <p:cNvSpPr>
                <a:spLocks noChangeAspect="1" noChangeArrowheads="1"/>
              </p:cNvSpPr>
              <p:nvPr/>
            </p:nvSpPr>
            <p:spPr bwMode="auto">
              <a:xfrm>
                <a:off x="1207"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26" name="Oval 1466"/>
              <p:cNvSpPr>
                <a:spLocks noChangeAspect="1" noChangeArrowheads="1"/>
              </p:cNvSpPr>
              <p:nvPr/>
            </p:nvSpPr>
            <p:spPr bwMode="auto">
              <a:xfrm>
                <a:off x="1060" y="307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27" name="Oval 1467"/>
              <p:cNvSpPr>
                <a:spLocks noChangeAspect="1" noChangeArrowheads="1"/>
              </p:cNvSpPr>
              <p:nvPr/>
            </p:nvSpPr>
            <p:spPr bwMode="auto">
              <a:xfrm>
                <a:off x="1389" y="281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28" name="Oval 1468"/>
              <p:cNvSpPr>
                <a:spLocks noChangeAspect="1" noChangeArrowheads="1"/>
              </p:cNvSpPr>
              <p:nvPr/>
            </p:nvSpPr>
            <p:spPr bwMode="auto">
              <a:xfrm>
                <a:off x="1229" y="301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29" name="Oval 1469"/>
              <p:cNvSpPr>
                <a:spLocks noChangeAspect="1" noChangeArrowheads="1"/>
              </p:cNvSpPr>
              <p:nvPr/>
            </p:nvSpPr>
            <p:spPr bwMode="auto">
              <a:xfrm>
                <a:off x="1265"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30" name="Oval 1470"/>
              <p:cNvSpPr>
                <a:spLocks noChangeAspect="1" noChangeArrowheads="1"/>
              </p:cNvSpPr>
              <p:nvPr/>
            </p:nvSpPr>
            <p:spPr bwMode="auto">
              <a:xfrm>
                <a:off x="1362" y="289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31" name="Oval 1471"/>
              <p:cNvSpPr>
                <a:spLocks noChangeAspect="1" noChangeArrowheads="1"/>
              </p:cNvSpPr>
              <p:nvPr/>
            </p:nvSpPr>
            <p:spPr bwMode="auto">
              <a:xfrm>
                <a:off x="1336" y="28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32" name="Oval 1472"/>
              <p:cNvSpPr>
                <a:spLocks noChangeAspect="1" noChangeArrowheads="1"/>
              </p:cNvSpPr>
              <p:nvPr/>
            </p:nvSpPr>
            <p:spPr bwMode="auto">
              <a:xfrm>
                <a:off x="1100"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33" name="Oval 1473"/>
              <p:cNvSpPr>
                <a:spLocks noChangeAspect="1" noChangeArrowheads="1"/>
              </p:cNvSpPr>
              <p:nvPr/>
            </p:nvSpPr>
            <p:spPr bwMode="auto">
              <a:xfrm>
                <a:off x="1300"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34" name="Oval 1474"/>
              <p:cNvSpPr>
                <a:spLocks noChangeAspect="1" noChangeArrowheads="1"/>
              </p:cNvSpPr>
              <p:nvPr/>
            </p:nvSpPr>
            <p:spPr bwMode="auto">
              <a:xfrm>
                <a:off x="1331" y="28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35" name="Oval 1475"/>
              <p:cNvSpPr>
                <a:spLocks noChangeAspect="1" noChangeArrowheads="1"/>
              </p:cNvSpPr>
              <p:nvPr/>
            </p:nvSpPr>
            <p:spPr bwMode="auto">
              <a:xfrm>
                <a:off x="1096"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36" name="Oval 1476"/>
              <p:cNvSpPr>
                <a:spLocks noChangeAspect="1" noChangeArrowheads="1"/>
              </p:cNvSpPr>
              <p:nvPr/>
            </p:nvSpPr>
            <p:spPr bwMode="auto">
              <a:xfrm>
                <a:off x="1198" y="30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37" name="Oval 1477"/>
              <p:cNvSpPr>
                <a:spLocks noChangeAspect="1" noChangeArrowheads="1"/>
              </p:cNvSpPr>
              <p:nvPr/>
            </p:nvSpPr>
            <p:spPr bwMode="auto">
              <a:xfrm>
                <a:off x="1385" y="28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38" name="Oval 1478"/>
              <p:cNvSpPr>
                <a:spLocks noChangeAspect="1" noChangeArrowheads="1"/>
              </p:cNvSpPr>
              <p:nvPr/>
            </p:nvSpPr>
            <p:spPr bwMode="auto">
              <a:xfrm>
                <a:off x="772" y="31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39" name="Oval 1479"/>
              <p:cNvSpPr>
                <a:spLocks noChangeAspect="1" noChangeArrowheads="1"/>
              </p:cNvSpPr>
              <p:nvPr/>
            </p:nvSpPr>
            <p:spPr bwMode="auto">
              <a:xfrm>
                <a:off x="1247"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40" name="Oval 1480"/>
              <p:cNvSpPr>
                <a:spLocks noChangeAspect="1" noChangeArrowheads="1"/>
              </p:cNvSpPr>
              <p:nvPr/>
            </p:nvSpPr>
            <p:spPr bwMode="auto">
              <a:xfrm>
                <a:off x="1131"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41" name="Oval 1481"/>
              <p:cNvSpPr>
                <a:spLocks noChangeAspect="1" noChangeArrowheads="1"/>
              </p:cNvSpPr>
              <p:nvPr/>
            </p:nvSpPr>
            <p:spPr bwMode="auto">
              <a:xfrm>
                <a:off x="1256" y="294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42" name="Oval 1482"/>
              <p:cNvSpPr>
                <a:spLocks noChangeAspect="1" noChangeArrowheads="1"/>
              </p:cNvSpPr>
              <p:nvPr/>
            </p:nvSpPr>
            <p:spPr bwMode="auto">
              <a:xfrm>
                <a:off x="812" y="3233"/>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43" name="Oval 1483"/>
              <p:cNvSpPr>
                <a:spLocks noChangeAspect="1" noChangeArrowheads="1"/>
              </p:cNvSpPr>
              <p:nvPr/>
            </p:nvSpPr>
            <p:spPr bwMode="auto">
              <a:xfrm>
                <a:off x="1207"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44" name="Oval 1484"/>
              <p:cNvSpPr>
                <a:spLocks noChangeAspect="1" noChangeArrowheads="1"/>
              </p:cNvSpPr>
              <p:nvPr/>
            </p:nvSpPr>
            <p:spPr bwMode="auto">
              <a:xfrm>
                <a:off x="1287" y="285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45" name="Oval 1485"/>
              <p:cNvSpPr>
                <a:spLocks noChangeAspect="1" noChangeArrowheads="1"/>
              </p:cNvSpPr>
              <p:nvPr/>
            </p:nvSpPr>
            <p:spPr bwMode="auto">
              <a:xfrm>
                <a:off x="1282"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46" name="Oval 1486"/>
              <p:cNvSpPr>
                <a:spLocks noChangeAspect="1" noChangeArrowheads="1"/>
              </p:cNvSpPr>
              <p:nvPr/>
            </p:nvSpPr>
            <p:spPr bwMode="auto">
              <a:xfrm>
                <a:off x="1371" y="287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47" name="Oval 1487"/>
              <p:cNvSpPr>
                <a:spLocks noChangeAspect="1" noChangeArrowheads="1"/>
              </p:cNvSpPr>
              <p:nvPr/>
            </p:nvSpPr>
            <p:spPr bwMode="auto">
              <a:xfrm>
                <a:off x="1349" y="283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48" name="Oval 1488"/>
              <p:cNvSpPr>
                <a:spLocks noChangeAspect="1" noChangeArrowheads="1"/>
              </p:cNvSpPr>
              <p:nvPr/>
            </p:nvSpPr>
            <p:spPr bwMode="auto">
              <a:xfrm>
                <a:off x="1420" y="28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49" name="Oval 1489"/>
              <p:cNvSpPr>
                <a:spLocks noChangeAspect="1" noChangeArrowheads="1"/>
              </p:cNvSpPr>
              <p:nvPr/>
            </p:nvSpPr>
            <p:spPr bwMode="auto">
              <a:xfrm>
                <a:off x="1109" y="29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50" name="Oval 1490"/>
              <p:cNvSpPr>
                <a:spLocks noChangeAspect="1" noChangeArrowheads="1"/>
              </p:cNvSpPr>
              <p:nvPr/>
            </p:nvSpPr>
            <p:spPr bwMode="auto">
              <a:xfrm>
                <a:off x="1318" y="275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51" name="Oval 1491"/>
              <p:cNvSpPr>
                <a:spLocks noChangeAspect="1" noChangeArrowheads="1"/>
              </p:cNvSpPr>
              <p:nvPr/>
            </p:nvSpPr>
            <p:spPr bwMode="auto">
              <a:xfrm>
                <a:off x="1247" y="291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52" name="Oval 1492"/>
              <p:cNvSpPr>
                <a:spLocks noChangeAspect="1" noChangeArrowheads="1"/>
              </p:cNvSpPr>
              <p:nvPr/>
            </p:nvSpPr>
            <p:spPr bwMode="auto">
              <a:xfrm>
                <a:off x="1065" y="311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53" name="Oval 1493"/>
              <p:cNvSpPr>
                <a:spLocks noChangeAspect="1" noChangeArrowheads="1"/>
              </p:cNvSpPr>
              <p:nvPr/>
            </p:nvSpPr>
            <p:spPr bwMode="auto">
              <a:xfrm>
                <a:off x="1349" y="294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54" name="Oval 1494"/>
              <p:cNvSpPr>
                <a:spLocks noChangeAspect="1" noChangeArrowheads="1"/>
              </p:cNvSpPr>
              <p:nvPr/>
            </p:nvSpPr>
            <p:spPr bwMode="auto">
              <a:xfrm>
                <a:off x="1402" y="28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55" name="Oval 1495"/>
              <p:cNvSpPr>
                <a:spLocks noChangeAspect="1" noChangeArrowheads="1"/>
              </p:cNvSpPr>
              <p:nvPr/>
            </p:nvSpPr>
            <p:spPr bwMode="auto">
              <a:xfrm>
                <a:off x="1309" y="290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56" name="Oval 1496"/>
              <p:cNvSpPr>
                <a:spLocks noChangeAspect="1" noChangeArrowheads="1"/>
              </p:cNvSpPr>
              <p:nvPr/>
            </p:nvSpPr>
            <p:spPr bwMode="auto">
              <a:xfrm>
                <a:off x="1074" y="302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57" name="Oval 1497"/>
              <p:cNvSpPr>
                <a:spLocks noChangeAspect="1" noChangeArrowheads="1"/>
              </p:cNvSpPr>
              <p:nvPr/>
            </p:nvSpPr>
            <p:spPr bwMode="auto">
              <a:xfrm>
                <a:off x="1318" y="28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58" name="Oval 1498"/>
              <p:cNvSpPr>
                <a:spLocks noChangeAspect="1" noChangeArrowheads="1"/>
              </p:cNvSpPr>
              <p:nvPr/>
            </p:nvSpPr>
            <p:spPr bwMode="auto">
              <a:xfrm>
                <a:off x="1229" y="29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59" name="Oval 1499"/>
              <p:cNvSpPr>
                <a:spLocks noChangeAspect="1" noChangeArrowheads="1"/>
              </p:cNvSpPr>
              <p:nvPr/>
            </p:nvSpPr>
            <p:spPr bwMode="auto">
              <a:xfrm>
                <a:off x="1380" y="28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60" name="Oval 1500"/>
              <p:cNvSpPr>
                <a:spLocks noChangeAspect="1" noChangeArrowheads="1"/>
              </p:cNvSpPr>
              <p:nvPr/>
            </p:nvSpPr>
            <p:spPr bwMode="auto">
              <a:xfrm>
                <a:off x="1109"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61" name="Oval 1501"/>
              <p:cNvSpPr>
                <a:spLocks noChangeAspect="1" noChangeArrowheads="1"/>
              </p:cNvSpPr>
              <p:nvPr/>
            </p:nvSpPr>
            <p:spPr bwMode="auto">
              <a:xfrm>
                <a:off x="958" y="301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62" name="Oval 1502"/>
              <p:cNvSpPr>
                <a:spLocks noChangeAspect="1" noChangeArrowheads="1"/>
              </p:cNvSpPr>
              <p:nvPr/>
            </p:nvSpPr>
            <p:spPr bwMode="auto">
              <a:xfrm>
                <a:off x="785" y="3144"/>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63" name="Oval 1503"/>
              <p:cNvSpPr>
                <a:spLocks noChangeAspect="1" noChangeArrowheads="1"/>
              </p:cNvSpPr>
              <p:nvPr/>
            </p:nvSpPr>
            <p:spPr bwMode="auto">
              <a:xfrm>
                <a:off x="1411" y="287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64" name="Oval 1504"/>
              <p:cNvSpPr>
                <a:spLocks noChangeAspect="1" noChangeArrowheads="1"/>
              </p:cNvSpPr>
              <p:nvPr/>
            </p:nvSpPr>
            <p:spPr bwMode="auto">
              <a:xfrm>
                <a:off x="1531" y="27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65" name="Oval 1505"/>
              <p:cNvSpPr>
                <a:spLocks noChangeAspect="1" noChangeArrowheads="1"/>
              </p:cNvSpPr>
              <p:nvPr/>
            </p:nvSpPr>
            <p:spPr bwMode="auto">
              <a:xfrm>
                <a:off x="1247" y="30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66" name="Oval 1506"/>
              <p:cNvSpPr>
                <a:spLocks noChangeAspect="1" noChangeArrowheads="1"/>
              </p:cNvSpPr>
              <p:nvPr/>
            </p:nvSpPr>
            <p:spPr bwMode="auto">
              <a:xfrm>
                <a:off x="1536" y="275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67" name="Oval 1507"/>
              <p:cNvSpPr>
                <a:spLocks noChangeAspect="1" noChangeArrowheads="1"/>
              </p:cNvSpPr>
              <p:nvPr/>
            </p:nvSpPr>
            <p:spPr bwMode="auto">
              <a:xfrm>
                <a:off x="1216"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68" name="Oval 1508"/>
              <p:cNvSpPr>
                <a:spLocks noChangeAspect="1" noChangeArrowheads="1"/>
              </p:cNvSpPr>
              <p:nvPr/>
            </p:nvSpPr>
            <p:spPr bwMode="auto">
              <a:xfrm>
                <a:off x="1371" y="281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69" name="Oval 1509"/>
              <p:cNvSpPr>
                <a:spLocks noChangeAspect="1" noChangeArrowheads="1"/>
              </p:cNvSpPr>
              <p:nvPr/>
            </p:nvSpPr>
            <p:spPr bwMode="auto">
              <a:xfrm>
                <a:off x="1469"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70" name="Oval 1510"/>
              <p:cNvSpPr>
                <a:spLocks noChangeAspect="1" noChangeArrowheads="1"/>
              </p:cNvSpPr>
              <p:nvPr/>
            </p:nvSpPr>
            <p:spPr bwMode="auto">
              <a:xfrm>
                <a:off x="1318"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71" name="Oval 1511"/>
              <p:cNvSpPr>
                <a:spLocks noChangeAspect="1" noChangeArrowheads="1"/>
              </p:cNvSpPr>
              <p:nvPr/>
            </p:nvSpPr>
            <p:spPr bwMode="auto">
              <a:xfrm>
                <a:off x="1464" y="2860"/>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72" name="Oval 1512"/>
              <p:cNvSpPr>
                <a:spLocks noChangeAspect="1" noChangeArrowheads="1"/>
              </p:cNvSpPr>
              <p:nvPr/>
            </p:nvSpPr>
            <p:spPr bwMode="auto">
              <a:xfrm>
                <a:off x="1194" y="29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73" name="Oval 1513"/>
              <p:cNvSpPr>
                <a:spLocks noChangeAspect="1" noChangeArrowheads="1"/>
              </p:cNvSpPr>
              <p:nvPr/>
            </p:nvSpPr>
            <p:spPr bwMode="auto">
              <a:xfrm>
                <a:off x="1238" y="29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74" name="Oval 1514"/>
              <p:cNvSpPr>
                <a:spLocks noChangeAspect="1" noChangeArrowheads="1"/>
              </p:cNvSpPr>
              <p:nvPr/>
            </p:nvSpPr>
            <p:spPr bwMode="auto">
              <a:xfrm>
                <a:off x="1131" y="303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75" name="Oval 1515"/>
              <p:cNvSpPr>
                <a:spLocks noChangeAspect="1" noChangeArrowheads="1"/>
              </p:cNvSpPr>
              <p:nvPr/>
            </p:nvSpPr>
            <p:spPr bwMode="auto">
              <a:xfrm>
                <a:off x="1220"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76" name="Oval 1516"/>
              <p:cNvSpPr>
                <a:spLocks noChangeAspect="1" noChangeArrowheads="1"/>
              </p:cNvSpPr>
              <p:nvPr/>
            </p:nvSpPr>
            <p:spPr bwMode="auto">
              <a:xfrm>
                <a:off x="958" y="30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77" name="Oval 1517"/>
              <p:cNvSpPr>
                <a:spLocks noChangeAspect="1" noChangeArrowheads="1"/>
              </p:cNvSpPr>
              <p:nvPr/>
            </p:nvSpPr>
            <p:spPr bwMode="auto">
              <a:xfrm>
                <a:off x="1207" y="28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78" name="Oval 1518"/>
              <p:cNvSpPr>
                <a:spLocks noChangeAspect="1" noChangeArrowheads="1"/>
              </p:cNvSpPr>
              <p:nvPr/>
            </p:nvSpPr>
            <p:spPr bwMode="auto">
              <a:xfrm>
                <a:off x="1029" y="31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79" name="Oval 1519"/>
              <p:cNvSpPr>
                <a:spLocks noChangeAspect="1" noChangeArrowheads="1"/>
              </p:cNvSpPr>
              <p:nvPr/>
            </p:nvSpPr>
            <p:spPr bwMode="auto">
              <a:xfrm>
                <a:off x="1522" y="27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80" name="Oval 1520"/>
              <p:cNvSpPr>
                <a:spLocks noChangeAspect="1" noChangeArrowheads="1"/>
              </p:cNvSpPr>
              <p:nvPr/>
            </p:nvSpPr>
            <p:spPr bwMode="auto">
              <a:xfrm>
                <a:off x="1087" y="301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81" name="Oval 1521"/>
              <p:cNvSpPr>
                <a:spLocks noChangeAspect="1" noChangeArrowheads="1"/>
              </p:cNvSpPr>
              <p:nvPr/>
            </p:nvSpPr>
            <p:spPr bwMode="auto">
              <a:xfrm>
                <a:off x="1202" y="3042"/>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82" name="Oval 1522"/>
              <p:cNvSpPr>
                <a:spLocks noChangeAspect="1" noChangeArrowheads="1"/>
              </p:cNvSpPr>
              <p:nvPr/>
            </p:nvSpPr>
            <p:spPr bwMode="auto">
              <a:xfrm>
                <a:off x="1251" y="29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83" name="Oval 1523"/>
              <p:cNvSpPr>
                <a:spLocks noChangeAspect="1" noChangeArrowheads="1"/>
              </p:cNvSpPr>
              <p:nvPr/>
            </p:nvSpPr>
            <p:spPr bwMode="auto">
              <a:xfrm>
                <a:off x="847" y="31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84" name="Oval 1524"/>
              <p:cNvSpPr>
                <a:spLocks noChangeAspect="1" noChangeArrowheads="1"/>
              </p:cNvSpPr>
              <p:nvPr/>
            </p:nvSpPr>
            <p:spPr bwMode="auto">
              <a:xfrm>
                <a:off x="994" y="308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85" name="Oval 1525"/>
              <p:cNvSpPr>
                <a:spLocks noChangeAspect="1" noChangeArrowheads="1"/>
              </p:cNvSpPr>
              <p:nvPr/>
            </p:nvSpPr>
            <p:spPr bwMode="auto">
              <a:xfrm>
                <a:off x="1167" y="29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86" name="Oval 1526"/>
              <p:cNvSpPr>
                <a:spLocks noChangeAspect="1" noChangeArrowheads="1"/>
              </p:cNvSpPr>
              <p:nvPr/>
            </p:nvSpPr>
            <p:spPr bwMode="auto">
              <a:xfrm>
                <a:off x="1140" y="30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87" name="Oval 1527"/>
              <p:cNvSpPr>
                <a:spLocks noChangeAspect="1" noChangeArrowheads="1"/>
              </p:cNvSpPr>
              <p:nvPr/>
            </p:nvSpPr>
            <p:spPr bwMode="auto">
              <a:xfrm>
                <a:off x="972" y="31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88" name="Oval 1528"/>
              <p:cNvSpPr>
                <a:spLocks noChangeAspect="1" noChangeArrowheads="1"/>
              </p:cNvSpPr>
              <p:nvPr/>
            </p:nvSpPr>
            <p:spPr bwMode="auto">
              <a:xfrm>
                <a:off x="932" y="31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89" name="Oval 1529"/>
              <p:cNvSpPr>
                <a:spLocks noChangeAspect="1" noChangeArrowheads="1"/>
              </p:cNvSpPr>
              <p:nvPr/>
            </p:nvSpPr>
            <p:spPr bwMode="auto">
              <a:xfrm>
                <a:off x="1296" y="287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90" name="Oval 1530"/>
              <p:cNvSpPr>
                <a:spLocks noChangeAspect="1" noChangeArrowheads="1"/>
              </p:cNvSpPr>
              <p:nvPr/>
            </p:nvSpPr>
            <p:spPr bwMode="auto">
              <a:xfrm>
                <a:off x="1380" y="280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91" name="Oval 1531"/>
              <p:cNvSpPr>
                <a:spLocks noChangeAspect="1" noChangeArrowheads="1"/>
              </p:cNvSpPr>
              <p:nvPr/>
            </p:nvSpPr>
            <p:spPr bwMode="auto">
              <a:xfrm>
                <a:off x="1353" y="2860"/>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92" name="Oval 1532"/>
              <p:cNvSpPr>
                <a:spLocks noChangeAspect="1" noChangeArrowheads="1"/>
              </p:cNvSpPr>
              <p:nvPr/>
            </p:nvSpPr>
            <p:spPr bwMode="auto">
              <a:xfrm>
                <a:off x="1029" y="30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93" name="Oval 1533"/>
              <p:cNvSpPr>
                <a:spLocks noChangeAspect="1" noChangeArrowheads="1"/>
              </p:cNvSpPr>
              <p:nvPr/>
            </p:nvSpPr>
            <p:spPr bwMode="auto">
              <a:xfrm>
                <a:off x="1242" y="29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94" name="Oval 1534"/>
              <p:cNvSpPr>
                <a:spLocks noChangeAspect="1" noChangeArrowheads="1"/>
              </p:cNvSpPr>
              <p:nvPr/>
            </p:nvSpPr>
            <p:spPr bwMode="auto">
              <a:xfrm>
                <a:off x="1167" y="29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95" name="Oval 1535"/>
              <p:cNvSpPr>
                <a:spLocks noChangeAspect="1" noChangeArrowheads="1"/>
              </p:cNvSpPr>
              <p:nvPr/>
            </p:nvSpPr>
            <p:spPr bwMode="auto">
              <a:xfrm>
                <a:off x="1318"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96" name="Oval 1536"/>
              <p:cNvSpPr>
                <a:spLocks noChangeAspect="1" noChangeArrowheads="1"/>
              </p:cNvSpPr>
              <p:nvPr/>
            </p:nvSpPr>
            <p:spPr bwMode="auto">
              <a:xfrm>
                <a:off x="1305"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97" name="Oval 1537"/>
              <p:cNvSpPr>
                <a:spLocks noChangeAspect="1" noChangeArrowheads="1"/>
              </p:cNvSpPr>
              <p:nvPr/>
            </p:nvSpPr>
            <p:spPr bwMode="auto">
              <a:xfrm>
                <a:off x="1238"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98" name="Oval 1538"/>
              <p:cNvSpPr>
                <a:spLocks noChangeAspect="1" noChangeArrowheads="1"/>
              </p:cNvSpPr>
              <p:nvPr/>
            </p:nvSpPr>
            <p:spPr bwMode="auto">
              <a:xfrm>
                <a:off x="1211"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699" name="Oval 1539"/>
              <p:cNvSpPr>
                <a:spLocks noChangeAspect="1" noChangeArrowheads="1"/>
              </p:cNvSpPr>
              <p:nvPr/>
            </p:nvSpPr>
            <p:spPr bwMode="auto">
              <a:xfrm>
                <a:off x="1109" y="30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00" name="Oval 1540"/>
              <p:cNvSpPr>
                <a:spLocks noChangeAspect="1" noChangeArrowheads="1"/>
              </p:cNvSpPr>
              <p:nvPr/>
            </p:nvSpPr>
            <p:spPr bwMode="auto">
              <a:xfrm>
                <a:off x="1251" y="290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01" name="Oval 1541"/>
              <p:cNvSpPr>
                <a:spLocks noChangeAspect="1" noChangeArrowheads="1"/>
              </p:cNvSpPr>
              <p:nvPr/>
            </p:nvSpPr>
            <p:spPr bwMode="auto">
              <a:xfrm>
                <a:off x="1313" y="2873"/>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02" name="Oval 1542"/>
              <p:cNvSpPr>
                <a:spLocks noChangeAspect="1" noChangeArrowheads="1"/>
              </p:cNvSpPr>
              <p:nvPr/>
            </p:nvSpPr>
            <p:spPr bwMode="auto">
              <a:xfrm>
                <a:off x="1154" y="294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03" name="Oval 1543"/>
              <p:cNvSpPr>
                <a:spLocks noChangeAspect="1" noChangeArrowheads="1"/>
              </p:cNvSpPr>
              <p:nvPr/>
            </p:nvSpPr>
            <p:spPr bwMode="auto">
              <a:xfrm>
                <a:off x="1287"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04" name="Oval 1544"/>
              <p:cNvSpPr>
                <a:spLocks noChangeAspect="1" noChangeArrowheads="1"/>
              </p:cNvSpPr>
              <p:nvPr/>
            </p:nvSpPr>
            <p:spPr bwMode="auto">
              <a:xfrm>
                <a:off x="1287" y="287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05" name="Oval 1545"/>
              <p:cNvSpPr>
                <a:spLocks noChangeAspect="1" noChangeArrowheads="1"/>
              </p:cNvSpPr>
              <p:nvPr/>
            </p:nvSpPr>
            <p:spPr bwMode="auto">
              <a:xfrm>
                <a:off x="989" y="30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06" name="Oval 1546"/>
              <p:cNvSpPr>
                <a:spLocks noChangeAspect="1" noChangeArrowheads="1"/>
              </p:cNvSpPr>
              <p:nvPr/>
            </p:nvSpPr>
            <p:spPr bwMode="auto">
              <a:xfrm>
                <a:off x="1180" y="302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07" name="Oval 1547"/>
              <p:cNvSpPr>
                <a:spLocks noChangeAspect="1" noChangeArrowheads="1"/>
              </p:cNvSpPr>
              <p:nvPr/>
            </p:nvSpPr>
            <p:spPr bwMode="auto">
              <a:xfrm>
                <a:off x="892" y="321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08" name="Oval 1548"/>
              <p:cNvSpPr>
                <a:spLocks noChangeAspect="1" noChangeArrowheads="1"/>
              </p:cNvSpPr>
              <p:nvPr/>
            </p:nvSpPr>
            <p:spPr bwMode="auto">
              <a:xfrm>
                <a:off x="1695" y="27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09" name="Oval 1549"/>
              <p:cNvSpPr>
                <a:spLocks noChangeAspect="1" noChangeArrowheads="1"/>
              </p:cNvSpPr>
              <p:nvPr/>
            </p:nvSpPr>
            <p:spPr bwMode="auto">
              <a:xfrm>
                <a:off x="1598" y="285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10" name="Oval 1550"/>
              <p:cNvSpPr>
                <a:spLocks noChangeAspect="1" noChangeArrowheads="1"/>
              </p:cNvSpPr>
              <p:nvPr/>
            </p:nvSpPr>
            <p:spPr bwMode="auto">
              <a:xfrm>
                <a:off x="1091" y="3011"/>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11" name="Oval 1551"/>
              <p:cNvSpPr>
                <a:spLocks noChangeAspect="1" noChangeArrowheads="1"/>
              </p:cNvSpPr>
              <p:nvPr/>
            </p:nvSpPr>
            <p:spPr bwMode="auto">
              <a:xfrm>
                <a:off x="980" y="310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12" name="Oval 1552"/>
              <p:cNvSpPr>
                <a:spLocks noChangeAspect="1" noChangeArrowheads="1"/>
              </p:cNvSpPr>
              <p:nvPr/>
            </p:nvSpPr>
            <p:spPr bwMode="auto">
              <a:xfrm>
                <a:off x="1349"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13" name="Oval 1553"/>
              <p:cNvSpPr>
                <a:spLocks noChangeAspect="1" noChangeArrowheads="1"/>
              </p:cNvSpPr>
              <p:nvPr/>
            </p:nvSpPr>
            <p:spPr bwMode="auto">
              <a:xfrm>
                <a:off x="1411" y="28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14" name="Oval 1554"/>
              <p:cNvSpPr>
                <a:spLocks noChangeAspect="1" noChangeArrowheads="1"/>
              </p:cNvSpPr>
              <p:nvPr/>
            </p:nvSpPr>
            <p:spPr bwMode="auto">
              <a:xfrm>
                <a:off x="1305"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15" name="Oval 1555"/>
              <p:cNvSpPr>
                <a:spLocks noChangeAspect="1" noChangeArrowheads="1"/>
              </p:cNvSpPr>
              <p:nvPr/>
            </p:nvSpPr>
            <p:spPr bwMode="auto">
              <a:xfrm>
                <a:off x="1216"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16" name="Oval 1556"/>
              <p:cNvSpPr>
                <a:spLocks noChangeAspect="1" noChangeArrowheads="1"/>
              </p:cNvSpPr>
              <p:nvPr/>
            </p:nvSpPr>
            <p:spPr bwMode="auto">
              <a:xfrm>
                <a:off x="1105" y="30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17" name="Oval 1557"/>
              <p:cNvSpPr>
                <a:spLocks noChangeAspect="1" noChangeArrowheads="1"/>
              </p:cNvSpPr>
              <p:nvPr/>
            </p:nvSpPr>
            <p:spPr bwMode="auto">
              <a:xfrm>
                <a:off x="1189" y="303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18" name="Oval 1558"/>
              <p:cNvSpPr>
                <a:spLocks noChangeAspect="1" noChangeArrowheads="1"/>
              </p:cNvSpPr>
              <p:nvPr/>
            </p:nvSpPr>
            <p:spPr bwMode="auto">
              <a:xfrm>
                <a:off x="1207" y="28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19" name="Oval 1559"/>
              <p:cNvSpPr>
                <a:spLocks noChangeAspect="1" noChangeArrowheads="1"/>
              </p:cNvSpPr>
              <p:nvPr/>
            </p:nvSpPr>
            <p:spPr bwMode="auto">
              <a:xfrm>
                <a:off x="1353" y="2815"/>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20" name="Oval 1560"/>
              <p:cNvSpPr>
                <a:spLocks noChangeAspect="1" noChangeArrowheads="1"/>
              </p:cNvSpPr>
              <p:nvPr/>
            </p:nvSpPr>
            <p:spPr bwMode="auto">
              <a:xfrm>
                <a:off x="994" y="30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21" name="Oval 1561"/>
              <p:cNvSpPr>
                <a:spLocks noChangeAspect="1" noChangeArrowheads="1"/>
              </p:cNvSpPr>
              <p:nvPr/>
            </p:nvSpPr>
            <p:spPr bwMode="auto">
              <a:xfrm>
                <a:off x="1291" y="289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22" name="Oval 1562"/>
              <p:cNvSpPr>
                <a:spLocks noChangeAspect="1" noChangeArrowheads="1"/>
              </p:cNvSpPr>
              <p:nvPr/>
            </p:nvSpPr>
            <p:spPr bwMode="auto">
              <a:xfrm>
                <a:off x="1198" y="29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23" name="Oval 1563"/>
              <p:cNvSpPr>
                <a:spLocks noChangeAspect="1" noChangeArrowheads="1"/>
              </p:cNvSpPr>
              <p:nvPr/>
            </p:nvSpPr>
            <p:spPr bwMode="auto">
              <a:xfrm>
                <a:off x="1127" y="298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24" name="Oval 1564"/>
              <p:cNvSpPr>
                <a:spLocks noChangeAspect="1" noChangeArrowheads="1"/>
              </p:cNvSpPr>
              <p:nvPr/>
            </p:nvSpPr>
            <p:spPr bwMode="auto">
              <a:xfrm>
                <a:off x="1167" y="29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25" name="Oval 1565"/>
              <p:cNvSpPr>
                <a:spLocks noChangeAspect="1" noChangeArrowheads="1"/>
              </p:cNvSpPr>
              <p:nvPr/>
            </p:nvSpPr>
            <p:spPr bwMode="auto">
              <a:xfrm>
                <a:off x="1145" y="29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26" name="Oval 1566"/>
              <p:cNvSpPr>
                <a:spLocks noChangeAspect="1" noChangeArrowheads="1"/>
              </p:cNvSpPr>
              <p:nvPr/>
            </p:nvSpPr>
            <p:spPr bwMode="auto">
              <a:xfrm>
                <a:off x="1007"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27" name="Oval 1567"/>
              <p:cNvSpPr>
                <a:spLocks noChangeAspect="1" noChangeArrowheads="1"/>
              </p:cNvSpPr>
              <p:nvPr/>
            </p:nvSpPr>
            <p:spPr bwMode="auto">
              <a:xfrm>
                <a:off x="1305" y="292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28" name="Oval 1568"/>
              <p:cNvSpPr>
                <a:spLocks noChangeAspect="1" noChangeArrowheads="1"/>
              </p:cNvSpPr>
              <p:nvPr/>
            </p:nvSpPr>
            <p:spPr bwMode="auto">
              <a:xfrm>
                <a:off x="1371" y="283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29" name="Oval 1569"/>
              <p:cNvSpPr>
                <a:spLocks noChangeAspect="1" noChangeArrowheads="1"/>
              </p:cNvSpPr>
              <p:nvPr/>
            </p:nvSpPr>
            <p:spPr bwMode="auto">
              <a:xfrm>
                <a:off x="1309" y="28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30" name="Oval 1570"/>
              <p:cNvSpPr>
                <a:spLocks noChangeAspect="1" noChangeArrowheads="1"/>
              </p:cNvSpPr>
              <p:nvPr/>
            </p:nvSpPr>
            <p:spPr bwMode="auto">
              <a:xfrm>
                <a:off x="1513" y="28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31" name="Oval 1571"/>
              <p:cNvSpPr>
                <a:spLocks noChangeAspect="1" noChangeArrowheads="1"/>
              </p:cNvSpPr>
              <p:nvPr/>
            </p:nvSpPr>
            <p:spPr bwMode="auto">
              <a:xfrm>
                <a:off x="1083" y="30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32" name="Oval 1572"/>
              <p:cNvSpPr>
                <a:spLocks noChangeAspect="1" noChangeArrowheads="1"/>
              </p:cNvSpPr>
              <p:nvPr/>
            </p:nvSpPr>
            <p:spPr bwMode="auto">
              <a:xfrm>
                <a:off x="998" y="29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33" name="Oval 1573"/>
              <p:cNvSpPr>
                <a:spLocks noChangeAspect="1" noChangeArrowheads="1"/>
              </p:cNvSpPr>
              <p:nvPr/>
            </p:nvSpPr>
            <p:spPr bwMode="auto">
              <a:xfrm>
                <a:off x="1091" y="2953"/>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34" name="Oval 1574"/>
              <p:cNvSpPr>
                <a:spLocks noChangeAspect="1" noChangeArrowheads="1"/>
              </p:cNvSpPr>
              <p:nvPr/>
            </p:nvSpPr>
            <p:spPr bwMode="auto">
              <a:xfrm>
                <a:off x="1211" y="29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35" name="Oval 1575"/>
              <p:cNvSpPr>
                <a:spLocks noChangeAspect="1" noChangeArrowheads="1"/>
              </p:cNvSpPr>
              <p:nvPr/>
            </p:nvSpPr>
            <p:spPr bwMode="auto">
              <a:xfrm>
                <a:off x="1269" y="29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36" name="Oval 1576"/>
              <p:cNvSpPr>
                <a:spLocks noChangeAspect="1" noChangeArrowheads="1"/>
              </p:cNvSpPr>
              <p:nvPr/>
            </p:nvSpPr>
            <p:spPr bwMode="auto">
              <a:xfrm>
                <a:off x="972" y="3104"/>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37" name="Oval 1577"/>
              <p:cNvSpPr>
                <a:spLocks noChangeAspect="1" noChangeArrowheads="1"/>
              </p:cNvSpPr>
              <p:nvPr/>
            </p:nvSpPr>
            <p:spPr bwMode="auto">
              <a:xfrm>
                <a:off x="821" y="31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38" name="Oval 1578"/>
              <p:cNvSpPr>
                <a:spLocks noChangeAspect="1" noChangeArrowheads="1"/>
              </p:cNvSpPr>
              <p:nvPr/>
            </p:nvSpPr>
            <p:spPr bwMode="auto">
              <a:xfrm>
                <a:off x="1065" y="30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39" name="Oval 1579"/>
              <p:cNvSpPr>
                <a:spLocks noChangeAspect="1" noChangeArrowheads="1"/>
              </p:cNvSpPr>
              <p:nvPr/>
            </p:nvSpPr>
            <p:spPr bwMode="auto">
              <a:xfrm>
                <a:off x="1158" y="294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40" name="Oval 1580"/>
              <p:cNvSpPr>
                <a:spLocks noChangeAspect="1" noChangeArrowheads="1"/>
              </p:cNvSpPr>
              <p:nvPr/>
            </p:nvSpPr>
            <p:spPr bwMode="auto">
              <a:xfrm>
                <a:off x="1589" y="27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41" name="Oval 1581"/>
              <p:cNvSpPr>
                <a:spLocks noChangeAspect="1" noChangeArrowheads="1"/>
              </p:cNvSpPr>
              <p:nvPr/>
            </p:nvSpPr>
            <p:spPr bwMode="auto">
              <a:xfrm>
                <a:off x="1322"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42" name="Oval 1582"/>
              <p:cNvSpPr>
                <a:spLocks noChangeAspect="1" noChangeArrowheads="1"/>
              </p:cNvSpPr>
              <p:nvPr/>
            </p:nvSpPr>
            <p:spPr bwMode="auto">
              <a:xfrm>
                <a:off x="1260" y="289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43" name="Oval 1583"/>
              <p:cNvSpPr>
                <a:spLocks noChangeAspect="1" noChangeArrowheads="1"/>
              </p:cNvSpPr>
              <p:nvPr/>
            </p:nvSpPr>
            <p:spPr bwMode="auto">
              <a:xfrm>
                <a:off x="1496" y="285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44" name="Oval 1584"/>
              <p:cNvSpPr>
                <a:spLocks noChangeAspect="1" noChangeArrowheads="1"/>
              </p:cNvSpPr>
              <p:nvPr/>
            </p:nvSpPr>
            <p:spPr bwMode="auto">
              <a:xfrm>
                <a:off x="1331" y="292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45" name="Oval 1585"/>
              <p:cNvSpPr>
                <a:spLocks noChangeAspect="1" noChangeArrowheads="1"/>
              </p:cNvSpPr>
              <p:nvPr/>
            </p:nvSpPr>
            <p:spPr bwMode="auto">
              <a:xfrm>
                <a:off x="1238"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46" name="Oval 1586"/>
              <p:cNvSpPr>
                <a:spLocks noChangeAspect="1" noChangeArrowheads="1"/>
              </p:cNvSpPr>
              <p:nvPr/>
            </p:nvSpPr>
            <p:spPr bwMode="auto">
              <a:xfrm>
                <a:off x="1358" y="28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47" name="Oval 1587"/>
              <p:cNvSpPr>
                <a:spLocks noChangeAspect="1" noChangeArrowheads="1"/>
              </p:cNvSpPr>
              <p:nvPr/>
            </p:nvSpPr>
            <p:spPr bwMode="auto">
              <a:xfrm>
                <a:off x="1371" y="28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48" name="Oval 1588"/>
              <p:cNvSpPr>
                <a:spLocks noChangeAspect="1" noChangeArrowheads="1"/>
              </p:cNvSpPr>
              <p:nvPr/>
            </p:nvSpPr>
            <p:spPr bwMode="auto">
              <a:xfrm>
                <a:off x="1056" y="302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49" name="Oval 1589"/>
              <p:cNvSpPr>
                <a:spLocks noChangeAspect="1" noChangeArrowheads="1"/>
              </p:cNvSpPr>
              <p:nvPr/>
            </p:nvSpPr>
            <p:spPr bwMode="auto">
              <a:xfrm>
                <a:off x="1176"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50" name="Oval 1590"/>
              <p:cNvSpPr>
                <a:spLocks noChangeAspect="1" noChangeArrowheads="1"/>
              </p:cNvSpPr>
              <p:nvPr/>
            </p:nvSpPr>
            <p:spPr bwMode="auto">
              <a:xfrm>
                <a:off x="1096"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51" name="Oval 1591"/>
              <p:cNvSpPr>
                <a:spLocks noChangeAspect="1" noChangeArrowheads="1"/>
              </p:cNvSpPr>
              <p:nvPr/>
            </p:nvSpPr>
            <p:spPr bwMode="auto">
              <a:xfrm>
                <a:off x="1100" y="294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52" name="Oval 1592"/>
              <p:cNvSpPr>
                <a:spLocks noChangeAspect="1" noChangeArrowheads="1"/>
              </p:cNvSpPr>
              <p:nvPr/>
            </p:nvSpPr>
            <p:spPr bwMode="auto">
              <a:xfrm>
                <a:off x="1349" y="28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53" name="Oval 1593"/>
              <p:cNvSpPr>
                <a:spLocks noChangeAspect="1" noChangeArrowheads="1"/>
              </p:cNvSpPr>
              <p:nvPr/>
            </p:nvSpPr>
            <p:spPr bwMode="auto">
              <a:xfrm>
                <a:off x="1256" y="287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54" name="Oval 1594"/>
              <p:cNvSpPr>
                <a:spLocks noChangeAspect="1" noChangeArrowheads="1"/>
              </p:cNvSpPr>
              <p:nvPr/>
            </p:nvSpPr>
            <p:spPr bwMode="auto">
              <a:xfrm>
                <a:off x="1238"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55" name="Oval 1595"/>
              <p:cNvSpPr>
                <a:spLocks noChangeAspect="1" noChangeArrowheads="1"/>
              </p:cNvSpPr>
              <p:nvPr/>
            </p:nvSpPr>
            <p:spPr bwMode="auto">
              <a:xfrm>
                <a:off x="1069" y="30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56" name="Oval 1596"/>
              <p:cNvSpPr>
                <a:spLocks noChangeAspect="1" noChangeArrowheads="1"/>
              </p:cNvSpPr>
              <p:nvPr/>
            </p:nvSpPr>
            <p:spPr bwMode="auto">
              <a:xfrm>
                <a:off x="1309"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57" name="Oval 1597"/>
              <p:cNvSpPr>
                <a:spLocks noChangeAspect="1" noChangeArrowheads="1"/>
              </p:cNvSpPr>
              <p:nvPr/>
            </p:nvSpPr>
            <p:spPr bwMode="auto">
              <a:xfrm>
                <a:off x="1216"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58" name="Oval 1598"/>
              <p:cNvSpPr>
                <a:spLocks noChangeAspect="1" noChangeArrowheads="1"/>
              </p:cNvSpPr>
              <p:nvPr/>
            </p:nvSpPr>
            <p:spPr bwMode="auto">
              <a:xfrm>
                <a:off x="1171" y="29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59" name="Oval 1599"/>
              <p:cNvSpPr>
                <a:spLocks noChangeAspect="1" noChangeArrowheads="1"/>
              </p:cNvSpPr>
              <p:nvPr/>
            </p:nvSpPr>
            <p:spPr bwMode="auto">
              <a:xfrm>
                <a:off x="1016" y="307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60" name="Oval 1600"/>
              <p:cNvSpPr>
                <a:spLocks noChangeAspect="1" noChangeArrowheads="1"/>
              </p:cNvSpPr>
              <p:nvPr/>
            </p:nvSpPr>
            <p:spPr bwMode="auto">
              <a:xfrm>
                <a:off x="1242"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61" name="Oval 1601"/>
              <p:cNvSpPr>
                <a:spLocks noChangeAspect="1" noChangeArrowheads="1"/>
              </p:cNvSpPr>
              <p:nvPr/>
            </p:nvSpPr>
            <p:spPr bwMode="auto">
              <a:xfrm>
                <a:off x="1136"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62" name="Oval 1602"/>
              <p:cNvSpPr>
                <a:spLocks noChangeAspect="1" noChangeArrowheads="1"/>
              </p:cNvSpPr>
              <p:nvPr/>
            </p:nvSpPr>
            <p:spPr bwMode="auto">
              <a:xfrm>
                <a:off x="1149" y="29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63" name="Oval 1603"/>
              <p:cNvSpPr>
                <a:spLocks noChangeAspect="1" noChangeArrowheads="1"/>
              </p:cNvSpPr>
              <p:nvPr/>
            </p:nvSpPr>
            <p:spPr bwMode="auto">
              <a:xfrm>
                <a:off x="1069" y="302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64" name="Oval 1604"/>
              <p:cNvSpPr>
                <a:spLocks noChangeAspect="1" noChangeArrowheads="1"/>
              </p:cNvSpPr>
              <p:nvPr/>
            </p:nvSpPr>
            <p:spPr bwMode="auto">
              <a:xfrm>
                <a:off x="1109"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65" name="Oval 1605"/>
              <p:cNvSpPr>
                <a:spLocks noChangeAspect="1" noChangeArrowheads="1"/>
              </p:cNvSpPr>
              <p:nvPr/>
            </p:nvSpPr>
            <p:spPr bwMode="auto">
              <a:xfrm>
                <a:off x="967" y="30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66" name="Oval 1606"/>
              <p:cNvSpPr>
                <a:spLocks noChangeAspect="1" noChangeArrowheads="1"/>
              </p:cNvSpPr>
              <p:nvPr/>
            </p:nvSpPr>
            <p:spPr bwMode="auto">
              <a:xfrm>
                <a:off x="1473" y="29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67" name="Oval 1607"/>
              <p:cNvSpPr>
                <a:spLocks noChangeAspect="1" noChangeArrowheads="1"/>
              </p:cNvSpPr>
              <p:nvPr/>
            </p:nvSpPr>
            <p:spPr bwMode="auto">
              <a:xfrm>
                <a:off x="1189"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68" name="Oval 1608"/>
              <p:cNvSpPr>
                <a:spLocks noChangeAspect="1" noChangeArrowheads="1"/>
              </p:cNvSpPr>
              <p:nvPr/>
            </p:nvSpPr>
            <p:spPr bwMode="auto">
              <a:xfrm>
                <a:off x="1291" y="294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69" name="Oval 1609"/>
              <p:cNvSpPr>
                <a:spLocks noChangeAspect="1" noChangeArrowheads="1"/>
              </p:cNvSpPr>
              <p:nvPr/>
            </p:nvSpPr>
            <p:spPr bwMode="auto">
              <a:xfrm>
                <a:off x="1389"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70" name="Oval 1610"/>
              <p:cNvSpPr>
                <a:spLocks noChangeAspect="1" noChangeArrowheads="1"/>
              </p:cNvSpPr>
              <p:nvPr/>
            </p:nvSpPr>
            <p:spPr bwMode="auto">
              <a:xfrm>
                <a:off x="1207" y="28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grpSp>
        <p:grpSp>
          <p:nvGrpSpPr>
            <p:cNvPr id="733771" name="Group 1611"/>
            <p:cNvGrpSpPr>
              <a:grpSpLocks noChangeAspect="1"/>
            </p:cNvGrpSpPr>
            <p:nvPr/>
          </p:nvGrpSpPr>
          <p:grpSpPr bwMode="auto">
            <a:xfrm>
              <a:off x="567" y="2633"/>
              <a:ext cx="1164" cy="632"/>
              <a:chOff x="567" y="2633"/>
              <a:chExt cx="1164" cy="632"/>
            </a:xfrm>
          </p:grpSpPr>
          <p:sp>
            <p:nvSpPr>
              <p:cNvPr id="733772" name="Oval 1612"/>
              <p:cNvSpPr>
                <a:spLocks noChangeAspect="1" noChangeArrowheads="1"/>
              </p:cNvSpPr>
              <p:nvPr/>
            </p:nvSpPr>
            <p:spPr bwMode="auto">
              <a:xfrm>
                <a:off x="1189" y="30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73" name="Oval 1613"/>
              <p:cNvSpPr>
                <a:spLocks noChangeAspect="1" noChangeArrowheads="1"/>
              </p:cNvSpPr>
              <p:nvPr/>
            </p:nvSpPr>
            <p:spPr bwMode="auto">
              <a:xfrm>
                <a:off x="1194"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74" name="Oval 1614"/>
              <p:cNvSpPr>
                <a:spLocks noChangeAspect="1" noChangeArrowheads="1"/>
              </p:cNvSpPr>
              <p:nvPr/>
            </p:nvSpPr>
            <p:spPr bwMode="auto">
              <a:xfrm>
                <a:off x="1624" y="279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75" name="Oval 1615"/>
              <p:cNvSpPr>
                <a:spLocks noChangeAspect="1" noChangeArrowheads="1"/>
              </p:cNvSpPr>
              <p:nvPr/>
            </p:nvSpPr>
            <p:spPr bwMode="auto">
              <a:xfrm>
                <a:off x="1171"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76" name="Oval 1616"/>
              <p:cNvSpPr>
                <a:spLocks noChangeAspect="1" noChangeArrowheads="1"/>
              </p:cNvSpPr>
              <p:nvPr/>
            </p:nvSpPr>
            <p:spPr bwMode="auto">
              <a:xfrm>
                <a:off x="1229" y="303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77" name="Oval 1617"/>
              <p:cNvSpPr>
                <a:spLocks noChangeAspect="1" noChangeArrowheads="1"/>
              </p:cNvSpPr>
              <p:nvPr/>
            </p:nvSpPr>
            <p:spPr bwMode="auto">
              <a:xfrm>
                <a:off x="1145" y="29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78" name="Oval 1618"/>
              <p:cNvSpPr>
                <a:spLocks noChangeAspect="1" noChangeArrowheads="1"/>
              </p:cNvSpPr>
              <p:nvPr/>
            </p:nvSpPr>
            <p:spPr bwMode="auto">
              <a:xfrm>
                <a:off x="1180"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79" name="Oval 1619"/>
              <p:cNvSpPr>
                <a:spLocks noChangeAspect="1" noChangeArrowheads="1"/>
              </p:cNvSpPr>
              <p:nvPr/>
            </p:nvSpPr>
            <p:spPr bwMode="auto">
              <a:xfrm>
                <a:off x="1096" y="292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80" name="Oval 1620"/>
              <p:cNvSpPr>
                <a:spLocks noChangeAspect="1" noChangeArrowheads="1"/>
              </p:cNvSpPr>
              <p:nvPr/>
            </p:nvSpPr>
            <p:spPr bwMode="auto">
              <a:xfrm>
                <a:off x="1234"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81" name="Oval 1621"/>
              <p:cNvSpPr>
                <a:spLocks noChangeAspect="1" noChangeArrowheads="1"/>
              </p:cNvSpPr>
              <p:nvPr/>
            </p:nvSpPr>
            <p:spPr bwMode="auto">
              <a:xfrm>
                <a:off x="1464" y="2882"/>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82" name="Oval 1622"/>
              <p:cNvSpPr>
                <a:spLocks noChangeAspect="1" noChangeArrowheads="1"/>
              </p:cNvSpPr>
              <p:nvPr/>
            </p:nvSpPr>
            <p:spPr bwMode="auto">
              <a:xfrm>
                <a:off x="1322" y="28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83" name="Oval 1623"/>
              <p:cNvSpPr>
                <a:spLocks noChangeAspect="1" noChangeArrowheads="1"/>
              </p:cNvSpPr>
              <p:nvPr/>
            </p:nvSpPr>
            <p:spPr bwMode="auto">
              <a:xfrm>
                <a:off x="1131" y="30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84" name="Oval 1624"/>
              <p:cNvSpPr>
                <a:spLocks noChangeAspect="1" noChangeArrowheads="1"/>
              </p:cNvSpPr>
              <p:nvPr/>
            </p:nvSpPr>
            <p:spPr bwMode="auto">
              <a:xfrm>
                <a:off x="1194" y="29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85" name="Oval 1625"/>
              <p:cNvSpPr>
                <a:spLocks noChangeAspect="1" noChangeArrowheads="1"/>
              </p:cNvSpPr>
              <p:nvPr/>
            </p:nvSpPr>
            <p:spPr bwMode="auto">
              <a:xfrm>
                <a:off x="1482" y="28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86" name="Oval 1626"/>
              <p:cNvSpPr>
                <a:spLocks noChangeAspect="1" noChangeArrowheads="1"/>
              </p:cNvSpPr>
              <p:nvPr/>
            </p:nvSpPr>
            <p:spPr bwMode="auto">
              <a:xfrm>
                <a:off x="1558" y="27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87" name="Oval 1627"/>
              <p:cNvSpPr>
                <a:spLocks noChangeAspect="1" noChangeArrowheads="1"/>
              </p:cNvSpPr>
              <p:nvPr/>
            </p:nvSpPr>
            <p:spPr bwMode="auto">
              <a:xfrm>
                <a:off x="1411"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88" name="Oval 1628"/>
              <p:cNvSpPr>
                <a:spLocks noChangeAspect="1" noChangeArrowheads="1"/>
              </p:cNvSpPr>
              <p:nvPr/>
            </p:nvSpPr>
            <p:spPr bwMode="auto">
              <a:xfrm>
                <a:off x="1207" y="29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89" name="Oval 1629"/>
              <p:cNvSpPr>
                <a:spLocks noChangeAspect="1" noChangeArrowheads="1"/>
              </p:cNvSpPr>
              <p:nvPr/>
            </p:nvSpPr>
            <p:spPr bwMode="auto">
              <a:xfrm>
                <a:off x="1287"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90" name="Oval 1630"/>
              <p:cNvSpPr>
                <a:spLocks noChangeAspect="1" noChangeArrowheads="1"/>
              </p:cNvSpPr>
              <p:nvPr/>
            </p:nvSpPr>
            <p:spPr bwMode="auto">
              <a:xfrm>
                <a:off x="1695" y="27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91" name="Oval 1631"/>
              <p:cNvSpPr>
                <a:spLocks noChangeAspect="1" noChangeArrowheads="1"/>
              </p:cNvSpPr>
              <p:nvPr/>
            </p:nvSpPr>
            <p:spPr bwMode="auto">
              <a:xfrm>
                <a:off x="1211" y="301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92" name="Oval 1632"/>
              <p:cNvSpPr>
                <a:spLocks noChangeAspect="1" noChangeArrowheads="1"/>
              </p:cNvSpPr>
              <p:nvPr/>
            </p:nvSpPr>
            <p:spPr bwMode="auto">
              <a:xfrm>
                <a:off x="1194" y="292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93" name="Oval 1633"/>
              <p:cNvSpPr>
                <a:spLocks noChangeAspect="1" noChangeArrowheads="1"/>
              </p:cNvSpPr>
              <p:nvPr/>
            </p:nvSpPr>
            <p:spPr bwMode="auto">
              <a:xfrm>
                <a:off x="1451" y="28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94" name="Oval 1634"/>
              <p:cNvSpPr>
                <a:spLocks noChangeAspect="1" noChangeArrowheads="1"/>
              </p:cNvSpPr>
              <p:nvPr/>
            </p:nvSpPr>
            <p:spPr bwMode="auto">
              <a:xfrm>
                <a:off x="900" y="3184"/>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95" name="Oval 1635"/>
              <p:cNvSpPr>
                <a:spLocks noChangeAspect="1" noChangeArrowheads="1"/>
              </p:cNvSpPr>
              <p:nvPr/>
            </p:nvSpPr>
            <p:spPr bwMode="auto">
              <a:xfrm>
                <a:off x="896" y="30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96" name="Oval 1636"/>
              <p:cNvSpPr>
                <a:spLocks noChangeAspect="1" noChangeArrowheads="1"/>
              </p:cNvSpPr>
              <p:nvPr/>
            </p:nvSpPr>
            <p:spPr bwMode="auto">
              <a:xfrm>
                <a:off x="1251"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97" name="Oval 1637"/>
              <p:cNvSpPr>
                <a:spLocks noChangeAspect="1" noChangeArrowheads="1"/>
              </p:cNvSpPr>
              <p:nvPr/>
            </p:nvSpPr>
            <p:spPr bwMode="auto">
              <a:xfrm>
                <a:off x="1340" y="29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98" name="Oval 1638"/>
              <p:cNvSpPr>
                <a:spLocks noChangeAspect="1" noChangeArrowheads="1"/>
              </p:cNvSpPr>
              <p:nvPr/>
            </p:nvSpPr>
            <p:spPr bwMode="auto">
              <a:xfrm>
                <a:off x="1100"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799" name="Oval 1639"/>
              <p:cNvSpPr>
                <a:spLocks noChangeAspect="1" noChangeArrowheads="1"/>
              </p:cNvSpPr>
              <p:nvPr/>
            </p:nvSpPr>
            <p:spPr bwMode="auto">
              <a:xfrm>
                <a:off x="1051" y="2962"/>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00" name="Oval 1640"/>
              <p:cNvSpPr>
                <a:spLocks noChangeAspect="1" noChangeArrowheads="1"/>
              </p:cNvSpPr>
              <p:nvPr/>
            </p:nvSpPr>
            <p:spPr bwMode="auto">
              <a:xfrm>
                <a:off x="1433" y="28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01" name="Oval 1641"/>
              <p:cNvSpPr>
                <a:spLocks noChangeAspect="1" noChangeArrowheads="1"/>
              </p:cNvSpPr>
              <p:nvPr/>
            </p:nvSpPr>
            <p:spPr bwMode="auto">
              <a:xfrm>
                <a:off x="1273" y="2904"/>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02" name="Oval 1642"/>
              <p:cNvSpPr>
                <a:spLocks noChangeAspect="1" noChangeArrowheads="1"/>
              </p:cNvSpPr>
              <p:nvPr/>
            </p:nvSpPr>
            <p:spPr bwMode="auto">
              <a:xfrm>
                <a:off x="1367"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03" name="Oval 1643"/>
              <p:cNvSpPr>
                <a:spLocks noChangeAspect="1" noChangeArrowheads="1"/>
              </p:cNvSpPr>
              <p:nvPr/>
            </p:nvSpPr>
            <p:spPr bwMode="auto">
              <a:xfrm>
                <a:off x="1353" y="2891"/>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04" name="Oval 1644"/>
              <p:cNvSpPr>
                <a:spLocks noChangeAspect="1" noChangeArrowheads="1"/>
              </p:cNvSpPr>
              <p:nvPr/>
            </p:nvSpPr>
            <p:spPr bwMode="auto">
              <a:xfrm>
                <a:off x="1389" y="292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05" name="Oval 1645"/>
              <p:cNvSpPr>
                <a:spLocks noChangeAspect="1" noChangeArrowheads="1"/>
              </p:cNvSpPr>
              <p:nvPr/>
            </p:nvSpPr>
            <p:spPr bwMode="auto">
              <a:xfrm>
                <a:off x="1251"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06" name="Oval 1646"/>
              <p:cNvSpPr>
                <a:spLocks noChangeAspect="1" noChangeArrowheads="1"/>
              </p:cNvSpPr>
              <p:nvPr/>
            </p:nvSpPr>
            <p:spPr bwMode="auto">
              <a:xfrm>
                <a:off x="1442" y="28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07" name="Oval 1647"/>
              <p:cNvSpPr>
                <a:spLocks noChangeAspect="1" noChangeArrowheads="1"/>
              </p:cNvSpPr>
              <p:nvPr/>
            </p:nvSpPr>
            <p:spPr bwMode="auto">
              <a:xfrm>
                <a:off x="1118" y="30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08" name="Oval 1648"/>
              <p:cNvSpPr>
                <a:spLocks noChangeAspect="1" noChangeArrowheads="1"/>
              </p:cNvSpPr>
              <p:nvPr/>
            </p:nvSpPr>
            <p:spPr bwMode="auto">
              <a:xfrm>
                <a:off x="1211" y="29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09" name="Oval 1649"/>
              <p:cNvSpPr>
                <a:spLocks noChangeAspect="1" noChangeArrowheads="1"/>
              </p:cNvSpPr>
              <p:nvPr/>
            </p:nvSpPr>
            <p:spPr bwMode="auto">
              <a:xfrm>
                <a:off x="1305" y="285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10" name="Oval 1650"/>
              <p:cNvSpPr>
                <a:spLocks noChangeAspect="1" noChangeArrowheads="1"/>
              </p:cNvSpPr>
              <p:nvPr/>
            </p:nvSpPr>
            <p:spPr bwMode="auto">
              <a:xfrm>
                <a:off x="1278"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11" name="Oval 1651"/>
              <p:cNvSpPr>
                <a:spLocks noChangeAspect="1" noChangeArrowheads="1"/>
              </p:cNvSpPr>
              <p:nvPr/>
            </p:nvSpPr>
            <p:spPr bwMode="auto">
              <a:xfrm>
                <a:off x="1527" y="27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12" name="Oval 1652"/>
              <p:cNvSpPr>
                <a:spLocks noChangeAspect="1" noChangeArrowheads="1"/>
              </p:cNvSpPr>
              <p:nvPr/>
            </p:nvSpPr>
            <p:spPr bwMode="auto">
              <a:xfrm>
                <a:off x="1105" y="298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13" name="Oval 1653"/>
              <p:cNvSpPr>
                <a:spLocks noChangeAspect="1" noChangeArrowheads="1"/>
              </p:cNvSpPr>
              <p:nvPr/>
            </p:nvSpPr>
            <p:spPr bwMode="auto">
              <a:xfrm>
                <a:off x="1185"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14" name="Oval 1654"/>
              <p:cNvSpPr>
                <a:spLocks noChangeAspect="1" noChangeArrowheads="1"/>
              </p:cNvSpPr>
              <p:nvPr/>
            </p:nvSpPr>
            <p:spPr bwMode="auto">
              <a:xfrm>
                <a:off x="1118"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15" name="Oval 1655"/>
              <p:cNvSpPr>
                <a:spLocks noChangeAspect="1" noChangeArrowheads="1"/>
              </p:cNvSpPr>
              <p:nvPr/>
            </p:nvSpPr>
            <p:spPr bwMode="auto">
              <a:xfrm>
                <a:off x="1247" y="285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16" name="Oval 1656"/>
              <p:cNvSpPr>
                <a:spLocks noChangeAspect="1" noChangeArrowheads="1"/>
              </p:cNvSpPr>
              <p:nvPr/>
            </p:nvSpPr>
            <p:spPr bwMode="auto">
              <a:xfrm>
                <a:off x="1385" y="298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17" name="Oval 1657"/>
              <p:cNvSpPr>
                <a:spLocks noChangeAspect="1" noChangeArrowheads="1"/>
              </p:cNvSpPr>
              <p:nvPr/>
            </p:nvSpPr>
            <p:spPr bwMode="auto">
              <a:xfrm>
                <a:off x="1225" y="29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18" name="Oval 1658"/>
              <p:cNvSpPr>
                <a:spLocks noChangeAspect="1" noChangeArrowheads="1"/>
              </p:cNvSpPr>
              <p:nvPr/>
            </p:nvSpPr>
            <p:spPr bwMode="auto">
              <a:xfrm>
                <a:off x="856" y="320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19" name="Oval 1659"/>
              <p:cNvSpPr>
                <a:spLocks noChangeAspect="1" noChangeArrowheads="1"/>
              </p:cNvSpPr>
              <p:nvPr/>
            </p:nvSpPr>
            <p:spPr bwMode="auto">
              <a:xfrm>
                <a:off x="1078" y="298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20" name="Oval 1660"/>
              <p:cNvSpPr>
                <a:spLocks noChangeAspect="1" noChangeArrowheads="1"/>
              </p:cNvSpPr>
              <p:nvPr/>
            </p:nvSpPr>
            <p:spPr bwMode="auto">
              <a:xfrm>
                <a:off x="1087" y="30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21" name="Oval 1661"/>
              <p:cNvSpPr>
                <a:spLocks noChangeAspect="1" noChangeArrowheads="1"/>
              </p:cNvSpPr>
              <p:nvPr/>
            </p:nvSpPr>
            <p:spPr bwMode="auto">
              <a:xfrm>
                <a:off x="985" y="30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22" name="Oval 1662"/>
              <p:cNvSpPr>
                <a:spLocks noChangeAspect="1" noChangeArrowheads="1"/>
              </p:cNvSpPr>
              <p:nvPr/>
            </p:nvSpPr>
            <p:spPr bwMode="auto">
              <a:xfrm>
                <a:off x="1020" y="307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23" name="Oval 1663"/>
              <p:cNvSpPr>
                <a:spLocks noChangeAspect="1" noChangeArrowheads="1"/>
              </p:cNvSpPr>
              <p:nvPr/>
            </p:nvSpPr>
            <p:spPr bwMode="auto">
              <a:xfrm>
                <a:off x="1402" y="27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24" name="Oval 1664"/>
              <p:cNvSpPr>
                <a:spLocks noChangeAspect="1" noChangeArrowheads="1"/>
              </p:cNvSpPr>
              <p:nvPr/>
            </p:nvSpPr>
            <p:spPr bwMode="auto">
              <a:xfrm>
                <a:off x="1025" y="309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25" name="Oval 1665"/>
              <p:cNvSpPr>
                <a:spLocks noChangeAspect="1" noChangeArrowheads="1"/>
              </p:cNvSpPr>
              <p:nvPr/>
            </p:nvSpPr>
            <p:spPr bwMode="auto">
              <a:xfrm>
                <a:off x="1318"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26" name="Oval 1666"/>
              <p:cNvSpPr>
                <a:spLocks noChangeAspect="1" noChangeArrowheads="1"/>
              </p:cNvSpPr>
              <p:nvPr/>
            </p:nvSpPr>
            <p:spPr bwMode="auto">
              <a:xfrm>
                <a:off x="1180" y="30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27" name="Oval 1667"/>
              <p:cNvSpPr>
                <a:spLocks noChangeAspect="1" noChangeArrowheads="1"/>
              </p:cNvSpPr>
              <p:nvPr/>
            </p:nvSpPr>
            <p:spPr bwMode="auto">
              <a:xfrm>
                <a:off x="1118"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28" name="Oval 1668"/>
              <p:cNvSpPr>
                <a:spLocks noChangeAspect="1" noChangeArrowheads="1"/>
              </p:cNvSpPr>
              <p:nvPr/>
            </p:nvSpPr>
            <p:spPr bwMode="auto">
              <a:xfrm>
                <a:off x="1149" y="303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29" name="Oval 1669"/>
              <p:cNvSpPr>
                <a:spLocks noChangeAspect="1" noChangeArrowheads="1"/>
              </p:cNvSpPr>
              <p:nvPr/>
            </p:nvSpPr>
            <p:spPr bwMode="auto">
              <a:xfrm>
                <a:off x="1482" y="27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30" name="Oval 1670"/>
              <p:cNvSpPr>
                <a:spLocks noChangeAspect="1" noChangeArrowheads="1"/>
              </p:cNvSpPr>
              <p:nvPr/>
            </p:nvSpPr>
            <p:spPr bwMode="auto">
              <a:xfrm>
                <a:off x="1278"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31" name="Oval 1671"/>
              <p:cNvSpPr>
                <a:spLocks noChangeAspect="1" noChangeArrowheads="1"/>
              </p:cNvSpPr>
              <p:nvPr/>
            </p:nvSpPr>
            <p:spPr bwMode="auto">
              <a:xfrm>
                <a:off x="1598" y="271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32" name="Oval 1672"/>
              <p:cNvSpPr>
                <a:spLocks noChangeAspect="1" noChangeArrowheads="1"/>
              </p:cNvSpPr>
              <p:nvPr/>
            </p:nvSpPr>
            <p:spPr bwMode="auto">
              <a:xfrm>
                <a:off x="1544" y="276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33" name="Oval 1673"/>
              <p:cNvSpPr>
                <a:spLocks noChangeAspect="1" noChangeArrowheads="1"/>
              </p:cNvSpPr>
              <p:nvPr/>
            </p:nvSpPr>
            <p:spPr bwMode="auto">
              <a:xfrm>
                <a:off x="1353" y="2980"/>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34" name="Oval 1674"/>
              <p:cNvSpPr>
                <a:spLocks noChangeAspect="1" noChangeArrowheads="1"/>
              </p:cNvSpPr>
              <p:nvPr/>
            </p:nvSpPr>
            <p:spPr bwMode="auto">
              <a:xfrm>
                <a:off x="1473" y="281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35" name="Oval 1675"/>
              <p:cNvSpPr>
                <a:spLocks noChangeAspect="1" noChangeArrowheads="1"/>
              </p:cNvSpPr>
              <p:nvPr/>
            </p:nvSpPr>
            <p:spPr bwMode="auto">
              <a:xfrm>
                <a:off x="1083" y="305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36" name="Oval 1676"/>
              <p:cNvSpPr>
                <a:spLocks noChangeAspect="1" noChangeArrowheads="1"/>
              </p:cNvSpPr>
              <p:nvPr/>
            </p:nvSpPr>
            <p:spPr bwMode="auto">
              <a:xfrm>
                <a:off x="1482" y="28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37" name="Oval 1677"/>
              <p:cNvSpPr>
                <a:spLocks noChangeAspect="1" noChangeArrowheads="1"/>
              </p:cNvSpPr>
              <p:nvPr/>
            </p:nvSpPr>
            <p:spPr bwMode="auto">
              <a:xfrm>
                <a:off x="1234" y="29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38" name="Oval 1678"/>
              <p:cNvSpPr>
                <a:spLocks noChangeAspect="1" noChangeArrowheads="1"/>
              </p:cNvSpPr>
              <p:nvPr/>
            </p:nvSpPr>
            <p:spPr bwMode="auto">
              <a:xfrm>
                <a:off x="1327"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39" name="Oval 1679"/>
              <p:cNvSpPr>
                <a:spLocks noChangeAspect="1" noChangeArrowheads="1"/>
              </p:cNvSpPr>
              <p:nvPr/>
            </p:nvSpPr>
            <p:spPr bwMode="auto">
              <a:xfrm>
                <a:off x="976" y="30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40" name="Oval 1680"/>
              <p:cNvSpPr>
                <a:spLocks noChangeAspect="1" noChangeArrowheads="1"/>
              </p:cNvSpPr>
              <p:nvPr/>
            </p:nvSpPr>
            <p:spPr bwMode="auto">
              <a:xfrm>
                <a:off x="1185" y="29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41" name="Oval 1681"/>
              <p:cNvSpPr>
                <a:spLocks noChangeAspect="1" noChangeArrowheads="1"/>
              </p:cNvSpPr>
              <p:nvPr/>
            </p:nvSpPr>
            <p:spPr bwMode="auto">
              <a:xfrm>
                <a:off x="1083" y="291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42" name="Oval 1682"/>
              <p:cNvSpPr>
                <a:spLocks noChangeAspect="1" noChangeArrowheads="1"/>
              </p:cNvSpPr>
              <p:nvPr/>
            </p:nvSpPr>
            <p:spPr bwMode="auto">
              <a:xfrm>
                <a:off x="1358" y="28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43" name="Oval 1683"/>
              <p:cNvSpPr>
                <a:spLocks noChangeAspect="1" noChangeArrowheads="1"/>
              </p:cNvSpPr>
              <p:nvPr/>
            </p:nvSpPr>
            <p:spPr bwMode="auto">
              <a:xfrm>
                <a:off x="1269" y="30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44" name="Oval 1684"/>
              <p:cNvSpPr>
                <a:spLocks noChangeAspect="1" noChangeArrowheads="1"/>
              </p:cNvSpPr>
              <p:nvPr/>
            </p:nvSpPr>
            <p:spPr bwMode="auto">
              <a:xfrm>
                <a:off x="1158" y="30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45" name="Oval 1685"/>
              <p:cNvSpPr>
                <a:spLocks noChangeAspect="1" noChangeArrowheads="1"/>
              </p:cNvSpPr>
              <p:nvPr/>
            </p:nvSpPr>
            <p:spPr bwMode="auto">
              <a:xfrm>
                <a:off x="1176"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46" name="Oval 1686"/>
              <p:cNvSpPr>
                <a:spLocks noChangeAspect="1" noChangeArrowheads="1"/>
              </p:cNvSpPr>
              <p:nvPr/>
            </p:nvSpPr>
            <p:spPr bwMode="auto">
              <a:xfrm>
                <a:off x="1598" y="27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47" name="Oval 1687"/>
              <p:cNvSpPr>
                <a:spLocks noChangeAspect="1" noChangeArrowheads="1"/>
              </p:cNvSpPr>
              <p:nvPr/>
            </p:nvSpPr>
            <p:spPr bwMode="auto">
              <a:xfrm>
                <a:off x="1100" y="30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48" name="Oval 1688"/>
              <p:cNvSpPr>
                <a:spLocks noChangeAspect="1" noChangeArrowheads="1"/>
              </p:cNvSpPr>
              <p:nvPr/>
            </p:nvSpPr>
            <p:spPr bwMode="auto">
              <a:xfrm>
                <a:off x="1345" y="288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49" name="Oval 1689"/>
              <p:cNvSpPr>
                <a:spLocks noChangeAspect="1" noChangeArrowheads="1"/>
              </p:cNvSpPr>
              <p:nvPr/>
            </p:nvSpPr>
            <p:spPr bwMode="auto">
              <a:xfrm>
                <a:off x="1575" y="2784"/>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50" name="Oval 1690"/>
              <p:cNvSpPr>
                <a:spLocks noChangeAspect="1" noChangeArrowheads="1"/>
              </p:cNvSpPr>
              <p:nvPr/>
            </p:nvSpPr>
            <p:spPr bwMode="auto">
              <a:xfrm>
                <a:off x="1065" y="30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51" name="Oval 1691"/>
              <p:cNvSpPr>
                <a:spLocks noChangeAspect="1" noChangeArrowheads="1"/>
              </p:cNvSpPr>
              <p:nvPr/>
            </p:nvSpPr>
            <p:spPr bwMode="auto">
              <a:xfrm>
                <a:off x="1065"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52" name="Oval 1692"/>
              <p:cNvSpPr>
                <a:spLocks noChangeAspect="1" noChangeArrowheads="1"/>
              </p:cNvSpPr>
              <p:nvPr/>
            </p:nvSpPr>
            <p:spPr bwMode="auto">
              <a:xfrm>
                <a:off x="1162" y="2971"/>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53" name="Oval 1693"/>
              <p:cNvSpPr>
                <a:spLocks noChangeAspect="1" noChangeArrowheads="1"/>
              </p:cNvSpPr>
              <p:nvPr/>
            </p:nvSpPr>
            <p:spPr bwMode="auto">
              <a:xfrm>
                <a:off x="1207"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54" name="Oval 1694"/>
              <p:cNvSpPr>
                <a:spLocks noChangeAspect="1" noChangeArrowheads="1"/>
              </p:cNvSpPr>
              <p:nvPr/>
            </p:nvSpPr>
            <p:spPr bwMode="auto">
              <a:xfrm>
                <a:off x="1171" y="28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55" name="Oval 1695"/>
              <p:cNvSpPr>
                <a:spLocks noChangeAspect="1" noChangeArrowheads="1"/>
              </p:cNvSpPr>
              <p:nvPr/>
            </p:nvSpPr>
            <p:spPr bwMode="auto">
              <a:xfrm>
                <a:off x="1247"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56" name="Oval 1696"/>
              <p:cNvSpPr>
                <a:spLocks noChangeAspect="1" noChangeArrowheads="1"/>
              </p:cNvSpPr>
              <p:nvPr/>
            </p:nvSpPr>
            <p:spPr bwMode="auto">
              <a:xfrm>
                <a:off x="1145" y="29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57" name="Oval 1697"/>
              <p:cNvSpPr>
                <a:spLocks noChangeAspect="1" noChangeArrowheads="1"/>
              </p:cNvSpPr>
              <p:nvPr/>
            </p:nvSpPr>
            <p:spPr bwMode="auto">
              <a:xfrm>
                <a:off x="1123" y="30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58" name="Oval 1698"/>
              <p:cNvSpPr>
                <a:spLocks noChangeAspect="1" noChangeArrowheads="1"/>
              </p:cNvSpPr>
              <p:nvPr/>
            </p:nvSpPr>
            <p:spPr bwMode="auto">
              <a:xfrm>
                <a:off x="1065"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59" name="Oval 1699"/>
              <p:cNvSpPr>
                <a:spLocks noChangeAspect="1" noChangeArrowheads="1"/>
              </p:cNvSpPr>
              <p:nvPr/>
            </p:nvSpPr>
            <p:spPr bwMode="auto">
              <a:xfrm>
                <a:off x="1407"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60" name="Oval 1700"/>
              <p:cNvSpPr>
                <a:spLocks noChangeAspect="1" noChangeArrowheads="1"/>
              </p:cNvSpPr>
              <p:nvPr/>
            </p:nvSpPr>
            <p:spPr bwMode="auto">
              <a:xfrm>
                <a:off x="1131" y="29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61" name="Oval 1701"/>
              <p:cNvSpPr>
                <a:spLocks noChangeAspect="1" noChangeArrowheads="1"/>
              </p:cNvSpPr>
              <p:nvPr/>
            </p:nvSpPr>
            <p:spPr bwMode="auto">
              <a:xfrm>
                <a:off x="1083"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62" name="Oval 1702"/>
              <p:cNvSpPr>
                <a:spLocks noChangeAspect="1" noChangeArrowheads="1"/>
              </p:cNvSpPr>
              <p:nvPr/>
            </p:nvSpPr>
            <p:spPr bwMode="auto">
              <a:xfrm>
                <a:off x="1078" y="301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63" name="Oval 1703"/>
              <p:cNvSpPr>
                <a:spLocks noChangeAspect="1" noChangeArrowheads="1"/>
              </p:cNvSpPr>
              <p:nvPr/>
            </p:nvSpPr>
            <p:spPr bwMode="auto">
              <a:xfrm>
                <a:off x="1531" y="279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64" name="Oval 1704"/>
              <p:cNvSpPr>
                <a:spLocks noChangeAspect="1" noChangeArrowheads="1"/>
              </p:cNvSpPr>
              <p:nvPr/>
            </p:nvSpPr>
            <p:spPr bwMode="auto">
              <a:xfrm>
                <a:off x="1420" y="28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65" name="Oval 1705"/>
              <p:cNvSpPr>
                <a:spLocks noChangeAspect="1" noChangeArrowheads="1"/>
              </p:cNvSpPr>
              <p:nvPr/>
            </p:nvSpPr>
            <p:spPr bwMode="auto">
              <a:xfrm>
                <a:off x="1225" y="294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66" name="Oval 1706"/>
              <p:cNvSpPr>
                <a:spLocks noChangeAspect="1" noChangeArrowheads="1"/>
              </p:cNvSpPr>
              <p:nvPr/>
            </p:nvSpPr>
            <p:spPr bwMode="auto">
              <a:xfrm>
                <a:off x="1269"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67" name="Oval 1707"/>
              <p:cNvSpPr>
                <a:spLocks noChangeAspect="1" noChangeArrowheads="1"/>
              </p:cNvSpPr>
              <p:nvPr/>
            </p:nvSpPr>
            <p:spPr bwMode="auto">
              <a:xfrm>
                <a:off x="1411"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68" name="Oval 1708"/>
              <p:cNvSpPr>
                <a:spLocks noChangeAspect="1" noChangeArrowheads="1"/>
              </p:cNvSpPr>
              <p:nvPr/>
            </p:nvSpPr>
            <p:spPr bwMode="auto">
              <a:xfrm>
                <a:off x="1131" y="295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69" name="Oval 1709"/>
              <p:cNvSpPr>
                <a:spLocks noChangeAspect="1" noChangeArrowheads="1"/>
              </p:cNvSpPr>
              <p:nvPr/>
            </p:nvSpPr>
            <p:spPr bwMode="auto">
              <a:xfrm>
                <a:off x="1180"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70" name="Oval 1710"/>
              <p:cNvSpPr>
                <a:spLocks noChangeAspect="1" noChangeArrowheads="1"/>
              </p:cNvSpPr>
              <p:nvPr/>
            </p:nvSpPr>
            <p:spPr bwMode="auto">
              <a:xfrm>
                <a:off x="1251" y="281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71" name="Oval 1711"/>
              <p:cNvSpPr>
                <a:spLocks noChangeAspect="1" noChangeArrowheads="1"/>
              </p:cNvSpPr>
              <p:nvPr/>
            </p:nvSpPr>
            <p:spPr bwMode="auto">
              <a:xfrm>
                <a:off x="1251"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72" name="Oval 1712"/>
              <p:cNvSpPr>
                <a:spLocks noChangeAspect="1" noChangeArrowheads="1"/>
              </p:cNvSpPr>
              <p:nvPr/>
            </p:nvSpPr>
            <p:spPr bwMode="auto">
              <a:xfrm>
                <a:off x="1287"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73" name="Oval 1713"/>
              <p:cNvSpPr>
                <a:spLocks noChangeAspect="1" noChangeArrowheads="1"/>
              </p:cNvSpPr>
              <p:nvPr/>
            </p:nvSpPr>
            <p:spPr bwMode="auto">
              <a:xfrm>
                <a:off x="1336" y="289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74" name="Oval 1714"/>
              <p:cNvSpPr>
                <a:spLocks noChangeAspect="1" noChangeArrowheads="1"/>
              </p:cNvSpPr>
              <p:nvPr/>
            </p:nvSpPr>
            <p:spPr bwMode="auto">
              <a:xfrm>
                <a:off x="567" y="3233"/>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75" name="Oval 1715"/>
              <p:cNvSpPr>
                <a:spLocks noChangeAspect="1" noChangeArrowheads="1"/>
              </p:cNvSpPr>
              <p:nvPr/>
            </p:nvSpPr>
            <p:spPr bwMode="auto">
              <a:xfrm>
                <a:off x="1198" y="30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76" name="Oval 1716"/>
              <p:cNvSpPr>
                <a:spLocks noChangeAspect="1" noChangeArrowheads="1"/>
              </p:cNvSpPr>
              <p:nvPr/>
            </p:nvSpPr>
            <p:spPr bwMode="auto">
              <a:xfrm>
                <a:off x="1047"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77" name="Oval 1717"/>
              <p:cNvSpPr>
                <a:spLocks noChangeAspect="1" noChangeArrowheads="1"/>
              </p:cNvSpPr>
              <p:nvPr/>
            </p:nvSpPr>
            <p:spPr bwMode="auto">
              <a:xfrm>
                <a:off x="1051" y="3033"/>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78" name="Oval 1718"/>
              <p:cNvSpPr>
                <a:spLocks noChangeAspect="1" noChangeArrowheads="1"/>
              </p:cNvSpPr>
              <p:nvPr/>
            </p:nvSpPr>
            <p:spPr bwMode="auto">
              <a:xfrm>
                <a:off x="1278"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79" name="Oval 1719"/>
              <p:cNvSpPr>
                <a:spLocks noChangeAspect="1" noChangeArrowheads="1"/>
              </p:cNvSpPr>
              <p:nvPr/>
            </p:nvSpPr>
            <p:spPr bwMode="auto">
              <a:xfrm>
                <a:off x="1220" y="29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80" name="Oval 1720"/>
              <p:cNvSpPr>
                <a:spLocks noChangeAspect="1" noChangeArrowheads="1"/>
              </p:cNvSpPr>
              <p:nvPr/>
            </p:nvSpPr>
            <p:spPr bwMode="auto">
              <a:xfrm>
                <a:off x="1198"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81" name="Oval 1721"/>
              <p:cNvSpPr>
                <a:spLocks noChangeAspect="1" noChangeArrowheads="1"/>
              </p:cNvSpPr>
              <p:nvPr/>
            </p:nvSpPr>
            <p:spPr bwMode="auto">
              <a:xfrm>
                <a:off x="892" y="30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82" name="Oval 1722"/>
              <p:cNvSpPr>
                <a:spLocks noChangeAspect="1" noChangeArrowheads="1"/>
              </p:cNvSpPr>
              <p:nvPr/>
            </p:nvSpPr>
            <p:spPr bwMode="auto">
              <a:xfrm>
                <a:off x="1118" y="298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83" name="Oval 1723"/>
              <p:cNvSpPr>
                <a:spLocks noChangeAspect="1" noChangeArrowheads="1"/>
              </p:cNvSpPr>
              <p:nvPr/>
            </p:nvSpPr>
            <p:spPr bwMode="auto">
              <a:xfrm>
                <a:off x="1220" y="29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84" name="Oval 1724"/>
              <p:cNvSpPr>
                <a:spLocks noChangeAspect="1" noChangeArrowheads="1"/>
              </p:cNvSpPr>
              <p:nvPr/>
            </p:nvSpPr>
            <p:spPr bwMode="auto">
              <a:xfrm>
                <a:off x="1100" y="311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85" name="Oval 1725"/>
              <p:cNvSpPr>
                <a:spLocks noChangeAspect="1" noChangeArrowheads="1"/>
              </p:cNvSpPr>
              <p:nvPr/>
            </p:nvSpPr>
            <p:spPr bwMode="auto">
              <a:xfrm>
                <a:off x="1273" y="2864"/>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86" name="Oval 1726"/>
              <p:cNvSpPr>
                <a:spLocks noChangeAspect="1" noChangeArrowheads="1"/>
              </p:cNvSpPr>
              <p:nvPr/>
            </p:nvSpPr>
            <p:spPr bwMode="auto">
              <a:xfrm>
                <a:off x="1256" y="28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87" name="Oval 1727"/>
              <p:cNvSpPr>
                <a:spLocks noChangeAspect="1" noChangeArrowheads="1"/>
              </p:cNvSpPr>
              <p:nvPr/>
            </p:nvSpPr>
            <p:spPr bwMode="auto">
              <a:xfrm>
                <a:off x="1260" y="287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88" name="Oval 1728"/>
              <p:cNvSpPr>
                <a:spLocks noChangeAspect="1" noChangeArrowheads="1"/>
              </p:cNvSpPr>
              <p:nvPr/>
            </p:nvSpPr>
            <p:spPr bwMode="auto">
              <a:xfrm>
                <a:off x="1376" y="285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89" name="Oval 1729"/>
              <p:cNvSpPr>
                <a:spLocks noChangeAspect="1" noChangeArrowheads="1"/>
              </p:cNvSpPr>
              <p:nvPr/>
            </p:nvSpPr>
            <p:spPr bwMode="auto">
              <a:xfrm>
                <a:off x="1158" y="295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90" name="Oval 1730"/>
              <p:cNvSpPr>
                <a:spLocks noChangeAspect="1" noChangeArrowheads="1"/>
              </p:cNvSpPr>
              <p:nvPr/>
            </p:nvSpPr>
            <p:spPr bwMode="auto">
              <a:xfrm>
                <a:off x="1345" y="29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91" name="Oval 1731"/>
              <p:cNvSpPr>
                <a:spLocks noChangeAspect="1" noChangeArrowheads="1"/>
              </p:cNvSpPr>
              <p:nvPr/>
            </p:nvSpPr>
            <p:spPr bwMode="auto">
              <a:xfrm>
                <a:off x="1007" y="304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92" name="Oval 1732"/>
              <p:cNvSpPr>
                <a:spLocks noChangeAspect="1" noChangeArrowheads="1"/>
              </p:cNvSpPr>
              <p:nvPr/>
            </p:nvSpPr>
            <p:spPr bwMode="auto">
              <a:xfrm>
                <a:off x="1145" y="302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93" name="Oval 1733"/>
              <p:cNvSpPr>
                <a:spLocks noChangeAspect="1" noChangeArrowheads="1"/>
              </p:cNvSpPr>
              <p:nvPr/>
            </p:nvSpPr>
            <p:spPr bwMode="auto">
              <a:xfrm>
                <a:off x="1380" y="287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94" name="Oval 1734"/>
              <p:cNvSpPr>
                <a:spLocks noChangeAspect="1" noChangeArrowheads="1"/>
              </p:cNvSpPr>
              <p:nvPr/>
            </p:nvSpPr>
            <p:spPr bwMode="auto">
              <a:xfrm>
                <a:off x="1074" y="308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95" name="Oval 1735"/>
              <p:cNvSpPr>
                <a:spLocks noChangeAspect="1" noChangeArrowheads="1"/>
              </p:cNvSpPr>
              <p:nvPr/>
            </p:nvSpPr>
            <p:spPr bwMode="auto">
              <a:xfrm>
                <a:off x="1225" y="298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96" name="Oval 1736"/>
              <p:cNvSpPr>
                <a:spLocks noChangeAspect="1" noChangeArrowheads="1"/>
              </p:cNvSpPr>
              <p:nvPr/>
            </p:nvSpPr>
            <p:spPr bwMode="auto">
              <a:xfrm>
                <a:off x="1007" y="30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97" name="Oval 1737"/>
              <p:cNvSpPr>
                <a:spLocks noChangeAspect="1" noChangeArrowheads="1"/>
              </p:cNvSpPr>
              <p:nvPr/>
            </p:nvSpPr>
            <p:spPr bwMode="auto">
              <a:xfrm>
                <a:off x="1442"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98" name="Oval 1738"/>
              <p:cNvSpPr>
                <a:spLocks noChangeAspect="1" noChangeArrowheads="1"/>
              </p:cNvSpPr>
              <p:nvPr/>
            </p:nvSpPr>
            <p:spPr bwMode="auto">
              <a:xfrm>
                <a:off x="1038" y="29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899" name="Oval 1739"/>
              <p:cNvSpPr>
                <a:spLocks noChangeAspect="1" noChangeArrowheads="1"/>
              </p:cNvSpPr>
              <p:nvPr/>
            </p:nvSpPr>
            <p:spPr bwMode="auto">
              <a:xfrm>
                <a:off x="1460" y="2828"/>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00" name="Oval 1740"/>
              <p:cNvSpPr>
                <a:spLocks noChangeAspect="1" noChangeArrowheads="1"/>
              </p:cNvSpPr>
              <p:nvPr/>
            </p:nvSpPr>
            <p:spPr bwMode="auto">
              <a:xfrm>
                <a:off x="1367" y="287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01" name="Oval 1741"/>
              <p:cNvSpPr>
                <a:spLocks noChangeAspect="1" noChangeArrowheads="1"/>
              </p:cNvSpPr>
              <p:nvPr/>
            </p:nvSpPr>
            <p:spPr bwMode="auto">
              <a:xfrm>
                <a:off x="1358" y="28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02" name="Oval 1742"/>
              <p:cNvSpPr>
                <a:spLocks noChangeAspect="1" noChangeArrowheads="1"/>
              </p:cNvSpPr>
              <p:nvPr/>
            </p:nvSpPr>
            <p:spPr bwMode="auto">
              <a:xfrm>
                <a:off x="1407" y="30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03" name="Oval 1743"/>
              <p:cNvSpPr>
                <a:spLocks noChangeAspect="1" noChangeArrowheads="1"/>
              </p:cNvSpPr>
              <p:nvPr/>
            </p:nvSpPr>
            <p:spPr bwMode="auto">
              <a:xfrm>
                <a:off x="1020" y="313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04" name="Oval 1744"/>
              <p:cNvSpPr>
                <a:spLocks noChangeAspect="1" noChangeArrowheads="1"/>
              </p:cNvSpPr>
              <p:nvPr/>
            </p:nvSpPr>
            <p:spPr bwMode="auto">
              <a:xfrm>
                <a:off x="1185" y="29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05" name="Oval 1745"/>
              <p:cNvSpPr>
                <a:spLocks noChangeAspect="1" noChangeArrowheads="1"/>
              </p:cNvSpPr>
              <p:nvPr/>
            </p:nvSpPr>
            <p:spPr bwMode="auto">
              <a:xfrm>
                <a:off x="1420" y="29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06" name="Oval 1746"/>
              <p:cNvSpPr>
                <a:spLocks noChangeAspect="1" noChangeArrowheads="1"/>
              </p:cNvSpPr>
              <p:nvPr/>
            </p:nvSpPr>
            <p:spPr bwMode="auto">
              <a:xfrm>
                <a:off x="1562" y="280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07" name="Oval 1747"/>
              <p:cNvSpPr>
                <a:spLocks noChangeAspect="1" noChangeArrowheads="1"/>
              </p:cNvSpPr>
              <p:nvPr/>
            </p:nvSpPr>
            <p:spPr bwMode="auto">
              <a:xfrm>
                <a:off x="1202" y="2949"/>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08" name="Oval 1748"/>
              <p:cNvSpPr>
                <a:spLocks noChangeAspect="1" noChangeArrowheads="1"/>
              </p:cNvSpPr>
              <p:nvPr/>
            </p:nvSpPr>
            <p:spPr bwMode="auto">
              <a:xfrm>
                <a:off x="1154"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09" name="Oval 1749"/>
              <p:cNvSpPr>
                <a:spLocks noChangeAspect="1" noChangeArrowheads="1"/>
              </p:cNvSpPr>
              <p:nvPr/>
            </p:nvSpPr>
            <p:spPr bwMode="auto">
              <a:xfrm>
                <a:off x="1687" y="26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10" name="Oval 1750"/>
              <p:cNvSpPr>
                <a:spLocks noChangeAspect="1" noChangeArrowheads="1"/>
              </p:cNvSpPr>
              <p:nvPr/>
            </p:nvSpPr>
            <p:spPr bwMode="auto">
              <a:xfrm>
                <a:off x="985" y="30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11" name="Oval 1751"/>
              <p:cNvSpPr>
                <a:spLocks noChangeAspect="1" noChangeArrowheads="1"/>
              </p:cNvSpPr>
              <p:nvPr/>
            </p:nvSpPr>
            <p:spPr bwMode="auto">
              <a:xfrm>
                <a:off x="1202" y="2900"/>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12" name="Oval 1752"/>
              <p:cNvSpPr>
                <a:spLocks noChangeAspect="1" noChangeArrowheads="1"/>
              </p:cNvSpPr>
              <p:nvPr/>
            </p:nvSpPr>
            <p:spPr bwMode="auto">
              <a:xfrm>
                <a:off x="1291" y="289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13" name="Oval 1753"/>
              <p:cNvSpPr>
                <a:spLocks noChangeAspect="1" noChangeArrowheads="1"/>
              </p:cNvSpPr>
              <p:nvPr/>
            </p:nvSpPr>
            <p:spPr bwMode="auto">
              <a:xfrm>
                <a:off x="1065" y="301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14" name="Oval 1754"/>
              <p:cNvSpPr>
                <a:spLocks noChangeAspect="1" noChangeArrowheads="1"/>
              </p:cNvSpPr>
              <p:nvPr/>
            </p:nvSpPr>
            <p:spPr bwMode="auto">
              <a:xfrm>
                <a:off x="1402" y="28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15" name="Oval 1755"/>
              <p:cNvSpPr>
                <a:spLocks noChangeAspect="1" noChangeArrowheads="1"/>
              </p:cNvSpPr>
              <p:nvPr/>
            </p:nvSpPr>
            <p:spPr bwMode="auto">
              <a:xfrm>
                <a:off x="1371"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16" name="Oval 1756"/>
              <p:cNvSpPr>
                <a:spLocks noChangeAspect="1" noChangeArrowheads="1"/>
              </p:cNvSpPr>
              <p:nvPr/>
            </p:nvSpPr>
            <p:spPr bwMode="auto">
              <a:xfrm>
                <a:off x="1429" y="28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17" name="Oval 1757"/>
              <p:cNvSpPr>
                <a:spLocks noChangeAspect="1" noChangeArrowheads="1"/>
              </p:cNvSpPr>
              <p:nvPr/>
            </p:nvSpPr>
            <p:spPr bwMode="auto">
              <a:xfrm>
                <a:off x="1229"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18" name="Oval 1758"/>
              <p:cNvSpPr>
                <a:spLocks noChangeAspect="1" noChangeArrowheads="1"/>
              </p:cNvSpPr>
              <p:nvPr/>
            </p:nvSpPr>
            <p:spPr bwMode="auto">
              <a:xfrm>
                <a:off x="1402" y="28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19" name="Oval 1759"/>
              <p:cNvSpPr>
                <a:spLocks noChangeAspect="1" noChangeArrowheads="1"/>
              </p:cNvSpPr>
              <p:nvPr/>
            </p:nvSpPr>
            <p:spPr bwMode="auto">
              <a:xfrm>
                <a:off x="1149"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20" name="Oval 1760"/>
              <p:cNvSpPr>
                <a:spLocks noChangeAspect="1" noChangeArrowheads="1"/>
              </p:cNvSpPr>
              <p:nvPr/>
            </p:nvSpPr>
            <p:spPr bwMode="auto">
              <a:xfrm>
                <a:off x="963" y="30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21" name="Oval 1761"/>
              <p:cNvSpPr>
                <a:spLocks noChangeAspect="1" noChangeArrowheads="1"/>
              </p:cNvSpPr>
              <p:nvPr/>
            </p:nvSpPr>
            <p:spPr bwMode="auto">
              <a:xfrm>
                <a:off x="1629" y="27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22" name="Oval 1762"/>
              <p:cNvSpPr>
                <a:spLocks noChangeAspect="1" noChangeArrowheads="1"/>
              </p:cNvSpPr>
              <p:nvPr/>
            </p:nvSpPr>
            <p:spPr bwMode="auto">
              <a:xfrm>
                <a:off x="1398" y="285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23" name="Oval 1763"/>
              <p:cNvSpPr>
                <a:spLocks noChangeAspect="1" noChangeArrowheads="1"/>
              </p:cNvSpPr>
              <p:nvPr/>
            </p:nvSpPr>
            <p:spPr bwMode="auto">
              <a:xfrm>
                <a:off x="1207"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24" name="Oval 1764"/>
              <p:cNvSpPr>
                <a:spLocks noChangeAspect="1" noChangeArrowheads="1"/>
              </p:cNvSpPr>
              <p:nvPr/>
            </p:nvSpPr>
            <p:spPr bwMode="auto">
              <a:xfrm>
                <a:off x="1011" y="3051"/>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25" name="Oval 1765"/>
              <p:cNvSpPr>
                <a:spLocks noChangeAspect="1" noChangeArrowheads="1"/>
              </p:cNvSpPr>
              <p:nvPr/>
            </p:nvSpPr>
            <p:spPr bwMode="auto">
              <a:xfrm>
                <a:off x="1331" y="28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26" name="Oval 1766"/>
              <p:cNvSpPr>
                <a:spLocks noChangeAspect="1" noChangeArrowheads="1"/>
              </p:cNvSpPr>
              <p:nvPr/>
            </p:nvSpPr>
            <p:spPr bwMode="auto">
              <a:xfrm>
                <a:off x="1194" y="30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27" name="Oval 1767"/>
              <p:cNvSpPr>
                <a:spLocks noChangeAspect="1" noChangeArrowheads="1"/>
              </p:cNvSpPr>
              <p:nvPr/>
            </p:nvSpPr>
            <p:spPr bwMode="auto">
              <a:xfrm>
                <a:off x="1158" y="30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28" name="Oval 1768"/>
              <p:cNvSpPr>
                <a:spLocks noChangeAspect="1" noChangeArrowheads="1"/>
              </p:cNvSpPr>
              <p:nvPr/>
            </p:nvSpPr>
            <p:spPr bwMode="auto">
              <a:xfrm>
                <a:off x="1336" y="292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29" name="Oval 1769"/>
              <p:cNvSpPr>
                <a:spLocks noChangeAspect="1" noChangeArrowheads="1"/>
              </p:cNvSpPr>
              <p:nvPr/>
            </p:nvSpPr>
            <p:spPr bwMode="auto">
              <a:xfrm>
                <a:off x="1318" y="28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30" name="Oval 1770"/>
              <p:cNvSpPr>
                <a:spLocks noChangeAspect="1" noChangeArrowheads="1"/>
              </p:cNvSpPr>
              <p:nvPr/>
            </p:nvSpPr>
            <p:spPr bwMode="auto">
              <a:xfrm>
                <a:off x="1216" y="28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31" name="Oval 1771"/>
              <p:cNvSpPr>
                <a:spLocks noChangeAspect="1" noChangeArrowheads="1"/>
              </p:cNvSpPr>
              <p:nvPr/>
            </p:nvSpPr>
            <p:spPr bwMode="auto">
              <a:xfrm>
                <a:off x="1376" y="28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32" name="Oval 1772"/>
              <p:cNvSpPr>
                <a:spLocks noChangeAspect="1" noChangeArrowheads="1"/>
              </p:cNvSpPr>
              <p:nvPr/>
            </p:nvSpPr>
            <p:spPr bwMode="auto">
              <a:xfrm>
                <a:off x="1034"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33" name="Oval 1773"/>
              <p:cNvSpPr>
                <a:spLocks noChangeAspect="1" noChangeArrowheads="1"/>
              </p:cNvSpPr>
              <p:nvPr/>
            </p:nvSpPr>
            <p:spPr bwMode="auto">
              <a:xfrm>
                <a:off x="1131" y="300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34" name="Oval 1774"/>
              <p:cNvSpPr>
                <a:spLocks noChangeAspect="1" noChangeArrowheads="1"/>
              </p:cNvSpPr>
              <p:nvPr/>
            </p:nvSpPr>
            <p:spPr bwMode="auto">
              <a:xfrm>
                <a:off x="900" y="3109"/>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35" name="Oval 1775"/>
              <p:cNvSpPr>
                <a:spLocks noChangeAspect="1" noChangeArrowheads="1"/>
              </p:cNvSpPr>
              <p:nvPr/>
            </p:nvSpPr>
            <p:spPr bwMode="auto">
              <a:xfrm>
                <a:off x="989" y="300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36" name="Oval 1776"/>
              <p:cNvSpPr>
                <a:spLocks noChangeAspect="1" noChangeArrowheads="1"/>
              </p:cNvSpPr>
              <p:nvPr/>
            </p:nvSpPr>
            <p:spPr bwMode="auto">
              <a:xfrm>
                <a:off x="1100" y="30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37" name="Oval 1777"/>
              <p:cNvSpPr>
                <a:spLocks noChangeAspect="1" noChangeArrowheads="1"/>
              </p:cNvSpPr>
              <p:nvPr/>
            </p:nvSpPr>
            <p:spPr bwMode="auto">
              <a:xfrm>
                <a:off x="1607" y="2748"/>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38" name="Oval 1778"/>
              <p:cNvSpPr>
                <a:spLocks noChangeAspect="1" noChangeArrowheads="1"/>
              </p:cNvSpPr>
              <p:nvPr/>
            </p:nvSpPr>
            <p:spPr bwMode="auto">
              <a:xfrm>
                <a:off x="1260" y="30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39" name="Oval 1779"/>
              <p:cNvSpPr>
                <a:spLocks noChangeAspect="1" noChangeArrowheads="1"/>
              </p:cNvSpPr>
              <p:nvPr/>
            </p:nvSpPr>
            <p:spPr bwMode="auto">
              <a:xfrm>
                <a:off x="1180"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40" name="Oval 1780"/>
              <p:cNvSpPr>
                <a:spLocks noChangeAspect="1" noChangeArrowheads="1"/>
              </p:cNvSpPr>
              <p:nvPr/>
            </p:nvSpPr>
            <p:spPr bwMode="auto">
              <a:xfrm>
                <a:off x="1700" y="265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41" name="Oval 1781"/>
              <p:cNvSpPr>
                <a:spLocks noChangeAspect="1" noChangeArrowheads="1"/>
              </p:cNvSpPr>
              <p:nvPr/>
            </p:nvSpPr>
            <p:spPr bwMode="auto">
              <a:xfrm>
                <a:off x="1154" y="300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42" name="Oval 1782"/>
              <p:cNvSpPr>
                <a:spLocks noChangeAspect="1" noChangeArrowheads="1"/>
              </p:cNvSpPr>
              <p:nvPr/>
            </p:nvSpPr>
            <p:spPr bwMode="auto">
              <a:xfrm>
                <a:off x="1287"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43" name="Oval 1783"/>
              <p:cNvSpPr>
                <a:spLocks noChangeAspect="1" noChangeArrowheads="1"/>
              </p:cNvSpPr>
              <p:nvPr/>
            </p:nvSpPr>
            <p:spPr bwMode="auto">
              <a:xfrm>
                <a:off x="958" y="305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44" name="Oval 1784"/>
              <p:cNvSpPr>
                <a:spLocks noChangeAspect="1" noChangeArrowheads="1"/>
              </p:cNvSpPr>
              <p:nvPr/>
            </p:nvSpPr>
            <p:spPr bwMode="auto">
              <a:xfrm>
                <a:off x="1291" y="288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45" name="Oval 1785"/>
              <p:cNvSpPr>
                <a:spLocks noChangeAspect="1" noChangeArrowheads="1"/>
              </p:cNvSpPr>
              <p:nvPr/>
            </p:nvSpPr>
            <p:spPr bwMode="auto">
              <a:xfrm>
                <a:off x="1567" y="2788"/>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46" name="Oval 1786"/>
              <p:cNvSpPr>
                <a:spLocks noChangeAspect="1" noChangeArrowheads="1"/>
              </p:cNvSpPr>
              <p:nvPr/>
            </p:nvSpPr>
            <p:spPr bwMode="auto">
              <a:xfrm>
                <a:off x="1003" y="31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47" name="Oval 1787"/>
              <p:cNvSpPr>
                <a:spLocks noChangeAspect="1" noChangeArrowheads="1"/>
              </p:cNvSpPr>
              <p:nvPr/>
            </p:nvSpPr>
            <p:spPr bwMode="auto">
              <a:xfrm>
                <a:off x="985" y="29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48" name="Oval 1788"/>
              <p:cNvSpPr>
                <a:spLocks noChangeAspect="1" noChangeArrowheads="1"/>
              </p:cNvSpPr>
              <p:nvPr/>
            </p:nvSpPr>
            <p:spPr bwMode="auto">
              <a:xfrm>
                <a:off x="1123" y="30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49" name="Oval 1789"/>
              <p:cNvSpPr>
                <a:spLocks noChangeAspect="1" noChangeArrowheads="1"/>
              </p:cNvSpPr>
              <p:nvPr/>
            </p:nvSpPr>
            <p:spPr bwMode="auto">
              <a:xfrm>
                <a:off x="1340" y="287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50" name="Oval 1790"/>
              <p:cNvSpPr>
                <a:spLocks noChangeAspect="1" noChangeArrowheads="1"/>
              </p:cNvSpPr>
              <p:nvPr/>
            </p:nvSpPr>
            <p:spPr bwMode="auto">
              <a:xfrm>
                <a:off x="1043" y="30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51" name="Oval 1791"/>
              <p:cNvSpPr>
                <a:spLocks noChangeAspect="1" noChangeArrowheads="1"/>
              </p:cNvSpPr>
              <p:nvPr/>
            </p:nvSpPr>
            <p:spPr bwMode="auto">
              <a:xfrm>
                <a:off x="1216"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52" name="Oval 1792"/>
              <p:cNvSpPr>
                <a:spLocks noChangeAspect="1" noChangeArrowheads="1"/>
              </p:cNvSpPr>
              <p:nvPr/>
            </p:nvSpPr>
            <p:spPr bwMode="auto">
              <a:xfrm>
                <a:off x="1198" y="300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53" name="Oval 1793"/>
              <p:cNvSpPr>
                <a:spLocks noChangeAspect="1" noChangeArrowheads="1"/>
              </p:cNvSpPr>
              <p:nvPr/>
            </p:nvSpPr>
            <p:spPr bwMode="auto">
              <a:xfrm>
                <a:off x="1260"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54" name="Oval 1794"/>
              <p:cNvSpPr>
                <a:spLocks noChangeAspect="1" noChangeArrowheads="1"/>
              </p:cNvSpPr>
              <p:nvPr/>
            </p:nvSpPr>
            <p:spPr bwMode="auto">
              <a:xfrm>
                <a:off x="1389" y="280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55" name="Oval 1795"/>
              <p:cNvSpPr>
                <a:spLocks noChangeAspect="1" noChangeArrowheads="1"/>
              </p:cNvSpPr>
              <p:nvPr/>
            </p:nvSpPr>
            <p:spPr bwMode="auto">
              <a:xfrm>
                <a:off x="1091" y="2989"/>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56" name="Oval 1796"/>
              <p:cNvSpPr>
                <a:spLocks noChangeAspect="1" noChangeArrowheads="1"/>
              </p:cNvSpPr>
              <p:nvPr/>
            </p:nvSpPr>
            <p:spPr bwMode="auto">
              <a:xfrm>
                <a:off x="1060" y="29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57" name="Oval 1797"/>
              <p:cNvSpPr>
                <a:spLocks noChangeAspect="1" noChangeArrowheads="1"/>
              </p:cNvSpPr>
              <p:nvPr/>
            </p:nvSpPr>
            <p:spPr bwMode="auto">
              <a:xfrm>
                <a:off x="789" y="3131"/>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58" name="Oval 1798"/>
              <p:cNvSpPr>
                <a:spLocks noChangeAspect="1" noChangeArrowheads="1"/>
              </p:cNvSpPr>
              <p:nvPr/>
            </p:nvSpPr>
            <p:spPr bwMode="auto">
              <a:xfrm>
                <a:off x="1140"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59" name="Oval 1799"/>
              <p:cNvSpPr>
                <a:spLocks noChangeAspect="1" noChangeArrowheads="1"/>
              </p:cNvSpPr>
              <p:nvPr/>
            </p:nvSpPr>
            <p:spPr bwMode="auto">
              <a:xfrm>
                <a:off x="1296"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60" name="Oval 1800"/>
              <p:cNvSpPr>
                <a:spLocks noChangeAspect="1" noChangeArrowheads="1"/>
              </p:cNvSpPr>
              <p:nvPr/>
            </p:nvSpPr>
            <p:spPr bwMode="auto">
              <a:xfrm>
                <a:off x="1451" y="28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61" name="Oval 1801"/>
              <p:cNvSpPr>
                <a:spLocks noChangeAspect="1" noChangeArrowheads="1"/>
              </p:cNvSpPr>
              <p:nvPr/>
            </p:nvSpPr>
            <p:spPr bwMode="auto">
              <a:xfrm>
                <a:off x="1540" y="28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62" name="Oval 1802"/>
              <p:cNvSpPr>
                <a:spLocks noChangeAspect="1" noChangeArrowheads="1"/>
              </p:cNvSpPr>
              <p:nvPr/>
            </p:nvSpPr>
            <p:spPr bwMode="auto">
              <a:xfrm>
                <a:off x="1460" y="27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63" name="Oval 1803"/>
              <p:cNvSpPr>
                <a:spLocks noChangeAspect="1" noChangeArrowheads="1"/>
              </p:cNvSpPr>
              <p:nvPr/>
            </p:nvSpPr>
            <p:spPr bwMode="auto">
              <a:xfrm>
                <a:off x="1322" y="28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64" name="Oval 1804"/>
              <p:cNvSpPr>
                <a:spLocks noChangeAspect="1" noChangeArrowheads="1"/>
              </p:cNvSpPr>
              <p:nvPr/>
            </p:nvSpPr>
            <p:spPr bwMode="auto">
              <a:xfrm>
                <a:off x="1242" y="281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65" name="Oval 1805"/>
              <p:cNvSpPr>
                <a:spLocks noChangeAspect="1" noChangeArrowheads="1"/>
              </p:cNvSpPr>
              <p:nvPr/>
            </p:nvSpPr>
            <p:spPr bwMode="auto">
              <a:xfrm>
                <a:off x="1420" y="28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66" name="Oval 1806"/>
              <p:cNvSpPr>
                <a:spLocks noChangeAspect="1" noChangeArrowheads="1"/>
              </p:cNvSpPr>
              <p:nvPr/>
            </p:nvSpPr>
            <p:spPr bwMode="auto">
              <a:xfrm>
                <a:off x="1109" y="31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67" name="Oval 1807"/>
              <p:cNvSpPr>
                <a:spLocks noChangeAspect="1" noChangeArrowheads="1"/>
              </p:cNvSpPr>
              <p:nvPr/>
            </p:nvSpPr>
            <p:spPr bwMode="auto">
              <a:xfrm>
                <a:off x="1136" y="305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68" name="Oval 1808"/>
              <p:cNvSpPr>
                <a:spLocks noChangeAspect="1" noChangeArrowheads="1"/>
              </p:cNvSpPr>
              <p:nvPr/>
            </p:nvSpPr>
            <p:spPr bwMode="auto">
              <a:xfrm>
                <a:off x="1065" y="3104"/>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69" name="Oval 1809"/>
              <p:cNvSpPr>
                <a:spLocks noChangeAspect="1" noChangeArrowheads="1"/>
              </p:cNvSpPr>
              <p:nvPr/>
            </p:nvSpPr>
            <p:spPr bwMode="auto">
              <a:xfrm>
                <a:off x="1362"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70" name="Oval 1810"/>
              <p:cNvSpPr>
                <a:spLocks noChangeAspect="1" noChangeArrowheads="1"/>
              </p:cNvSpPr>
              <p:nvPr/>
            </p:nvSpPr>
            <p:spPr bwMode="auto">
              <a:xfrm>
                <a:off x="1313" y="2815"/>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71" name="Oval 1811"/>
              <p:cNvSpPr>
                <a:spLocks noChangeAspect="1" noChangeArrowheads="1"/>
              </p:cNvSpPr>
              <p:nvPr/>
            </p:nvSpPr>
            <p:spPr bwMode="auto">
              <a:xfrm>
                <a:off x="1318" y="28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grpSp>
        <p:grpSp>
          <p:nvGrpSpPr>
            <p:cNvPr id="733972" name="Group 1812"/>
            <p:cNvGrpSpPr>
              <a:grpSpLocks noChangeAspect="1"/>
            </p:cNvGrpSpPr>
            <p:nvPr/>
          </p:nvGrpSpPr>
          <p:grpSpPr bwMode="auto">
            <a:xfrm>
              <a:off x="798" y="2695"/>
              <a:ext cx="897" cy="583"/>
              <a:chOff x="798" y="2695"/>
              <a:chExt cx="897" cy="583"/>
            </a:xfrm>
          </p:grpSpPr>
          <p:sp>
            <p:nvSpPr>
              <p:cNvPr id="733973" name="Oval 1813"/>
              <p:cNvSpPr>
                <a:spLocks noChangeAspect="1" noChangeArrowheads="1"/>
              </p:cNvSpPr>
              <p:nvPr/>
            </p:nvSpPr>
            <p:spPr bwMode="auto">
              <a:xfrm>
                <a:off x="1296" y="29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74" name="Oval 1814"/>
              <p:cNvSpPr>
                <a:spLocks noChangeAspect="1" noChangeArrowheads="1"/>
              </p:cNvSpPr>
              <p:nvPr/>
            </p:nvSpPr>
            <p:spPr bwMode="auto">
              <a:xfrm>
                <a:off x="1011" y="3122"/>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75" name="Oval 1815"/>
              <p:cNvSpPr>
                <a:spLocks noChangeAspect="1" noChangeArrowheads="1"/>
              </p:cNvSpPr>
              <p:nvPr/>
            </p:nvSpPr>
            <p:spPr bwMode="auto">
              <a:xfrm>
                <a:off x="1060" y="304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76" name="Oval 1816"/>
              <p:cNvSpPr>
                <a:spLocks noChangeAspect="1" noChangeArrowheads="1"/>
              </p:cNvSpPr>
              <p:nvPr/>
            </p:nvSpPr>
            <p:spPr bwMode="auto">
              <a:xfrm>
                <a:off x="1020" y="305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77" name="Oval 1817"/>
              <p:cNvSpPr>
                <a:spLocks noChangeAspect="1" noChangeArrowheads="1"/>
              </p:cNvSpPr>
              <p:nvPr/>
            </p:nvSpPr>
            <p:spPr bwMode="auto">
              <a:xfrm>
                <a:off x="1305"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78" name="Oval 1818"/>
              <p:cNvSpPr>
                <a:spLocks noChangeAspect="1" noChangeArrowheads="1"/>
              </p:cNvSpPr>
              <p:nvPr/>
            </p:nvSpPr>
            <p:spPr bwMode="auto">
              <a:xfrm>
                <a:off x="1211"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79" name="Oval 1819"/>
              <p:cNvSpPr>
                <a:spLocks noChangeAspect="1" noChangeArrowheads="1"/>
              </p:cNvSpPr>
              <p:nvPr/>
            </p:nvSpPr>
            <p:spPr bwMode="auto">
              <a:xfrm>
                <a:off x="989" y="31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80" name="Oval 1820"/>
              <p:cNvSpPr>
                <a:spLocks noChangeAspect="1" noChangeArrowheads="1"/>
              </p:cNvSpPr>
              <p:nvPr/>
            </p:nvSpPr>
            <p:spPr bwMode="auto">
              <a:xfrm>
                <a:off x="1371" y="28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81" name="Oval 1821"/>
              <p:cNvSpPr>
                <a:spLocks noChangeAspect="1" noChangeArrowheads="1"/>
              </p:cNvSpPr>
              <p:nvPr/>
            </p:nvSpPr>
            <p:spPr bwMode="auto">
              <a:xfrm>
                <a:off x="1087" y="29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82" name="Oval 1822"/>
              <p:cNvSpPr>
                <a:spLocks noChangeAspect="1" noChangeArrowheads="1"/>
              </p:cNvSpPr>
              <p:nvPr/>
            </p:nvSpPr>
            <p:spPr bwMode="auto">
              <a:xfrm>
                <a:off x="1220"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83" name="Oval 1823"/>
              <p:cNvSpPr>
                <a:spLocks noChangeAspect="1" noChangeArrowheads="1"/>
              </p:cNvSpPr>
              <p:nvPr/>
            </p:nvSpPr>
            <p:spPr bwMode="auto">
              <a:xfrm>
                <a:off x="1096" y="305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84" name="Oval 1824"/>
              <p:cNvSpPr>
                <a:spLocks noChangeAspect="1" noChangeArrowheads="1"/>
              </p:cNvSpPr>
              <p:nvPr/>
            </p:nvSpPr>
            <p:spPr bwMode="auto">
              <a:xfrm>
                <a:off x="1242" y="287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85" name="Oval 1825"/>
              <p:cNvSpPr>
                <a:spLocks noChangeAspect="1" noChangeArrowheads="1"/>
              </p:cNvSpPr>
              <p:nvPr/>
            </p:nvSpPr>
            <p:spPr bwMode="auto">
              <a:xfrm>
                <a:off x="1376" y="28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86" name="Oval 1826"/>
              <p:cNvSpPr>
                <a:spLocks noChangeAspect="1" noChangeArrowheads="1"/>
              </p:cNvSpPr>
              <p:nvPr/>
            </p:nvSpPr>
            <p:spPr bwMode="auto">
              <a:xfrm>
                <a:off x="1322" y="28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87" name="Oval 1827"/>
              <p:cNvSpPr>
                <a:spLocks noChangeAspect="1" noChangeArrowheads="1"/>
              </p:cNvSpPr>
              <p:nvPr/>
            </p:nvSpPr>
            <p:spPr bwMode="auto">
              <a:xfrm>
                <a:off x="1247" y="28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88" name="Oval 1828"/>
              <p:cNvSpPr>
                <a:spLocks noChangeAspect="1" noChangeArrowheads="1"/>
              </p:cNvSpPr>
              <p:nvPr/>
            </p:nvSpPr>
            <p:spPr bwMode="auto">
              <a:xfrm>
                <a:off x="1225" y="28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89" name="Oval 1829"/>
              <p:cNvSpPr>
                <a:spLocks noChangeAspect="1" noChangeArrowheads="1"/>
              </p:cNvSpPr>
              <p:nvPr/>
            </p:nvSpPr>
            <p:spPr bwMode="auto">
              <a:xfrm>
                <a:off x="1398" y="29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90" name="Oval 1830"/>
              <p:cNvSpPr>
                <a:spLocks noChangeAspect="1" noChangeArrowheads="1"/>
              </p:cNvSpPr>
              <p:nvPr/>
            </p:nvSpPr>
            <p:spPr bwMode="auto">
              <a:xfrm>
                <a:off x="1371" y="28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91" name="Oval 1831"/>
              <p:cNvSpPr>
                <a:spLocks noChangeAspect="1" noChangeArrowheads="1"/>
              </p:cNvSpPr>
              <p:nvPr/>
            </p:nvSpPr>
            <p:spPr bwMode="auto">
              <a:xfrm>
                <a:off x="1047" y="317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92" name="Oval 1832"/>
              <p:cNvSpPr>
                <a:spLocks noChangeAspect="1" noChangeArrowheads="1"/>
              </p:cNvSpPr>
              <p:nvPr/>
            </p:nvSpPr>
            <p:spPr bwMode="auto">
              <a:xfrm>
                <a:off x="1362" y="28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93" name="Oval 1833"/>
              <p:cNvSpPr>
                <a:spLocks noChangeAspect="1" noChangeArrowheads="1"/>
              </p:cNvSpPr>
              <p:nvPr/>
            </p:nvSpPr>
            <p:spPr bwMode="auto">
              <a:xfrm>
                <a:off x="954" y="30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94" name="Oval 1834"/>
              <p:cNvSpPr>
                <a:spLocks noChangeAspect="1" noChangeArrowheads="1"/>
              </p:cNvSpPr>
              <p:nvPr/>
            </p:nvSpPr>
            <p:spPr bwMode="auto">
              <a:xfrm>
                <a:off x="1282"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95" name="Oval 1835"/>
              <p:cNvSpPr>
                <a:spLocks noChangeAspect="1" noChangeArrowheads="1"/>
              </p:cNvSpPr>
              <p:nvPr/>
            </p:nvSpPr>
            <p:spPr bwMode="auto">
              <a:xfrm>
                <a:off x="1424" y="2797"/>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96" name="Oval 1836"/>
              <p:cNvSpPr>
                <a:spLocks noChangeAspect="1" noChangeArrowheads="1"/>
              </p:cNvSpPr>
              <p:nvPr/>
            </p:nvSpPr>
            <p:spPr bwMode="auto">
              <a:xfrm>
                <a:off x="1083" y="298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97" name="Oval 1837"/>
              <p:cNvSpPr>
                <a:spLocks noChangeAspect="1" noChangeArrowheads="1"/>
              </p:cNvSpPr>
              <p:nvPr/>
            </p:nvSpPr>
            <p:spPr bwMode="auto">
              <a:xfrm>
                <a:off x="1140" y="29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98" name="Oval 1838"/>
              <p:cNvSpPr>
                <a:spLocks noChangeAspect="1" noChangeArrowheads="1"/>
              </p:cNvSpPr>
              <p:nvPr/>
            </p:nvSpPr>
            <p:spPr bwMode="auto">
              <a:xfrm>
                <a:off x="1091" y="3006"/>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3999" name="Oval 1839"/>
              <p:cNvSpPr>
                <a:spLocks noChangeAspect="1" noChangeArrowheads="1"/>
              </p:cNvSpPr>
              <p:nvPr/>
            </p:nvSpPr>
            <p:spPr bwMode="auto">
              <a:xfrm>
                <a:off x="1127" y="303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00" name="Oval 1840"/>
              <p:cNvSpPr>
                <a:spLocks noChangeAspect="1" noChangeArrowheads="1"/>
              </p:cNvSpPr>
              <p:nvPr/>
            </p:nvSpPr>
            <p:spPr bwMode="auto">
              <a:xfrm>
                <a:off x="1185" y="298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01" name="Oval 1841"/>
              <p:cNvSpPr>
                <a:spLocks noChangeAspect="1" noChangeArrowheads="1"/>
              </p:cNvSpPr>
              <p:nvPr/>
            </p:nvSpPr>
            <p:spPr bwMode="auto">
              <a:xfrm>
                <a:off x="1402"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02" name="Oval 1842"/>
              <p:cNvSpPr>
                <a:spLocks noChangeAspect="1" noChangeArrowheads="1"/>
              </p:cNvSpPr>
              <p:nvPr/>
            </p:nvSpPr>
            <p:spPr bwMode="auto">
              <a:xfrm>
                <a:off x="1060" y="29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03" name="Oval 1843"/>
              <p:cNvSpPr>
                <a:spLocks noChangeAspect="1" noChangeArrowheads="1"/>
              </p:cNvSpPr>
              <p:nvPr/>
            </p:nvSpPr>
            <p:spPr bwMode="auto">
              <a:xfrm>
                <a:off x="1060"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04" name="Oval 1844"/>
              <p:cNvSpPr>
                <a:spLocks noChangeAspect="1" noChangeArrowheads="1"/>
              </p:cNvSpPr>
              <p:nvPr/>
            </p:nvSpPr>
            <p:spPr bwMode="auto">
              <a:xfrm>
                <a:off x="1540" y="27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05" name="Oval 1845"/>
              <p:cNvSpPr>
                <a:spLocks noChangeAspect="1" noChangeArrowheads="1"/>
              </p:cNvSpPr>
              <p:nvPr/>
            </p:nvSpPr>
            <p:spPr bwMode="auto">
              <a:xfrm>
                <a:off x="1447" y="283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06" name="Oval 1846"/>
              <p:cNvSpPr>
                <a:spLocks noChangeAspect="1" noChangeArrowheads="1"/>
              </p:cNvSpPr>
              <p:nvPr/>
            </p:nvSpPr>
            <p:spPr bwMode="auto">
              <a:xfrm>
                <a:off x="1393" y="294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07" name="Oval 1847"/>
              <p:cNvSpPr>
                <a:spLocks noChangeAspect="1" noChangeArrowheads="1"/>
              </p:cNvSpPr>
              <p:nvPr/>
            </p:nvSpPr>
            <p:spPr bwMode="auto">
              <a:xfrm>
                <a:off x="1118"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08" name="Oval 1848"/>
              <p:cNvSpPr>
                <a:spLocks noChangeAspect="1" noChangeArrowheads="1"/>
              </p:cNvSpPr>
              <p:nvPr/>
            </p:nvSpPr>
            <p:spPr bwMode="auto">
              <a:xfrm>
                <a:off x="1118"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09" name="Oval 1849"/>
              <p:cNvSpPr>
                <a:spLocks noChangeAspect="1" noChangeArrowheads="1"/>
              </p:cNvSpPr>
              <p:nvPr/>
            </p:nvSpPr>
            <p:spPr bwMode="auto">
              <a:xfrm>
                <a:off x="1385"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10" name="Oval 1850"/>
              <p:cNvSpPr>
                <a:spLocks noChangeAspect="1" noChangeArrowheads="1"/>
              </p:cNvSpPr>
              <p:nvPr/>
            </p:nvSpPr>
            <p:spPr bwMode="auto">
              <a:xfrm>
                <a:off x="1234" y="290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11" name="Oval 1851"/>
              <p:cNvSpPr>
                <a:spLocks noChangeAspect="1" noChangeArrowheads="1"/>
              </p:cNvSpPr>
              <p:nvPr/>
            </p:nvSpPr>
            <p:spPr bwMode="auto">
              <a:xfrm>
                <a:off x="878" y="308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12" name="Oval 1852"/>
              <p:cNvSpPr>
                <a:spLocks noChangeAspect="1" noChangeArrowheads="1"/>
              </p:cNvSpPr>
              <p:nvPr/>
            </p:nvSpPr>
            <p:spPr bwMode="auto">
              <a:xfrm>
                <a:off x="1282" y="290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13" name="Oval 1853"/>
              <p:cNvSpPr>
                <a:spLocks noChangeAspect="1" noChangeArrowheads="1"/>
              </p:cNvSpPr>
              <p:nvPr/>
            </p:nvSpPr>
            <p:spPr bwMode="auto">
              <a:xfrm>
                <a:off x="883" y="31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14" name="Oval 1854"/>
              <p:cNvSpPr>
                <a:spLocks noChangeAspect="1" noChangeArrowheads="1"/>
              </p:cNvSpPr>
              <p:nvPr/>
            </p:nvSpPr>
            <p:spPr bwMode="auto">
              <a:xfrm>
                <a:off x="1313" y="2953"/>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15" name="Oval 1855"/>
              <p:cNvSpPr>
                <a:spLocks noChangeAspect="1" noChangeArrowheads="1"/>
              </p:cNvSpPr>
              <p:nvPr/>
            </p:nvSpPr>
            <p:spPr bwMode="auto">
              <a:xfrm>
                <a:off x="1460" y="2828"/>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16" name="Oval 1856"/>
              <p:cNvSpPr>
                <a:spLocks noChangeAspect="1" noChangeArrowheads="1"/>
              </p:cNvSpPr>
              <p:nvPr/>
            </p:nvSpPr>
            <p:spPr bwMode="auto">
              <a:xfrm>
                <a:off x="1251" y="29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17" name="Oval 1857"/>
              <p:cNvSpPr>
                <a:spLocks noChangeAspect="1" noChangeArrowheads="1"/>
              </p:cNvSpPr>
              <p:nvPr/>
            </p:nvSpPr>
            <p:spPr bwMode="auto">
              <a:xfrm>
                <a:off x="1500" y="2788"/>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18" name="Oval 1858"/>
              <p:cNvSpPr>
                <a:spLocks noChangeAspect="1" noChangeArrowheads="1"/>
              </p:cNvSpPr>
              <p:nvPr/>
            </p:nvSpPr>
            <p:spPr bwMode="auto">
              <a:xfrm>
                <a:off x="1478" y="27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19" name="Oval 1859"/>
              <p:cNvSpPr>
                <a:spLocks noChangeAspect="1" noChangeArrowheads="1"/>
              </p:cNvSpPr>
              <p:nvPr/>
            </p:nvSpPr>
            <p:spPr bwMode="auto">
              <a:xfrm>
                <a:off x="1158" y="29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20" name="Oval 1860"/>
              <p:cNvSpPr>
                <a:spLocks noChangeAspect="1" noChangeArrowheads="1"/>
              </p:cNvSpPr>
              <p:nvPr/>
            </p:nvSpPr>
            <p:spPr bwMode="auto">
              <a:xfrm>
                <a:off x="1100" y="29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21" name="Oval 1861"/>
              <p:cNvSpPr>
                <a:spLocks noChangeAspect="1" noChangeArrowheads="1"/>
              </p:cNvSpPr>
              <p:nvPr/>
            </p:nvSpPr>
            <p:spPr bwMode="auto">
              <a:xfrm>
                <a:off x="909" y="31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22" name="Oval 1862"/>
              <p:cNvSpPr>
                <a:spLocks noChangeAspect="1" noChangeArrowheads="1"/>
              </p:cNvSpPr>
              <p:nvPr/>
            </p:nvSpPr>
            <p:spPr bwMode="auto">
              <a:xfrm>
                <a:off x="1016"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23" name="Oval 1863"/>
              <p:cNvSpPr>
                <a:spLocks noChangeAspect="1" noChangeArrowheads="1"/>
              </p:cNvSpPr>
              <p:nvPr/>
            </p:nvSpPr>
            <p:spPr bwMode="auto">
              <a:xfrm>
                <a:off x="918" y="316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24" name="Oval 1864"/>
              <p:cNvSpPr>
                <a:spLocks noChangeAspect="1" noChangeArrowheads="1"/>
              </p:cNvSpPr>
              <p:nvPr/>
            </p:nvSpPr>
            <p:spPr bwMode="auto">
              <a:xfrm>
                <a:off x="914" y="3104"/>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25" name="Oval 1865"/>
              <p:cNvSpPr>
                <a:spLocks noChangeAspect="1" noChangeArrowheads="1"/>
              </p:cNvSpPr>
              <p:nvPr/>
            </p:nvSpPr>
            <p:spPr bwMode="auto">
              <a:xfrm>
                <a:off x="843" y="31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26" name="Oval 1866"/>
              <p:cNvSpPr>
                <a:spLocks noChangeAspect="1" noChangeArrowheads="1"/>
              </p:cNvSpPr>
              <p:nvPr/>
            </p:nvSpPr>
            <p:spPr bwMode="auto">
              <a:xfrm>
                <a:off x="1331" y="291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27" name="Oval 1867"/>
              <p:cNvSpPr>
                <a:spLocks noChangeAspect="1" noChangeArrowheads="1"/>
              </p:cNvSpPr>
              <p:nvPr/>
            </p:nvSpPr>
            <p:spPr bwMode="auto">
              <a:xfrm>
                <a:off x="1247" y="288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28" name="Oval 1868"/>
              <p:cNvSpPr>
                <a:spLocks noChangeAspect="1" noChangeArrowheads="1"/>
              </p:cNvSpPr>
              <p:nvPr/>
            </p:nvSpPr>
            <p:spPr bwMode="auto">
              <a:xfrm>
                <a:off x="1114" y="307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29" name="Oval 1869"/>
              <p:cNvSpPr>
                <a:spLocks noChangeAspect="1" noChangeArrowheads="1"/>
              </p:cNvSpPr>
              <p:nvPr/>
            </p:nvSpPr>
            <p:spPr bwMode="auto">
              <a:xfrm>
                <a:off x="958" y="310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30" name="Oval 1870"/>
              <p:cNvSpPr>
                <a:spLocks noChangeAspect="1" noChangeArrowheads="1"/>
              </p:cNvSpPr>
              <p:nvPr/>
            </p:nvSpPr>
            <p:spPr bwMode="auto">
              <a:xfrm>
                <a:off x="998" y="300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31" name="Oval 1871"/>
              <p:cNvSpPr>
                <a:spLocks noChangeAspect="1" noChangeArrowheads="1"/>
              </p:cNvSpPr>
              <p:nvPr/>
            </p:nvSpPr>
            <p:spPr bwMode="auto">
              <a:xfrm>
                <a:off x="905" y="30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32" name="Oval 1872"/>
              <p:cNvSpPr>
                <a:spLocks noChangeAspect="1" noChangeArrowheads="1"/>
              </p:cNvSpPr>
              <p:nvPr/>
            </p:nvSpPr>
            <p:spPr bwMode="auto">
              <a:xfrm>
                <a:off x="1096" y="305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33" name="Oval 1873"/>
              <p:cNvSpPr>
                <a:spLocks noChangeAspect="1" noChangeArrowheads="1"/>
              </p:cNvSpPr>
              <p:nvPr/>
            </p:nvSpPr>
            <p:spPr bwMode="auto">
              <a:xfrm>
                <a:off x="1202" y="2909"/>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34" name="Oval 1874"/>
              <p:cNvSpPr>
                <a:spLocks noChangeAspect="1" noChangeArrowheads="1"/>
              </p:cNvSpPr>
              <p:nvPr/>
            </p:nvSpPr>
            <p:spPr bwMode="auto">
              <a:xfrm>
                <a:off x="1109"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35" name="Oval 1875"/>
              <p:cNvSpPr>
                <a:spLocks noChangeAspect="1" noChangeArrowheads="1"/>
              </p:cNvSpPr>
              <p:nvPr/>
            </p:nvSpPr>
            <p:spPr bwMode="auto">
              <a:xfrm>
                <a:off x="1247" y="29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36" name="Oval 1876"/>
              <p:cNvSpPr>
                <a:spLocks noChangeAspect="1" noChangeArrowheads="1"/>
              </p:cNvSpPr>
              <p:nvPr/>
            </p:nvSpPr>
            <p:spPr bwMode="auto">
              <a:xfrm>
                <a:off x="1273" y="2989"/>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37" name="Oval 1877"/>
              <p:cNvSpPr>
                <a:spLocks noChangeAspect="1" noChangeArrowheads="1"/>
              </p:cNvSpPr>
              <p:nvPr/>
            </p:nvSpPr>
            <p:spPr bwMode="auto">
              <a:xfrm>
                <a:off x="949" y="305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38" name="Oval 1878"/>
              <p:cNvSpPr>
                <a:spLocks noChangeAspect="1" noChangeArrowheads="1"/>
              </p:cNvSpPr>
              <p:nvPr/>
            </p:nvSpPr>
            <p:spPr bwMode="auto">
              <a:xfrm>
                <a:off x="1029" y="3104"/>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39" name="Oval 1879"/>
              <p:cNvSpPr>
                <a:spLocks noChangeAspect="1" noChangeArrowheads="1"/>
              </p:cNvSpPr>
              <p:nvPr/>
            </p:nvSpPr>
            <p:spPr bwMode="auto">
              <a:xfrm>
                <a:off x="1158" y="295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40" name="Oval 1880"/>
              <p:cNvSpPr>
                <a:spLocks noChangeAspect="1" noChangeArrowheads="1"/>
              </p:cNvSpPr>
              <p:nvPr/>
            </p:nvSpPr>
            <p:spPr bwMode="auto">
              <a:xfrm>
                <a:off x="1242" y="301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41" name="Oval 1881"/>
              <p:cNvSpPr>
                <a:spLocks noChangeAspect="1" noChangeArrowheads="1"/>
              </p:cNvSpPr>
              <p:nvPr/>
            </p:nvSpPr>
            <p:spPr bwMode="auto">
              <a:xfrm>
                <a:off x="1167" y="292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42" name="Oval 1882"/>
              <p:cNvSpPr>
                <a:spLocks noChangeAspect="1" noChangeArrowheads="1"/>
              </p:cNvSpPr>
              <p:nvPr/>
            </p:nvSpPr>
            <p:spPr bwMode="auto">
              <a:xfrm>
                <a:off x="1180" y="290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43" name="Oval 1883"/>
              <p:cNvSpPr>
                <a:spLocks noChangeAspect="1" noChangeArrowheads="1"/>
              </p:cNvSpPr>
              <p:nvPr/>
            </p:nvSpPr>
            <p:spPr bwMode="auto">
              <a:xfrm>
                <a:off x="1393" y="288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44" name="Oval 1884"/>
              <p:cNvSpPr>
                <a:spLocks noChangeAspect="1" noChangeArrowheads="1"/>
              </p:cNvSpPr>
              <p:nvPr/>
            </p:nvSpPr>
            <p:spPr bwMode="auto">
              <a:xfrm>
                <a:off x="909" y="30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45" name="Oval 1885"/>
              <p:cNvSpPr>
                <a:spLocks noChangeAspect="1" noChangeArrowheads="1"/>
              </p:cNvSpPr>
              <p:nvPr/>
            </p:nvSpPr>
            <p:spPr bwMode="auto">
              <a:xfrm>
                <a:off x="1247" y="300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46" name="Oval 1886"/>
              <p:cNvSpPr>
                <a:spLocks noChangeAspect="1" noChangeArrowheads="1"/>
              </p:cNvSpPr>
              <p:nvPr/>
            </p:nvSpPr>
            <p:spPr bwMode="auto">
              <a:xfrm>
                <a:off x="1313" y="2877"/>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47" name="Oval 1887"/>
              <p:cNvSpPr>
                <a:spLocks noChangeAspect="1" noChangeArrowheads="1"/>
              </p:cNvSpPr>
              <p:nvPr/>
            </p:nvSpPr>
            <p:spPr bwMode="auto">
              <a:xfrm>
                <a:off x="1318" y="292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48" name="Oval 1888"/>
              <p:cNvSpPr>
                <a:spLocks noChangeAspect="1" noChangeArrowheads="1"/>
              </p:cNvSpPr>
              <p:nvPr/>
            </p:nvSpPr>
            <p:spPr bwMode="auto">
              <a:xfrm>
                <a:off x="829" y="31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49" name="Oval 1889"/>
              <p:cNvSpPr>
                <a:spLocks noChangeAspect="1" noChangeArrowheads="1"/>
              </p:cNvSpPr>
              <p:nvPr/>
            </p:nvSpPr>
            <p:spPr bwMode="auto">
              <a:xfrm>
                <a:off x="1238" y="288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50" name="Oval 1890"/>
              <p:cNvSpPr>
                <a:spLocks noChangeAspect="1" noChangeArrowheads="1"/>
              </p:cNvSpPr>
              <p:nvPr/>
            </p:nvSpPr>
            <p:spPr bwMode="auto">
              <a:xfrm>
                <a:off x="1011" y="2962"/>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51" name="Oval 1891"/>
              <p:cNvSpPr>
                <a:spLocks noChangeAspect="1" noChangeArrowheads="1"/>
              </p:cNvSpPr>
              <p:nvPr/>
            </p:nvSpPr>
            <p:spPr bwMode="auto">
              <a:xfrm>
                <a:off x="1145"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52" name="Oval 1892"/>
              <p:cNvSpPr>
                <a:spLocks noChangeAspect="1" noChangeArrowheads="1"/>
              </p:cNvSpPr>
              <p:nvPr/>
            </p:nvSpPr>
            <p:spPr bwMode="auto">
              <a:xfrm>
                <a:off x="1376" y="28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53" name="Oval 1893"/>
              <p:cNvSpPr>
                <a:spLocks noChangeAspect="1" noChangeArrowheads="1"/>
              </p:cNvSpPr>
              <p:nvPr/>
            </p:nvSpPr>
            <p:spPr bwMode="auto">
              <a:xfrm>
                <a:off x="1043" y="29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54" name="Oval 1894"/>
              <p:cNvSpPr>
                <a:spLocks noChangeAspect="1" noChangeArrowheads="1"/>
              </p:cNvSpPr>
              <p:nvPr/>
            </p:nvSpPr>
            <p:spPr bwMode="auto">
              <a:xfrm>
                <a:off x="1247"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55" name="Oval 1895"/>
              <p:cNvSpPr>
                <a:spLocks noChangeAspect="1" noChangeArrowheads="1"/>
              </p:cNvSpPr>
              <p:nvPr/>
            </p:nvSpPr>
            <p:spPr bwMode="auto">
              <a:xfrm>
                <a:off x="1083" y="29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56" name="Oval 1896"/>
              <p:cNvSpPr>
                <a:spLocks noChangeAspect="1" noChangeArrowheads="1"/>
              </p:cNvSpPr>
              <p:nvPr/>
            </p:nvSpPr>
            <p:spPr bwMode="auto">
              <a:xfrm>
                <a:off x="1247" y="305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57" name="Oval 1897"/>
              <p:cNvSpPr>
                <a:spLocks noChangeAspect="1" noChangeArrowheads="1"/>
              </p:cNvSpPr>
              <p:nvPr/>
            </p:nvSpPr>
            <p:spPr bwMode="auto">
              <a:xfrm>
                <a:off x="825" y="31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58" name="Oval 1898"/>
              <p:cNvSpPr>
                <a:spLocks noChangeAspect="1" noChangeArrowheads="1"/>
              </p:cNvSpPr>
              <p:nvPr/>
            </p:nvSpPr>
            <p:spPr bwMode="auto">
              <a:xfrm>
                <a:off x="1229" y="30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59" name="Oval 1899"/>
              <p:cNvSpPr>
                <a:spLocks noChangeAspect="1" noChangeArrowheads="1"/>
              </p:cNvSpPr>
              <p:nvPr/>
            </p:nvSpPr>
            <p:spPr bwMode="auto">
              <a:xfrm>
                <a:off x="1065" y="301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60" name="Oval 1900"/>
              <p:cNvSpPr>
                <a:spLocks noChangeAspect="1" noChangeArrowheads="1"/>
              </p:cNvSpPr>
              <p:nvPr/>
            </p:nvSpPr>
            <p:spPr bwMode="auto">
              <a:xfrm>
                <a:off x="1216" y="290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61" name="Oval 1901"/>
              <p:cNvSpPr>
                <a:spLocks noChangeAspect="1" noChangeArrowheads="1"/>
              </p:cNvSpPr>
              <p:nvPr/>
            </p:nvSpPr>
            <p:spPr bwMode="auto">
              <a:xfrm>
                <a:off x="1380"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62" name="Oval 1902"/>
              <p:cNvSpPr>
                <a:spLocks noChangeAspect="1" noChangeArrowheads="1"/>
              </p:cNvSpPr>
              <p:nvPr/>
            </p:nvSpPr>
            <p:spPr bwMode="auto">
              <a:xfrm>
                <a:off x="1313" y="2882"/>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63" name="Oval 1903"/>
              <p:cNvSpPr>
                <a:spLocks noChangeAspect="1" noChangeArrowheads="1"/>
              </p:cNvSpPr>
              <p:nvPr/>
            </p:nvSpPr>
            <p:spPr bwMode="auto">
              <a:xfrm>
                <a:off x="1416" y="29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64" name="Oval 1904"/>
              <p:cNvSpPr>
                <a:spLocks noChangeAspect="1" noChangeArrowheads="1"/>
              </p:cNvSpPr>
              <p:nvPr/>
            </p:nvSpPr>
            <p:spPr bwMode="auto">
              <a:xfrm>
                <a:off x="1336" y="280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65" name="Oval 1905"/>
              <p:cNvSpPr>
                <a:spLocks noChangeAspect="1" noChangeArrowheads="1"/>
              </p:cNvSpPr>
              <p:nvPr/>
            </p:nvSpPr>
            <p:spPr bwMode="auto">
              <a:xfrm>
                <a:off x="1265" y="30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66" name="Oval 1906"/>
              <p:cNvSpPr>
                <a:spLocks noChangeAspect="1" noChangeArrowheads="1"/>
              </p:cNvSpPr>
              <p:nvPr/>
            </p:nvSpPr>
            <p:spPr bwMode="auto">
              <a:xfrm>
                <a:off x="1207" y="287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67" name="Oval 1907"/>
              <p:cNvSpPr>
                <a:spLocks noChangeAspect="1" noChangeArrowheads="1"/>
              </p:cNvSpPr>
              <p:nvPr/>
            </p:nvSpPr>
            <p:spPr bwMode="auto">
              <a:xfrm>
                <a:off x="927" y="304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68" name="Oval 1908"/>
              <p:cNvSpPr>
                <a:spLocks noChangeAspect="1" noChangeArrowheads="1"/>
              </p:cNvSpPr>
              <p:nvPr/>
            </p:nvSpPr>
            <p:spPr bwMode="auto">
              <a:xfrm>
                <a:off x="1336" y="298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69" name="Oval 1909"/>
              <p:cNvSpPr>
                <a:spLocks noChangeAspect="1" noChangeArrowheads="1"/>
              </p:cNvSpPr>
              <p:nvPr/>
            </p:nvSpPr>
            <p:spPr bwMode="auto">
              <a:xfrm>
                <a:off x="1327" y="292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70" name="Oval 1910"/>
              <p:cNvSpPr>
                <a:spLocks noChangeAspect="1" noChangeArrowheads="1"/>
              </p:cNvSpPr>
              <p:nvPr/>
            </p:nvSpPr>
            <p:spPr bwMode="auto">
              <a:xfrm>
                <a:off x="1220" y="294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71" name="Oval 1911"/>
              <p:cNvSpPr>
                <a:spLocks noChangeAspect="1" noChangeArrowheads="1"/>
              </p:cNvSpPr>
              <p:nvPr/>
            </p:nvSpPr>
            <p:spPr bwMode="auto">
              <a:xfrm>
                <a:off x="1300" y="28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72" name="Oval 1912"/>
              <p:cNvSpPr>
                <a:spLocks noChangeAspect="1" noChangeArrowheads="1"/>
              </p:cNvSpPr>
              <p:nvPr/>
            </p:nvSpPr>
            <p:spPr bwMode="auto">
              <a:xfrm>
                <a:off x="1118" y="29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73" name="Oval 1913"/>
              <p:cNvSpPr>
                <a:spLocks noChangeAspect="1" noChangeArrowheads="1"/>
              </p:cNvSpPr>
              <p:nvPr/>
            </p:nvSpPr>
            <p:spPr bwMode="auto">
              <a:xfrm>
                <a:off x="1229" y="303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74" name="Oval 1914"/>
              <p:cNvSpPr>
                <a:spLocks noChangeAspect="1" noChangeArrowheads="1"/>
              </p:cNvSpPr>
              <p:nvPr/>
            </p:nvSpPr>
            <p:spPr bwMode="auto">
              <a:xfrm>
                <a:off x="1202" y="3015"/>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75" name="Oval 1915"/>
              <p:cNvSpPr>
                <a:spLocks noChangeAspect="1" noChangeArrowheads="1"/>
              </p:cNvSpPr>
              <p:nvPr/>
            </p:nvSpPr>
            <p:spPr bwMode="auto">
              <a:xfrm>
                <a:off x="1171" y="302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76" name="Oval 1916"/>
              <p:cNvSpPr>
                <a:spLocks noChangeAspect="1" noChangeArrowheads="1"/>
              </p:cNvSpPr>
              <p:nvPr/>
            </p:nvSpPr>
            <p:spPr bwMode="auto">
              <a:xfrm>
                <a:off x="1509" y="28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77" name="Oval 1917"/>
              <p:cNvSpPr>
                <a:spLocks noChangeAspect="1" noChangeArrowheads="1"/>
              </p:cNvSpPr>
              <p:nvPr/>
            </p:nvSpPr>
            <p:spPr bwMode="auto">
              <a:xfrm>
                <a:off x="1398" y="288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78" name="Oval 1918"/>
              <p:cNvSpPr>
                <a:spLocks noChangeAspect="1" noChangeArrowheads="1"/>
              </p:cNvSpPr>
              <p:nvPr/>
            </p:nvSpPr>
            <p:spPr bwMode="auto">
              <a:xfrm>
                <a:off x="1291" y="28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79" name="Oval 1919"/>
              <p:cNvSpPr>
                <a:spLocks noChangeAspect="1" noChangeArrowheads="1"/>
              </p:cNvSpPr>
              <p:nvPr/>
            </p:nvSpPr>
            <p:spPr bwMode="auto">
              <a:xfrm>
                <a:off x="967" y="302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80" name="Oval 1920"/>
              <p:cNvSpPr>
                <a:spLocks noChangeAspect="1" noChangeArrowheads="1"/>
              </p:cNvSpPr>
              <p:nvPr/>
            </p:nvSpPr>
            <p:spPr bwMode="auto">
              <a:xfrm>
                <a:off x="1029" y="311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81" name="Oval 1921"/>
              <p:cNvSpPr>
                <a:spLocks noChangeAspect="1" noChangeArrowheads="1"/>
              </p:cNvSpPr>
              <p:nvPr/>
            </p:nvSpPr>
            <p:spPr bwMode="auto">
              <a:xfrm>
                <a:off x="1247" y="300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82" name="Oval 1922"/>
              <p:cNvSpPr>
                <a:spLocks noChangeAspect="1" noChangeArrowheads="1"/>
              </p:cNvSpPr>
              <p:nvPr/>
            </p:nvSpPr>
            <p:spPr bwMode="auto">
              <a:xfrm>
                <a:off x="1056" y="29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83" name="Oval 1923"/>
              <p:cNvSpPr>
                <a:spLocks noChangeAspect="1" noChangeArrowheads="1"/>
              </p:cNvSpPr>
              <p:nvPr/>
            </p:nvSpPr>
            <p:spPr bwMode="auto">
              <a:xfrm>
                <a:off x="1265"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84" name="Oval 1924"/>
              <p:cNvSpPr>
                <a:spLocks noChangeAspect="1" noChangeArrowheads="1"/>
              </p:cNvSpPr>
              <p:nvPr/>
            </p:nvSpPr>
            <p:spPr bwMode="auto">
              <a:xfrm>
                <a:off x="1145" y="301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85" name="Oval 1925"/>
              <p:cNvSpPr>
                <a:spLocks noChangeAspect="1" noChangeArrowheads="1"/>
              </p:cNvSpPr>
              <p:nvPr/>
            </p:nvSpPr>
            <p:spPr bwMode="auto">
              <a:xfrm>
                <a:off x="1464" y="2877"/>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86" name="Oval 1926"/>
              <p:cNvSpPr>
                <a:spLocks noChangeAspect="1" noChangeArrowheads="1"/>
              </p:cNvSpPr>
              <p:nvPr/>
            </p:nvSpPr>
            <p:spPr bwMode="auto">
              <a:xfrm>
                <a:off x="1473" y="285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87" name="Oval 1927"/>
              <p:cNvSpPr>
                <a:spLocks noChangeAspect="1" noChangeArrowheads="1"/>
              </p:cNvSpPr>
              <p:nvPr/>
            </p:nvSpPr>
            <p:spPr bwMode="auto">
              <a:xfrm>
                <a:off x="914" y="31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88" name="Oval 1928"/>
              <p:cNvSpPr>
                <a:spLocks noChangeAspect="1" noChangeArrowheads="1"/>
              </p:cNvSpPr>
              <p:nvPr/>
            </p:nvSpPr>
            <p:spPr bwMode="auto">
              <a:xfrm>
                <a:off x="1051" y="3127"/>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89" name="Oval 1929"/>
              <p:cNvSpPr>
                <a:spLocks noChangeAspect="1" noChangeArrowheads="1"/>
              </p:cNvSpPr>
              <p:nvPr/>
            </p:nvSpPr>
            <p:spPr bwMode="auto">
              <a:xfrm>
                <a:off x="1540" y="271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90" name="Oval 1930"/>
              <p:cNvSpPr>
                <a:spLocks noChangeAspect="1" noChangeArrowheads="1"/>
              </p:cNvSpPr>
              <p:nvPr/>
            </p:nvSpPr>
            <p:spPr bwMode="auto">
              <a:xfrm>
                <a:off x="1007" y="30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91" name="Oval 1931"/>
              <p:cNvSpPr>
                <a:spLocks noChangeAspect="1" noChangeArrowheads="1"/>
              </p:cNvSpPr>
              <p:nvPr/>
            </p:nvSpPr>
            <p:spPr bwMode="auto">
              <a:xfrm>
                <a:off x="1167" y="29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92" name="Oval 1932"/>
              <p:cNvSpPr>
                <a:spLocks noChangeAspect="1" noChangeArrowheads="1"/>
              </p:cNvSpPr>
              <p:nvPr/>
            </p:nvSpPr>
            <p:spPr bwMode="auto">
              <a:xfrm>
                <a:off x="1296" y="289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93" name="Oval 1933"/>
              <p:cNvSpPr>
                <a:spLocks noChangeAspect="1" noChangeArrowheads="1"/>
              </p:cNvSpPr>
              <p:nvPr/>
            </p:nvSpPr>
            <p:spPr bwMode="auto">
              <a:xfrm>
                <a:off x="1007" y="30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94" name="Oval 1934"/>
              <p:cNvSpPr>
                <a:spLocks noChangeAspect="1" noChangeArrowheads="1"/>
              </p:cNvSpPr>
              <p:nvPr/>
            </p:nvSpPr>
            <p:spPr bwMode="auto">
              <a:xfrm>
                <a:off x="1189"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95" name="Oval 1935"/>
              <p:cNvSpPr>
                <a:spLocks noChangeAspect="1" noChangeArrowheads="1"/>
              </p:cNvSpPr>
              <p:nvPr/>
            </p:nvSpPr>
            <p:spPr bwMode="auto">
              <a:xfrm>
                <a:off x="1069" y="31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96" name="Oval 1936"/>
              <p:cNvSpPr>
                <a:spLocks noChangeAspect="1" noChangeArrowheads="1"/>
              </p:cNvSpPr>
              <p:nvPr/>
            </p:nvSpPr>
            <p:spPr bwMode="auto">
              <a:xfrm>
                <a:off x="1322" y="288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97" name="Oval 1937"/>
              <p:cNvSpPr>
                <a:spLocks noChangeAspect="1" noChangeArrowheads="1"/>
              </p:cNvSpPr>
              <p:nvPr/>
            </p:nvSpPr>
            <p:spPr bwMode="auto">
              <a:xfrm>
                <a:off x="1154" y="30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98" name="Oval 1938"/>
              <p:cNvSpPr>
                <a:spLocks noChangeAspect="1" noChangeArrowheads="1"/>
              </p:cNvSpPr>
              <p:nvPr/>
            </p:nvSpPr>
            <p:spPr bwMode="auto">
              <a:xfrm>
                <a:off x="1140" y="297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099" name="Oval 1939"/>
              <p:cNvSpPr>
                <a:spLocks noChangeAspect="1" noChangeArrowheads="1"/>
              </p:cNvSpPr>
              <p:nvPr/>
            </p:nvSpPr>
            <p:spPr bwMode="auto">
              <a:xfrm>
                <a:off x="1385" y="28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00" name="Oval 1940"/>
              <p:cNvSpPr>
                <a:spLocks noChangeAspect="1" noChangeArrowheads="1"/>
              </p:cNvSpPr>
              <p:nvPr/>
            </p:nvSpPr>
            <p:spPr bwMode="auto">
              <a:xfrm>
                <a:off x="1398" y="285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01" name="Oval 1941"/>
              <p:cNvSpPr>
                <a:spLocks noChangeAspect="1" noChangeArrowheads="1"/>
              </p:cNvSpPr>
              <p:nvPr/>
            </p:nvSpPr>
            <p:spPr bwMode="auto">
              <a:xfrm>
                <a:off x="1211"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02" name="Oval 1942"/>
              <p:cNvSpPr>
                <a:spLocks noChangeAspect="1" noChangeArrowheads="1"/>
              </p:cNvSpPr>
              <p:nvPr/>
            </p:nvSpPr>
            <p:spPr bwMode="auto">
              <a:xfrm>
                <a:off x="1167"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03" name="Oval 1943"/>
              <p:cNvSpPr>
                <a:spLocks noChangeAspect="1" noChangeArrowheads="1"/>
              </p:cNvSpPr>
              <p:nvPr/>
            </p:nvSpPr>
            <p:spPr bwMode="auto">
              <a:xfrm>
                <a:off x="1376" y="291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04" name="Oval 1944"/>
              <p:cNvSpPr>
                <a:spLocks noChangeAspect="1" noChangeArrowheads="1"/>
              </p:cNvSpPr>
              <p:nvPr/>
            </p:nvSpPr>
            <p:spPr bwMode="auto">
              <a:xfrm>
                <a:off x="1278" y="300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05" name="Oval 1945"/>
              <p:cNvSpPr>
                <a:spLocks noChangeAspect="1" noChangeArrowheads="1"/>
              </p:cNvSpPr>
              <p:nvPr/>
            </p:nvSpPr>
            <p:spPr bwMode="auto">
              <a:xfrm>
                <a:off x="1202" y="2998"/>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06" name="Oval 1946"/>
              <p:cNvSpPr>
                <a:spLocks noChangeAspect="1" noChangeArrowheads="1"/>
              </p:cNvSpPr>
              <p:nvPr/>
            </p:nvSpPr>
            <p:spPr bwMode="auto">
              <a:xfrm>
                <a:off x="967" y="311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07" name="Oval 1947"/>
              <p:cNvSpPr>
                <a:spLocks noChangeAspect="1" noChangeArrowheads="1"/>
              </p:cNvSpPr>
              <p:nvPr/>
            </p:nvSpPr>
            <p:spPr bwMode="auto">
              <a:xfrm>
                <a:off x="1136" y="30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08" name="Oval 1948"/>
              <p:cNvSpPr>
                <a:spLocks noChangeAspect="1" noChangeArrowheads="1"/>
              </p:cNvSpPr>
              <p:nvPr/>
            </p:nvSpPr>
            <p:spPr bwMode="auto">
              <a:xfrm>
                <a:off x="1047" y="30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09" name="Oval 1949"/>
              <p:cNvSpPr>
                <a:spLocks noChangeAspect="1" noChangeArrowheads="1"/>
              </p:cNvSpPr>
              <p:nvPr/>
            </p:nvSpPr>
            <p:spPr bwMode="auto">
              <a:xfrm>
                <a:off x="1154" y="29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10" name="Oval 1950"/>
              <p:cNvSpPr>
                <a:spLocks noChangeAspect="1" noChangeArrowheads="1"/>
              </p:cNvSpPr>
              <p:nvPr/>
            </p:nvSpPr>
            <p:spPr bwMode="auto">
              <a:xfrm>
                <a:off x="1478" y="278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11" name="Oval 1951"/>
              <p:cNvSpPr>
                <a:spLocks noChangeAspect="1" noChangeArrowheads="1"/>
              </p:cNvSpPr>
              <p:nvPr/>
            </p:nvSpPr>
            <p:spPr bwMode="auto">
              <a:xfrm>
                <a:off x="1322" y="290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12" name="Oval 1952"/>
              <p:cNvSpPr>
                <a:spLocks noChangeAspect="1" noChangeArrowheads="1"/>
              </p:cNvSpPr>
              <p:nvPr/>
            </p:nvSpPr>
            <p:spPr bwMode="auto">
              <a:xfrm>
                <a:off x="1313" y="2869"/>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13" name="Oval 1953"/>
              <p:cNvSpPr>
                <a:spLocks noChangeAspect="1" noChangeArrowheads="1"/>
              </p:cNvSpPr>
              <p:nvPr/>
            </p:nvSpPr>
            <p:spPr bwMode="auto">
              <a:xfrm>
                <a:off x="1518" y="280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14" name="Oval 1954"/>
              <p:cNvSpPr>
                <a:spLocks noChangeAspect="1" noChangeArrowheads="1"/>
              </p:cNvSpPr>
              <p:nvPr/>
            </p:nvSpPr>
            <p:spPr bwMode="auto">
              <a:xfrm>
                <a:off x="1078" y="30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15" name="Oval 1955"/>
              <p:cNvSpPr>
                <a:spLocks noChangeAspect="1" noChangeArrowheads="1"/>
              </p:cNvSpPr>
              <p:nvPr/>
            </p:nvSpPr>
            <p:spPr bwMode="auto">
              <a:xfrm>
                <a:off x="1336" y="29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16" name="Oval 1956"/>
              <p:cNvSpPr>
                <a:spLocks noChangeAspect="1" noChangeArrowheads="1"/>
              </p:cNvSpPr>
              <p:nvPr/>
            </p:nvSpPr>
            <p:spPr bwMode="auto">
              <a:xfrm>
                <a:off x="1407" y="28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17" name="Oval 1957"/>
              <p:cNvSpPr>
                <a:spLocks noChangeAspect="1" noChangeArrowheads="1"/>
              </p:cNvSpPr>
              <p:nvPr/>
            </p:nvSpPr>
            <p:spPr bwMode="auto">
              <a:xfrm>
                <a:off x="1260"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18" name="Oval 1958"/>
              <p:cNvSpPr>
                <a:spLocks noChangeAspect="1" noChangeArrowheads="1"/>
              </p:cNvSpPr>
              <p:nvPr/>
            </p:nvSpPr>
            <p:spPr bwMode="auto">
              <a:xfrm>
                <a:off x="1118"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19" name="Oval 1959"/>
              <p:cNvSpPr>
                <a:spLocks noChangeAspect="1" noChangeArrowheads="1"/>
              </p:cNvSpPr>
              <p:nvPr/>
            </p:nvSpPr>
            <p:spPr bwMode="auto">
              <a:xfrm>
                <a:off x="1078" y="310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20" name="Oval 1960"/>
              <p:cNvSpPr>
                <a:spLocks noChangeAspect="1" noChangeArrowheads="1"/>
              </p:cNvSpPr>
              <p:nvPr/>
            </p:nvSpPr>
            <p:spPr bwMode="auto">
              <a:xfrm>
                <a:off x="1225" y="28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21" name="Oval 1961"/>
              <p:cNvSpPr>
                <a:spLocks noChangeAspect="1" noChangeArrowheads="1"/>
              </p:cNvSpPr>
              <p:nvPr/>
            </p:nvSpPr>
            <p:spPr bwMode="auto">
              <a:xfrm>
                <a:off x="1442" y="287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22" name="Oval 1962"/>
              <p:cNvSpPr>
                <a:spLocks noChangeAspect="1" noChangeArrowheads="1"/>
              </p:cNvSpPr>
              <p:nvPr/>
            </p:nvSpPr>
            <p:spPr bwMode="auto">
              <a:xfrm>
                <a:off x="1291" y="28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23" name="Oval 1963"/>
              <p:cNvSpPr>
                <a:spLocks noChangeAspect="1" noChangeArrowheads="1"/>
              </p:cNvSpPr>
              <p:nvPr/>
            </p:nvSpPr>
            <p:spPr bwMode="auto">
              <a:xfrm>
                <a:off x="1158"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24" name="Oval 1964"/>
              <p:cNvSpPr>
                <a:spLocks noChangeAspect="1" noChangeArrowheads="1"/>
              </p:cNvSpPr>
              <p:nvPr/>
            </p:nvSpPr>
            <p:spPr bwMode="auto">
              <a:xfrm>
                <a:off x="1269" y="298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25" name="Oval 1965"/>
              <p:cNvSpPr>
                <a:spLocks noChangeAspect="1" noChangeArrowheads="1"/>
              </p:cNvSpPr>
              <p:nvPr/>
            </p:nvSpPr>
            <p:spPr bwMode="auto">
              <a:xfrm>
                <a:off x="923" y="309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26" name="Oval 1966"/>
              <p:cNvSpPr>
                <a:spLocks noChangeAspect="1" noChangeArrowheads="1"/>
              </p:cNvSpPr>
              <p:nvPr/>
            </p:nvSpPr>
            <p:spPr bwMode="auto">
              <a:xfrm>
                <a:off x="1513" y="28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27" name="Oval 1967"/>
              <p:cNvSpPr>
                <a:spLocks noChangeAspect="1" noChangeArrowheads="1"/>
              </p:cNvSpPr>
              <p:nvPr/>
            </p:nvSpPr>
            <p:spPr bwMode="auto">
              <a:xfrm>
                <a:off x="1385" y="284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28" name="Oval 1968"/>
              <p:cNvSpPr>
                <a:spLocks noChangeAspect="1" noChangeArrowheads="1"/>
              </p:cNvSpPr>
              <p:nvPr/>
            </p:nvSpPr>
            <p:spPr bwMode="auto">
              <a:xfrm>
                <a:off x="1407"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29" name="Oval 1969"/>
              <p:cNvSpPr>
                <a:spLocks noChangeAspect="1" noChangeArrowheads="1"/>
              </p:cNvSpPr>
              <p:nvPr/>
            </p:nvSpPr>
            <p:spPr bwMode="auto">
              <a:xfrm>
                <a:off x="852" y="31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30" name="Oval 1970"/>
              <p:cNvSpPr>
                <a:spLocks noChangeAspect="1" noChangeArrowheads="1"/>
              </p:cNvSpPr>
              <p:nvPr/>
            </p:nvSpPr>
            <p:spPr bwMode="auto">
              <a:xfrm>
                <a:off x="1242" y="295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31" name="Oval 1971"/>
              <p:cNvSpPr>
                <a:spLocks noChangeAspect="1" noChangeArrowheads="1"/>
              </p:cNvSpPr>
              <p:nvPr/>
            </p:nvSpPr>
            <p:spPr bwMode="auto">
              <a:xfrm>
                <a:off x="1047" y="303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32" name="Oval 1972"/>
              <p:cNvSpPr>
                <a:spLocks noChangeAspect="1" noChangeArrowheads="1"/>
              </p:cNvSpPr>
              <p:nvPr/>
            </p:nvSpPr>
            <p:spPr bwMode="auto">
              <a:xfrm>
                <a:off x="1083" y="30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33" name="Oval 1973"/>
              <p:cNvSpPr>
                <a:spLocks noChangeAspect="1" noChangeArrowheads="1"/>
              </p:cNvSpPr>
              <p:nvPr/>
            </p:nvSpPr>
            <p:spPr bwMode="auto">
              <a:xfrm>
                <a:off x="1393" y="28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34" name="Oval 1974"/>
              <p:cNvSpPr>
                <a:spLocks noChangeAspect="1" noChangeArrowheads="1"/>
              </p:cNvSpPr>
              <p:nvPr/>
            </p:nvSpPr>
            <p:spPr bwMode="auto">
              <a:xfrm>
                <a:off x="1265" y="28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35" name="Oval 1975"/>
              <p:cNvSpPr>
                <a:spLocks noChangeAspect="1" noChangeArrowheads="1"/>
              </p:cNvSpPr>
              <p:nvPr/>
            </p:nvSpPr>
            <p:spPr bwMode="auto">
              <a:xfrm>
                <a:off x="1145" y="299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36" name="Oval 1976"/>
              <p:cNvSpPr>
                <a:spLocks noChangeAspect="1" noChangeArrowheads="1"/>
              </p:cNvSpPr>
              <p:nvPr/>
            </p:nvSpPr>
            <p:spPr bwMode="auto">
              <a:xfrm>
                <a:off x="1291" y="28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37" name="Oval 1977"/>
              <p:cNvSpPr>
                <a:spLocks noChangeAspect="1" noChangeArrowheads="1"/>
              </p:cNvSpPr>
              <p:nvPr/>
            </p:nvSpPr>
            <p:spPr bwMode="auto">
              <a:xfrm>
                <a:off x="1567" y="27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38" name="Oval 1978"/>
              <p:cNvSpPr>
                <a:spLocks noChangeAspect="1" noChangeArrowheads="1"/>
              </p:cNvSpPr>
              <p:nvPr/>
            </p:nvSpPr>
            <p:spPr bwMode="auto">
              <a:xfrm>
                <a:off x="1202" y="3006"/>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39" name="Oval 1979"/>
              <p:cNvSpPr>
                <a:spLocks noChangeAspect="1" noChangeArrowheads="1"/>
              </p:cNvSpPr>
              <p:nvPr/>
            </p:nvSpPr>
            <p:spPr bwMode="auto">
              <a:xfrm>
                <a:off x="1238"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40" name="Oval 1980"/>
              <p:cNvSpPr>
                <a:spLocks noChangeAspect="1" noChangeArrowheads="1"/>
              </p:cNvSpPr>
              <p:nvPr/>
            </p:nvSpPr>
            <p:spPr bwMode="auto">
              <a:xfrm>
                <a:off x="1047" y="306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41" name="Oval 1981"/>
              <p:cNvSpPr>
                <a:spLocks noChangeAspect="1" noChangeArrowheads="1"/>
              </p:cNvSpPr>
              <p:nvPr/>
            </p:nvSpPr>
            <p:spPr bwMode="auto">
              <a:xfrm>
                <a:off x="1154" y="29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42" name="Oval 1982"/>
              <p:cNvSpPr>
                <a:spLocks noChangeAspect="1" noChangeArrowheads="1"/>
              </p:cNvSpPr>
              <p:nvPr/>
            </p:nvSpPr>
            <p:spPr bwMode="auto">
              <a:xfrm>
                <a:off x="1380" y="292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43" name="Oval 1983"/>
              <p:cNvSpPr>
                <a:spLocks noChangeAspect="1" noChangeArrowheads="1"/>
              </p:cNvSpPr>
              <p:nvPr/>
            </p:nvSpPr>
            <p:spPr bwMode="auto">
              <a:xfrm>
                <a:off x="1393" y="273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44" name="Oval 1984"/>
              <p:cNvSpPr>
                <a:spLocks noChangeAspect="1" noChangeArrowheads="1"/>
              </p:cNvSpPr>
              <p:nvPr/>
            </p:nvSpPr>
            <p:spPr bwMode="auto">
              <a:xfrm>
                <a:off x="1278" y="291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45" name="Oval 1985"/>
              <p:cNvSpPr>
                <a:spLocks noChangeAspect="1" noChangeArrowheads="1"/>
              </p:cNvSpPr>
              <p:nvPr/>
            </p:nvSpPr>
            <p:spPr bwMode="auto">
              <a:xfrm>
                <a:off x="1389" y="28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46" name="Oval 1986"/>
              <p:cNvSpPr>
                <a:spLocks noChangeAspect="1" noChangeArrowheads="1"/>
              </p:cNvSpPr>
              <p:nvPr/>
            </p:nvSpPr>
            <p:spPr bwMode="auto">
              <a:xfrm>
                <a:off x="1664" y="269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47" name="Oval 1987"/>
              <p:cNvSpPr>
                <a:spLocks noChangeAspect="1" noChangeArrowheads="1"/>
              </p:cNvSpPr>
              <p:nvPr/>
            </p:nvSpPr>
            <p:spPr bwMode="auto">
              <a:xfrm>
                <a:off x="1136" y="300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48" name="Oval 1988"/>
              <p:cNvSpPr>
                <a:spLocks noChangeAspect="1" noChangeArrowheads="1"/>
              </p:cNvSpPr>
              <p:nvPr/>
            </p:nvSpPr>
            <p:spPr bwMode="auto">
              <a:xfrm>
                <a:off x="1420" y="285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49" name="Oval 1989"/>
              <p:cNvSpPr>
                <a:spLocks noChangeAspect="1" noChangeArrowheads="1"/>
              </p:cNvSpPr>
              <p:nvPr/>
            </p:nvSpPr>
            <p:spPr bwMode="auto">
              <a:xfrm>
                <a:off x="1496" y="281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50" name="Oval 1990"/>
              <p:cNvSpPr>
                <a:spLocks noChangeAspect="1" noChangeArrowheads="1"/>
              </p:cNvSpPr>
              <p:nvPr/>
            </p:nvSpPr>
            <p:spPr bwMode="auto">
              <a:xfrm>
                <a:off x="1189" y="298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51" name="Oval 1991"/>
              <p:cNvSpPr>
                <a:spLocks noChangeAspect="1" noChangeArrowheads="1"/>
              </p:cNvSpPr>
              <p:nvPr/>
            </p:nvSpPr>
            <p:spPr bwMode="auto">
              <a:xfrm>
                <a:off x="1207" y="296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52" name="Oval 1992"/>
              <p:cNvSpPr>
                <a:spLocks noChangeAspect="1" noChangeArrowheads="1"/>
              </p:cNvSpPr>
              <p:nvPr/>
            </p:nvSpPr>
            <p:spPr bwMode="auto">
              <a:xfrm>
                <a:off x="1158" y="30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53" name="Oval 1993"/>
              <p:cNvSpPr>
                <a:spLocks noChangeAspect="1" noChangeArrowheads="1"/>
              </p:cNvSpPr>
              <p:nvPr/>
            </p:nvSpPr>
            <p:spPr bwMode="auto">
              <a:xfrm>
                <a:off x="1429" y="280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54" name="Oval 1994"/>
              <p:cNvSpPr>
                <a:spLocks noChangeAspect="1" noChangeArrowheads="1"/>
              </p:cNvSpPr>
              <p:nvPr/>
            </p:nvSpPr>
            <p:spPr bwMode="auto">
              <a:xfrm>
                <a:off x="1269" y="291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55" name="Oval 1995"/>
              <p:cNvSpPr>
                <a:spLocks noChangeAspect="1" noChangeArrowheads="1"/>
              </p:cNvSpPr>
              <p:nvPr/>
            </p:nvSpPr>
            <p:spPr bwMode="auto">
              <a:xfrm>
                <a:off x="798" y="324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56" name="Oval 1996"/>
              <p:cNvSpPr>
                <a:spLocks noChangeAspect="1" noChangeArrowheads="1"/>
              </p:cNvSpPr>
              <p:nvPr/>
            </p:nvSpPr>
            <p:spPr bwMode="auto">
              <a:xfrm>
                <a:off x="1464" y="2895"/>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57" name="Oval 1997"/>
              <p:cNvSpPr>
                <a:spLocks noChangeAspect="1" noChangeArrowheads="1"/>
              </p:cNvSpPr>
              <p:nvPr/>
            </p:nvSpPr>
            <p:spPr bwMode="auto">
              <a:xfrm>
                <a:off x="1167"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58" name="Oval 1998"/>
              <p:cNvSpPr>
                <a:spLocks noChangeAspect="1" noChangeArrowheads="1"/>
              </p:cNvSpPr>
              <p:nvPr/>
            </p:nvSpPr>
            <p:spPr bwMode="auto">
              <a:xfrm>
                <a:off x="1185" y="29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59" name="Oval 1999"/>
              <p:cNvSpPr>
                <a:spLocks noChangeAspect="1" noChangeArrowheads="1"/>
              </p:cNvSpPr>
              <p:nvPr/>
            </p:nvSpPr>
            <p:spPr bwMode="auto">
              <a:xfrm>
                <a:off x="1109" y="297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60" name="Oval 2000"/>
              <p:cNvSpPr>
                <a:spLocks noChangeAspect="1" noChangeArrowheads="1"/>
              </p:cNvSpPr>
              <p:nvPr/>
            </p:nvSpPr>
            <p:spPr bwMode="auto">
              <a:xfrm>
                <a:off x="1349" y="285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61" name="Oval 2001"/>
              <p:cNvSpPr>
                <a:spLocks noChangeAspect="1" noChangeArrowheads="1"/>
              </p:cNvSpPr>
              <p:nvPr/>
            </p:nvSpPr>
            <p:spPr bwMode="auto">
              <a:xfrm>
                <a:off x="1114" y="30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62" name="Oval 2002"/>
              <p:cNvSpPr>
                <a:spLocks noChangeAspect="1" noChangeArrowheads="1"/>
              </p:cNvSpPr>
              <p:nvPr/>
            </p:nvSpPr>
            <p:spPr bwMode="auto">
              <a:xfrm>
                <a:off x="1287"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63" name="Oval 2003"/>
              <p:cNvSpPr>
                <a:spLocks noChangeAspect="1" noChangeArrowheads="1"/>
              </p:cNvSpPr>
              <p:nvPr/>
            </p:nvSpPr>
            <p:spPr bwMode="auto">
              <a:xfrm>
                <a:off x="1447" y="282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64" name="Oval 2004"/>
              <p:cNvSpPr>
                <a:spLocks noChangeAspect="1" noChangeArrowheads="1"/>
              </p:cNvSpPr>
              <p:nvPr/>
            </p:nvSpPr>
            <p:spPr bwMode="auto">
              <a:xfrm>
                <a:off x="1207"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65" name="Oval 2005"/>
              <p:cNvSpPr>
                <a:spLocks noChangeAspect="1" noChangeArrowheads="1"/>
              </p:cNvSpPr>
              <p:nvPr/>
            </p:nvSpPr>
            <p:spPr bwMode="auto">
              <a:xfrm>
                <a:off x="940" y="3051"/>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66" name="Oval 2006"/>
              <p:cNvSpPr>
                <a:spLocks noChangeAspect="1" noChangeArrowheads="1"/>
              </p:cNvSpPr>
              <p:nvPr/>
            </p:nvSpPr>
            <p:spPr bwMode="auto">
              <a:xfrm>
                <a:off x="923" y="304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67" name="Oval 2007"/>
              <p:cNvSpPr>
                <a:spLocks noChangeAspect="1" noChangeArrowheads="1"/>
              </p:cNvSpPr>
              <p:nvPr/>
            </p:nvSpPr>
            <p:spPr bwMode="auto">
              <a:xfrm>
                <a:off x="1189" y="290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68" name="Oval 2008"/>
              <p:cNvSpPr>
                <a:spLocks noChangeAspect="1" noChangeArrowheads="1"/>
              </p:cNvSpPr>
              <p:nvPr/>
            </p:nvSpPr>
            <p:spPr bwMode="auto">
              <a:xfrm>
                <a:off x="1322" y="288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69" name="Oval 2009"/>
              <p:cNvSpPr>
                <a:spLocks noChangeAspect="1" noChangeArrowheads="1"/>
              </p:cNvSpPr>
              <p:nvPr/>
            </p:nvSpPr>
            <p:spPr bwMode="auto">
              <a:xfrm>
                <a:off x="1313" y="2980"/>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70" name="Oval 2010"/>
              <p:cNvSpPr>
                <a:spLocks noChangeAspect="1" noChangeArrowheads="1"/>
              </p:cNvSpPr>
              <p:nvPr/>
            </p:nvSpPr>
            <p:spPr bwMode="auto">
              <a:xfrm>
                <a:off x="1385" y="290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71" name="Oval 2011"/>
              <p:cNvSpPr>
                <a:spLocks noChangeAspect="1" noChangeArrowheads="1"/>
              </p:cNvSpPr>
              <p:nvPr/>
            </p:nvSpPr>
            <p:spPr bwMode="auto">
              <a:xfrm>
                <a:off x="963" y="307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72" name="Oval 2012"/>
              <p:cNvSpPr>
                <a:spLocks noChangeAspect="1" noChangeArrowheads="1"/>
              </p:cNvSpPr>
              <p:nvPr/>
            </p:nvSpPr>
            <p:spPr bwMode="auto">
              <a:xfrm>
                <a:off x="1376" y="288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grpSp>
        <p:sp>
          <p:nvSpPr>
            <p:cNvPr id="734173" name="Oval 2013"/>
            <p:cNvSpPr>
              <a:spLocks noChangeAspect="1" noChangeArrowheads="1"/>
            </p:cNvSpPr>
            <p:nvPr/>
          </p:nvSpPr>
          <p:spPr bwMode="auto">
            <a:xfrm>
              <a:off x="945" y="302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74" name="Oval 2014"/>
            <p:cNvSpPr>
              <a:spLocks noChangeAspect="1" noChangeArrowheads="1"/>
            </p:cNvSpPr>
            <p:nvPr/>
          </p:nvSpPr>
          <p:spPr bwMode="auto">
            <a:xfrm>
              <a:off x="1300" y="287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75" name="Oval 2015"/>
            <p:cNvSpPr>
              <a:spLocks noChangeAspect="1" noChangeArrowheads="1"/>
            </p:cNvSpPr>
            <p:nvPr/>
          </p:nvSpPr>
          <p:spPr bwMode="auto">
            <a:xfrm>
              <a:off x="1362" y="27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76" name="Oval 2016"/>
            <p:cNvSpPr>
              <a:spLocks noChangeAspect="1" noChangeArrowheads="1"/>
            </p:cNvSpPr>
            <p:nvPr/>
          </p:nvSpPr>
          <p:spPr bwMode="auto">
            <a:xfrm>
              <a:off x="1318" y="287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77" name="Oval 2017"/>
            <p:cNvSpPr>
              <a:spLocks noChangeAspect="1" noChangeArrowheads="1"/>
            </p:cNvSpPr>
            <p:nvPr/>
          </p:nvSpPr>
          <p:spPr bwMode="auto">
            <a:xfrm>
              <a:off x="1251" y="298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78" name="Oval 2018"/>
            <p:cNvSpPr>
              <a:spLocks noChangeAspect="1" noChangeArrowheads="1"/>
            </p:cNvSpPr>
            <p:nvPr/>
          </p:nvSpPr>
          <p:spPr bwMode="auto">
            <a:xfrm>
              <a:off x="1385" y="291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79" name="Oval 2019"/>
            <p:cNvSpPr>
              <a:spLocks noChangeAspect="1" noChangeArrowheads="1"/>
            </p:cNvSpPr>
            <p:nvPr/>
          </p:nvSpPr>
          <p:spPr bwMode="auto">
            <a:xfrm>
              <a:off x="1580" y="2788"/>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80" name="Oval 2020"/>
            <p:cNvSpPr>
              <a:spLocks noChangeAspect="1" noChangeArrowheads="1"/>
            </p:cNvSpPr>
            <p:nvPr/>
          </p:nvSpPr>
          <p:spPr bwMode="auto">
            <a:xfrm>
              <a:off x="949" y="312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81" name="Oval 2021"/>
            <p:cNvSpPr>
              <a:spLocks noChangeAspect="1" noChangeArrowheads="1"/>
            </p:cNvSpPr>
            <p:nvPr/>
          </p:nvSpPr>
          <p:spPr bwMode="auto">
            <a:xfrm>
              <a:off x="1478" y="28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82" name="Oval 2022"/>
            <p:cNvSpPr>
              <a:spLocks noChangeAspect="1" noChangeArrowheads="1"/>
            </p:cNvSpPr>
            <p:nvPr/>
          </p:nvSpPr>
          <p:spPr bwMode="auto">
            <a:xfrm>
              <a:off x="1469" y="276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83" name="Oval 2023"/>
            <p:cNvSpPr>
              <a:spLocks noChangeAspect="1" noChangeArrowheads="1"/>
            </p:cNvSpPr>
            <p:nvPr/>
          </p:nvSpPr>
          <p:spPr bwMode="auto">
            <a:xfrm>
              <a:off x="1287" y="294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84" name="Oval 2024"/>
            <p:cNvSpPr>
              <a:spLocks noChangeAspect="1" noChangeArrowheads="1"/>
            </p:cNvSpPr>
            <p:nvPr/>
          </p:nvSpPr>
          <p:spPr bwMode="auto">
            <a:xfrm>
              <a:off x="1416" y="290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85" name="Oval 2025"/>
            <p:cNvSpPr>
              <a:spLocks noChangeAspect="1" noChangeArrowheads="1"/>
            </p:cNvSpPr>
            <p:nvPr/>
          </p:nvSpPr>
          <p:spPr bwMode="auto">
            <a:xfrm>
              <a:off x="1091" y="2998"/>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86" name="Oval 2026"/>
            <p:cNvSpPr>
              <a:spLocks noChangeAspect="1" noChangeArrowheads="1"/>
            </p:cNvSpPr>
            <p:nvPr/>
          </p:nvSpPr>
          <p:spPr bwMode="auto">
            <a:xfrm>
              <a:off x="1051" y="3069"/>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87" name="Oval 2027"/>
            <p:cNvSpPr>
              <a:spLocks noChangeAspect="1" noChangeArrowheads="1"/>
            </p:cNvSpPr>
            <p:nvPr/>
          </p:nvSpPr>
          <p:spPr bwMode="auto">
            <a:xfrm>
              <a:off x="1065" y="299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88" name="Oval 2028"/>
            <p:cNvSpPr>
              <a:spLocks noChangeAspect="1" noChangeArrowheads="1"/>
            </p:cNvSpPr>
            <p:nvPr/>
          </p:nvSpPr>
          <p:spPr bwMode="auto">
            <a:xfrm>
              <a:off x="998" y="308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89" name="Oval 2029"/>
            <p:cNvSpPr>
              <a:spLocks noChangeAspect="1" noChangeArrowheads="1"/>
            </p:cNvSpPr>
            <p:nvPr/>
          </p:nvSpPr>
          <p:spPr bwMode="auto">
            <a:xfrm>
              <a:off x="1318" y="289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90" name="Oval 2030"/>
            <p:cNvSpPr>
              <a:spLocks noChangeAspect="1" noChangeArrowheads="1"/>
            </p:cNvSpPr>
            <p:nvPr/>
          </p:nvSpPr>
          <p:spPr bwMode="auto">
            <a:xfrm>
              <a:off x="1251" y="301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91" name="Oval 2031"/>
            <p:cNvSpPr>
              <a:spLocks noChangeAspect="1" noChangeArrowheads="1"/>
            </p:cNvSpPr>
            <p:nvPr/>
          </p:nvSpPr>
          <p:spPr bwMode="auto">
            <a:xfrm>
              <a:off x="1011" y="3051"/>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92" name="Oval 2032"/>
            <p:cNvSpPr>
              <a:spLocks noChangeAspect="1" noChangeArrowheads="1"/>
            </p:cNvSpPr>
            <p:nvPr/>
          </p:nvSpPr>
          <p:spPr bwMode="auto">
            <a:xfrm>
              <a:off x="1131" y="295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93" name="Oval 2033"/>
            <p:cNvSpPr>
              <a:spLocks noChangeAspect="1" noChangeArrowheads="1"/>
            </p:cNvSpPr>
            <p:nvPr/>
          </p:nvSpPr>
          <p:spPr bwMode="auto">
            <a:xfrm>
              <a:off x="949" y="306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94" name="Oval 2034"/>
            <p:cNvSpPr>
              <a:spLocks noChangeAspect="1" noChangeArrowheads="1"/>
            </p:cNvSpPr>
            <p:nvPr/>
          </p:nvSpPr>
          <p:spPr bwMode="auto">
            <a:xfrm>
              <a:off x="1238" y="298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95" name="Oval 2035"/>
            <p:cNvSpPr>
              <a:spLocks noChangeAspect="1" noChangeArrowheads="1"/>
            </p:cNvSpPr>
            <p:nvPr/>
          </p:nvSpPr>
          <p:spPr bwMode="auto">
            <a:xfrm>
              <a:off x="1167"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96" name="Oval 2036"/>
            <p:cNvSpPr>
              <a:spLocks noChangeAspect="1" noChangeArrowheads="1"/>
            </p:cNvSpPr>
            <p:nvPr/>
          </p:nvSpPr>
          <p:spPr bwMode="auto">
            <a:xfrm>
              <a:off x="1331" y="286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97" name="Oval 2037"/>
            <p:cNvSpPr>
              <a:spLocks noChangeAspect="1" noChangeArrowheads="1"/>
            </p:cNvSpPr>
            <p:nvPr/>
          </p:nvSpPr>
          <p:spPr bwMode="auto">
            <a:xfrm>
              <a:off x="1416" y="2855"/>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98" name="Oval 2038"/>
            <p:cNvSpPr>
              <a:spLocks noChangeAspect="1" noChangeArrowheads="1"/>
            </p:cNvSpPr>
            <p:nvPr/>
          </p:nvSpPr>
          <p:spPr bwMode="auto">
            <a:xfrm>
              <a:off x="1256" y="292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199" name="Oval 2039"/>
            <p:cNvSpPr>
              <a:spLocks noChangeAspect="1" noChangeArrowheads="1"/>
            </p:cNvSpPr>
            <p:nvPr/>
          </p:nvSpPr>
          <p:spPr bwMode="auto">
            <a:xfrm>
              <a:off x="1371" y="2917"/>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200" name="Oval 2040"/>
            <p:cNvSpPr>
              <a:spLocks noChangeAspect="1" noChangeArrowheads="1"/>
            </p:cNvSpPr>
            <p:nvPr/>
          </p:nvSpPr>
          <p:spPr bwMode="auto">
            <a:xfrm>
              <a:off x="1291" y="2953"/>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201" name="Oval 2041"/>
            <p:cNvSpPr>
              <a:spLocks noChangeAspect="1" noChangeArrowheads="1"/>
            </p:cNvSpPr>
            <p:nvPr/>
          </p:nvSpPr>
          <p:spPr bwMode="auto">
            <a:xfrm>
              <a:off x="1202" y="2931"/>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202" name="Oval 2042"/>
            <p:cNvSpPr>
              <a:spLocks noChangeAspect="1" noChangeArrowheads="1"/>
            </p:cNvSpPr>
            <p:nvPr/>
          </p:nvSpPr>
          <p:spPr bwMode="auto">
            <a:xfrm>
              <a:off x="1100" y="296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203" name="Oval 2043"/>
            <p:cNvSpPr>
              <a:spLocks noChangeAspect="1" noChangeArrowheads="1"/>
            </p:cNvSpPr>
            <p:nvPr/>
          </p:nvSpPr>
          <p:spPr bwMode="auto">
            <a:xfrm>
              <a:off x="1589" y="274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204" name="Oval 2044"/>
            <p:cNvSpPr>
              <a:spLocks noChangeAspect="1" noChangeArrowheads="1"/>
            </p:cNvSpPr>
            <p:nvPr/>
          </p:nvSpPr>
          <p:spPr bwMode="auto">
            <a:xfrm>
              <a:off x="1207" y="3006"/>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205" name="Oval 2045"/>
            <p:cNvSpPr>
              <a:spLocks noChangeAspect="1" noChangeArrowheads="1"/>
            </p:cNvSpPr>
            <p:nvPr/>
          </p:nvSpPr>
          <p:spPr bwMode="auto">
            <a:xfrm>
              <a:off x="803" y="3229"/>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206" name="Oval 2046"/>
            <p:cNvSpPr>
              <a:spLocks noChangeAspect="1" noChangeArrowheads="1"/>
            </p:cNvSpPr>
            <p:nvPr/>
          </p:nvSpPr>
          <p:spPr bwMode="auto">
            <a:xfrm>
              <a:off x="1185" y="2931"/>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207" name="Oval 2047"/>
            <p:cNvSpPr>
              <a:spLocks noChangeAspect="1" noChangeArrowheads="1"/>
            </p:cNvSpPr>
            <p:nvPr/>
          </p:nvSpPr>
          <p:spPr bwMode="auto">
            <a:xfrm>
              <a:off x="1069" y="304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208" name="Oval 2048"/>
            <p:cNvSpPr>
              <a:spLocks noChangeAspect="1" noChangeArrowheads="1"/>
            </p:cNvSpPr>
            <p:nvPr/>
          </p:nvSpPr>
          <p:spPr bwMode="auto">
            <a:xfrm>
              <a:off x="914" y="310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209" name="Oval 2049"/>
            <p:cNvSpPr>
              <a:spLocks noChangeAspect="1" noChangeArrowheads="1"/>
            </p:cNvSpPr>
            <p:nvPr/>
          </p:nvSpPr>
          <p:spPr bwMode="auto">
            <a:xfrm>
              <a:off x="1038" y="3042"/>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210" name="Oval 2050"/>
            <p:cNvSpPr>
              <a:spLocks noChangeAspect="1" noChangeArrowheads="1"/>
            </p:cNvSpPr>
            <p:nvPr/>
          </p:nvSpPr>
          <p:spPr bwMode="auto">
            <a:xfrm>
              <a:off x="1278" y="2940"/>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211" name="Oval 2051"/>
            <p:cNvSpPr>
              <a:spLocks noChangeAspect="1" noChangeArrowheads="1"/>
            </p:cNvSpPr>
            <p:nvPr/>
          </p:nvSpPr>
          <p:spPr bwMode="auto">
            <a:xfrm>
              <a:off x="1260" y="28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sp>
          <p:nvSpPr>
            <p:cNvPr id="734212" name="Oval 2052"/>
            <p:cNvSpPr>
              <a:spLocks noChangeAspect="1" noChangeArrowheads="1"/>
            </p:cNvSpPr>
            <p:nvPr/>
          </p:nvSpPr>
          <p:spPr bwMode="auto">
            <a:xfrm>
              <a:off x="1327" y="302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endParaRPr lang="en-US" altLang="nl-NL">
                <a:latin typeface="Arial" charset="0"/>
                <a:ea typeface="ヒラギノ角ゴ Pro W3" pitchFamily="1" charset="-128"/>
              </a:endParaRPr>
            </a:p>
          </p:txBody>
        </p:sp>
      </p:grpSp>
      <p:sp>
        <p:nvSpPr>
          <p:cNvPr id="407557" name="Line 2053"/>
          <p:cNvSpPr>
            <a:spLocks noChangeShapeType="1"/>
          </p:cNvSpPr>
          <p:nvPr/>
        </p:nvSpPr>
        <p:spPr bwMode="auto">
          <a:xfrm flipV="1">
            <a:off x="6122988" y="4365625"/>
            <a:ext cx="2120900" cy="13779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407558" name="Line 2054"/>
          <p:cNvSpPr>
            <a:spLocks noChangeShapeType="1"/>
          </p:cNvSpPr>
          <p:nvPr/>
        </p:nvSpPr>
        <p:spPr bwMode="auto">
          <a:xfrm flipV="1">
            <a:off x="6659563" y="4678363"/>
            <a:ext cx="1547812" cy="984250"/>
          </a:xfrm>
          <a:prstGeom prst="line">
            <a:avLst/>
          </a:prstGeom>
          <a:noFill/>
          <a:ln w="28575">
            <a:solidFill>
              <a:srgbClr val="FF7C80"/>
            </a:solidFill>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407559" name="Line 2055"/>
          <p:cNvSpPr>
            <a:spLocks noChangeShapeType="1"/>
          </p:cNvSpPr>
          <p:nvPr/>
        </p:nvSpPr>
        <p:spPr bwMode="auto">
          <a:xfrm flipV="1">
            <a:off x="6400800" y="4294188"/>
            <a:ext cx="1547813" cy="984250"/>
          </a:xfrm>
          <a:prstGeom prst="line">
            <a:avLst/>
          </a:prstGeom>
          <a:noFill/>
          <a:ln w="28575">
            <a:solidFill>
              <a:srgbClr val="FF7C80"/>
            </a:solidFill>
            <a:round/>
            <a:headEnd/>
            <a:tailEnd/>
          </a:ln>
          <a:extLst>
            <a:ext uri="{909E8E84-426E-40DD-AFC4-6F175D3DCCD1}">
              <a14:hiddenFill xmlns:a14="http://schemas.microsoft.com/office/drawing/2010/main">
                <a:noFill/>
              </a14:hiddenFill>
            </a:ext>
          </a:extLst>
        </p:spPr>
        <p:txBody>
          <a:bodyPr wrap="none" anchor="ctr"/>
          <a:lstStyle/>
          <a:p>
            <a:endParaRPr lang="nl-NL"/>
          </a:p>
        </p:txBody>
      </p:sp>
    </p:spTree>
    <p:extLst>
      <p:ext uri="{BB962C8B-B14F-4D97-AF65-F5344CB8AC3E}">
        <p14:creationId xmlns:p14="http://schemas.microsoft.com/office/powerpoint/2010/main" val="34938364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738" y="4867275"/>
            <a:ext cx="40306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867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12938"/>
            <a:ext cx="2797175"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grpSp>
        <p:nvGrpSpPr>
          <p:cNvPr id="2" name="Group 5"/>
          <p:cNvGrpSpPr>
            <a:grpSpLocks/>
          </p:cNvGrpSpPr>
          <p:nvPr/>
        </p:nvGrpSpPr>
        <p:grpSpPr bwMode="auto">
          <a:xfrm>
            <a:off x="2362200" y="1219200"/>
            <a:ext cx="5562600" cy="762000"/>
            <a:chOff x="1488" y="768"/>
            <a:chExt cx="3504" cy="480"/>
          </a:xfrm>
        </p:grpSpPr>
        <p:sp>
          <p:nvSpPr>
            <p:cNvPr id="28697" name="Text Box 6"/>
            <p:cNvSpPr txBox="1">
              <a:spLocks noChangeArrowheads="1"/>
            </p:cNvSpPr>
            <p:nvPr/>
          </p:nvSpPr>
          <p:spPr bwMode="auto">
            <a:xfrm>
              <a:off x="1536" y="768"/>
              <a:ext cx="34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algn="ctr" eaLnBrk="0" hangingPunct="0">
                <a:spcBef>
                  <a:spcPct val="50000"/>
                </a:spcBef>
                <a:defRPr sz="2400">
                  <a:solidFill>
                    <a:schemeClr val="tx1"/>
                  </a:solidFill>
                  <a:latin typeface="Tahoma" pitchFamily="34" charset="0"/>
                </a:defRPr>
              </a:lvl1pPr>
              <a:lvl2pPr marL="742950" indent="-285750" algn="ctr" eaLnBrk="0" hangingPunct="0">
                <a:spcBef>
                  <a:spcPct val="50000"/>
                </a:spcBef>
                <a:defRPr sz="2400">
                  <a:solidFill>
                    <a:schemeClr val="tx1"/>
                  </a:solidFill>
                  <a:latin typeface="Tahoma" pitchFamily="34" charset="0"/>
                </a:defRPr>
              </a:lvl2pPr>
              <a:lvl3pPr marL="1143000" indent="-228600" algn="ctr" eaLnBrk="0" hangingPunct="0">
                <a:spcBef>
                  <a:spcPct val="50000"/>
                </a:spcBef>
                <a:defRPr sz="2400">
                  <a:solidFill>
                    <a:schemeClr val="tx1"/>
                  </a:solidFill>
                  <a:latin typeface="Tahoma" pitchFamily="34" charset="0"/>
                </a:defRPr>
              </a:lvl3pPr>
              <a:lvl4pPr marL="1600200" indent="-228600" algn="ctr" eaLnBrk="0" hangingPunct="0">
                <a:spcBef>
                  <a:spcPct val="50000"/>
                </a:spcBef>
                <a:defRPr sz="2400">
                  <a:solidFill>
                    <a:schemeClr val="tx1"/>
                  </a:solidFill>
                  <a:latin typeface="Tahoma" pitchFamily="34" charset="0"/>
                </a:defRPr>
              </a:lvl4pPr>
              <a:lvl5pPr marL="2057400" indent="-228600" algn="ctr" eaLnBrk="0" hangingPunct="0">
                <a:spcBef>
                  <a:spcPct val="50000"/>
                </a:spcBef>
                <a:defRPr sz="2400">
                  <a:solidFill>
                    <a:schemeClr val="tx1"/>
                  </a:solidFill>
                  <a:latin typeface="Tahoma" pitchFamily="34" charset="0"/>
                </a:defRPr>
              </a:lvl5pPr>
              <a:lvl6pPr marL="2514600" indent="-228600" algn="ctr" eaLnBrk="0" fontAlgn="base" hangingPunct="0">
                <a:spcBef>
                  <a:spcPct val="50000"/>
                </a:spcBef>
                <a:spcAft>
                  <a:spcPct val="0"/>
                </a:spcAft>
                <a:defRPr sz="2400">
                  <a:solidFill>
                    <a:schemeClr val="tx1"/>
                  </a:solidFill>
                  <a:latin typeface="Tahoma" pitchFamily="34" charset="0"/>
                </a:defRPr>
              </a:lvl6pPr>
              <a:lvl7pPr marL="2971800" indent="-228600" algn="ctr" eaLnBrk="0" fontAlgn="base" hangingPunct="0">
                <a:spcBef>
                  <a:spcPct val="50000"/>
                </a:spcBef>
                <a:spcAft>
                  <a:spcPct val="0"/>
                </a:spcAft>
                <a:defRPr sz="2400">
                  <a:solidFill>
                    <a:schemeClr val="tx1"/>
                  </a:solidFill>
                  <a:latin typeface="Tahoma" pitchFamily="34" charset="0"/>
                </a:defRPr>
              </a:lvl7pPr>
              <a:lvl8pPr marL="3429000" indent="-228600" algn="ctr" eaLnBrk="0" fontAlgn="base" hangingPunct="0">
                <a:spcBef>
                  <a:spcPct val="50000"/>
                </a:spcBef>
                <a:spcAft>
                  <a:spcPct val="0"/>
                </a:spcAft>
                <a:defRPr sz="2400">
                  <a:solidFill>
                    <a:schemeClr val="tx1"/>
                  </a:solidFill>
                  <a:latin typeface="Tahoma" pitchFamily="34" charset="0"/>
                </a:defRPr>
              </a:lvl8pPr>
              <a:lvl9pPr marL="3886200" indent="-228600" algn="ctr" eaLnBrk="0" fontAlgn="base" hangingPunct="0">
                <a:spcBef>
                  <a:spcPct val="50000"/>
                </a:spcBef>
                <a:spcAft>
                  <a:spcPct val="0"/>
                </a:spcAft>
                <a:defRPr sz="2400">
                  <a:solidFill>
                    <a:schemeClr val="tx1"/>
                  </a:solidFill>
                  <a:latin typeface="Tahoma" pitchFamily="34" charset="0"/>
                </a:defRPr>
              </a:lvl9pPr>
            </a:lstStyle>
            <a:p>
              <a:pPr algn="l" eaLnBrk="1" hangingPunct="1">
                <a:spcBef>
                  <a:spcPct val="0"/>
                </a:spcBef>
              </a:pPr>
              <a:r>
                <a:rPr lang="en-US" altLang="nl-NL" sz="2000" dirty="0">
                  <a:latin typeface="+mn-lt"/>
                </a:rPr>
                <a:t>mean of treatment 1 observations for gene </a:t>
              </a:r>
              <a:r>
                <a:rPr lang="en-US" altLang="nl-NL" sz="2000" i="1" dirty="0">
                  <a:latin typeface="+mn-lt"/>
                </a:rPr>
                <a:t>j</a:t>
              </a:r>
              <a:r>
                <a:rPr lang="en-US" altLang="nl-NL" sz="2000" dirty="0">
                  <a:latin typeface="+mn-lt"/>
                </a:rPr>
                <a:t> </a:t>
              </a:r>
            </a:p>
          </p:txBody>
        </p:sp>
        <p:sp>
          <p:nvSpPr>
            <p:cNvPr id="28698" name="Line 7"/>
            <p:cNvSpPr>
              <a:spLocks noChangeShapeType="1"/>
            </p:cNvSpPr>
            <p:nvPr/>
          </p:nvSpPr>
          <p:spPr bwMode="auto">
            <a:xfrm flipH="1">
              <a:off x="1488" y="960"/>
              <a:ext cx="96" cy="288"/>
            </a:xfrm>
            <a:prstGeom prst="line">
              <a:avLst/>
            </a:prstGeom>
            <a:noFill/>
            <a:ln w="25400">
              <a:solidFill>
                <a:schemeClr val="accent2"/>
              </a:solidFill>
              <a:round/>
              <a:headEnd/>
              <a:tailEnd type="stealth" w="lg" len="lg"/>
            </a:ln>
            <a:extLst>
              <a:ext uri="{909E8E84-426E-40DD-AFC4-6F175D3DCCD1}">
                <a14:hiddenFill xmlns:a14="http://schemas.microsoft.com/office/drawing/2010/main">
                  <a:noFill/>
                </a14:hiddenFill>
              </a:ext>
            </a:extLst>
          </p:spPr>
          <p:txBody>
            <a:bodyPr/>
            <a:lstStyle/>
            <a:p>
              <a:endParaRPr lang="nl-NL"/>
            </a:p>
          </p:txBody>
        </p:sp>
      </p:grpSp>
      <p:grpSp>
        <p:nvGrpSpPr>
          <p:cNvPr id="3" name="Group 8"/>
          <p:cNvGrpSpPr>
            <a:grpSpLocks/>
          </p:cNvGrpSpPr>
          <p:nvPr/>
        </p:nvGrpSpPr>
        <p:grpSpPr bwMode="auto">
          <a:xfrm>
            <a:off x="3352800" y="1905000"/>
            <a:ext cx="6019800" cy="396875"/>
            <a:chOff x="2112" y="1200"/>
            <a:chExt cx="3792" cy="250"/>
          </a:xfrm>
        </p:grpSpPr>
        <p:sp>
          <p:nvSpPr>
            <p:cNvPr id="28695" name="Text Box 9"/>
            <p:cNvSpPr txBox="1">
              <a:spLocks noChangeArrowheads="1"/>
            </p:cNvSpPr>
            <p:nvPr/>
          </p:nvSpPr>
          <p:spPr bwMode="auto">
            <a:xfrm>
              <a:off x="2448" y="1200"/>
              <a:ext cx="34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algn="ctr" eaLnBrk="0" hangingPunct="0">
                <a:spcBef>
                  <a:spcPct val="50000"/>
                </a:spcBef>
                <a:defRPr sz="2400">
                  <a:solidFill>
                    <a:schemeClr val="tx1"/>
                  </a:solidFill>
                  <a:latin typeface="Tahoma" pitchFamily="34" charset="0"/>
                </a:defRPr>
              </a:lvl1pPr>
              <a:lvl2pPr marL="742950" indent="-285750" algn="ctr" eaLnBrk="0" hangingPunct="0">
                <a:spcBef>
                  <a:spcPct val="50000"/>
                </a:spcBef>
                <a:defRPr sz="2400">
                  <a:solidFill>
                    <a:schemeClr val="tx1"/>
                  </a:solidFill>
                  <a:latin typeface="Tahoma" pitchFamily="34" charset="0"/>
                </a:defRPr>
              </a:lvl2pPr>
              <a:lvl3pPr marL="1143000" indent="-228600" algn="ctr" eaLnBrk="0" hangingPunct="0">
                <a:spcBef>
                  <a:spcPct val="50000"/>
                </a:spcBef>
                <a:defRPr sz="2400">
                  <a:solidFill>
                    <a:schemeClr val="tx1"/>
                  </a:solidFill>
                  <a:latin typeface="Tahoma" pitchFamily="34" charset="0"/>
                </a:defRPr>
              </a:lvl3pPr>
              <a:lvl4pPr marL="1600200" indent="-228600" algn="ctr" eaLnBrk="0" hangingPunct="0">
                <a:spcBef>
                  <a:spcPct val="50000"/>
                </a:spcBef>
                <a:defRPr sz="2400">
                  <a:solidFill>
                    <a:schemeClr val="tx1"/>
                  </a:solidFill>
                  <a:latin typeface="Tahoma" pitchFamily="34" charset="0"/>
                </a:defRPr>
              </a:lvl4pPr>
              <a:lvl5pPr marL="2057400" indent="-228600" algn="ctr" eaLnBrk="0" hangingPunct="0">
                <a:spcBef>
                  <a:spcPct val="50000"/>
                </a:spcBef>
                <a:defRPr sz="2400">
                  <a:solidFill>
                    <a:schemeClr val="tx1"/>
                  </a:solidFill>
                  <a:latin typeface="Tahoma" pitchFamily="34" charset="0"/>
                </a:defRPr>
              </a:lvl5pPr>
              <a:lvl6pPr marL="2514600" indent="-228600" algn="ctr" eaLnBrk="0" fontAlgn="base" hangingPunct="0">
                <a:spcBef>
                  <a:spcPct val="50000"/>
                </a:spcBef>
                <a:spcAft>
                  <a:spcPct val="0"/>
                </a:spcAft>
                <a:defRPr sz="2400">
                  <a:solidFill>
                    <a:schemeClr val="tx1"/>
                  </a:solidFill>
                  <a:latin typeface="Tahoma" pitchFamily="34" charset="0"/>
                </a:defRPr>
              </a:lvl6pPr>
              <a:lvl7pPr marL="2971800" indent="-228600" algn="ctr" eaLnBrk="0" fontAlgn="base" hangingPunct="0">
                <a:spcBef>
                  <a:spcPct val="50000"/>
                </a:spcBef>
                <a:spcAft>
                  <a:spcPct val="0"/>
                </a:spcAft>
                <a:defRPr sz="2400">
                  <a:solidFill>
                    <a:schemeClr val="tx1"/>
                  </a:solidFill>
                  <a:latin typeface="Tahoma" pitchFamily="34" charset="0"/>
                </a:defRPr>
              </a:lvl7pPr>
              <a:lvl8pPr marL="3429000" indent="-228600" algn="ctr" eaLnBrk="0" fontAlgn="base" hangingPunct="0">
                <a:spcBef>
                  <a:spcPct val="50000"/>
                </a:spcBef>
                <a:spcAft>
                  <a:spcPct val="0"/>
                </a:spcAft>
                <a:defRPr sz="2400">
                  <a:solidFill>
                    <a:schemeClr val="tx1"/>
                  </a:solidFill>
                  <a:latin typeface="Tahoma" pitchFamily="34" charset="0"/>
                </a:defRPr>
              </a:lvl8pPr>
              <a:lvl9pPr marL="3886200" indent="-228600" algn="ctr" eaLnBrk="0" fontAlgn="base" hangingPunct="0">
                <a:spcBef>
                  <a:spcPct val="50000"/>
                </a:spcBef>
                <a:spcAft>
                  <a:spcPct val="0"/>
                </a:spcAft>
                <a:defRPr sz="2400">
                  <a:solidFill>
                    <a:schemeClr val="tx1"/>
                  </a:solidFill>
                  <a:latin typeface="Tahoma" pitchFamily="34" charset="0"/>
                </a:defRPr>
              </a:lvl9pPr>
            </a:lstStyle>
            <a:p>
              <a:pPr algn="l" eaLnBrk="1" hangingPunct="1">
                <a:spcBef>
                  <a:spcPct val="0"/>
                </a:spcBef>
              </a:pPr>
              <a:r>
                <a:rPr lang="en-US" altLang="nl-NL" sz="2000" dirty="0">
                  <a:latin typeface="+mn-lt"/>
                </a:rPr>
                <a:t>mean of treatment 2 observations for gene </a:t>
              </a:r>
              <a:r>
                <a:rPr lang="en-US" altLang="nl-NL" sz="2000" i="1" dirty="0">
                  <a:latin typeface="+mn-lt"/>
                </a:rPr>
                <a:t>j</a:t>
              </a:r>
              <a:r>
                <a:rPr lang="en-US" altLang="nl-NL" sz="2000" dirty="0">
                  <a:latin typeface="+mn-lt"/>
                </a:rPr>
                <a:t> </a:t>
              </a:r>
            </a:p>
          </p:txBody>
        </p:sp>
        <p:sp>
          <p:nvSpPr>
            <p:cNvPr id="28696" name="Line 10"/>
            <p:cNvSpPr>
              <a:spLocks noChangeShapeType="1"/>
            </p:cNvSpPr>
            <p:nvPr/>
          </p:nvSpPr>
          <p:spPr bwMode="auto">
            <a:xfrm flipH="1">
              <a:off x="2112" y="1344"/>
              <a:ext cx="384" cy="0"/>
            </a:xfrm>
            <a:prstGeom prst="line">
              <a:avLst/>
            </a:prstGeom>
            <a:noFill/>
            <a:ln w="25400">
              <a:solidFill>
                <a:schemeClr val="accent2"/>
              </a:solidFill>
              <a:round/>
              <a:headEnd/>
              <a:tailEnd type="stealth" w="lg" len="lg"/>
            </a:ln>
            <a:extLst>
              <a:ext uri="{909E8E84-426E-40DD-AFC4-6F175D3DCCD1}">
                <a14:hiddenFill xmlns:a14="http://schemas.microsoft.com/office/drawing/2010/main">
                  <a:noFill/>
                </a14:hiddenFill>
              </a:ext>
            </a:extLst>
          </p:spPr>
          <p:txBody>
            <a:bodyPr/>
            <a:lstStyle/>
            <a:p>
              <a:endParaRPr lang="nl-NL"/>
            </a:p>
          </p:txBody>
        </p:sp>
      </p:grpSp>
      <p:grpSp>
        <p:nvGrpSpPr>
          <p:cNvPr id="4" name="Group 11"/>
          <p:cNvGrpSpPr>
            <a:grpSpLocks/>
          </p:cNvGrpSpPr>
          <p:nvPr/>
        </p:nvGrpSpPr>
        <p:grpSpPr bwMode="auto">
          <a:xfrm>
            <a:off x="1371600" y="3048000"/>
            <a:ext cx="6096001" cy="1981200"/>
            <a:chOff x="864" y="1920"/>
            <a:chExt cx="3840" cy="1248"/>
          </a:xfrm>
        </p:grpSpPr>
        <p:pic>
          <p:nvPicPr>
            <p:cNvPr id="2869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 y="2088"/>
              <a:ext cx="221"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sp>
          <p:nvSpPr>
            <p:cNvPr id="28691" name="Text Box 13"/>
            <p:cNvSpPr txBox="1">
              <a:spLocks noChangeArrowheads="1"/>
            </p:cNvSpPr>
            <p:nvPr/>
          </p:nvSpPr>
          <p:spPr bwMode="auto">
            <a:xfrm>
              <a:off x="2567" y="2116"/>
              <a:ext cx="198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spAutoFit/>
            </a:bodyPr>
            <a:lstStyle>
              <a:lvl1pPr algn="ctr" eaLnBrk="0" hangingPunct="0">
                <a:spcBef>
                  <a:spcPct val="50000"/>
                </a:spcBef>
                <a:defRPr sz="2400">
                  <a:solidFill>
                    <a:schemeClr val="tx1"/>
                  </a:solidFill>
                  <a:latin typeface="Tahoma" pitchFamily="34" charset="0"/>
                </a:defRPr>
              </a:lvl1pPr>
              <a:lvl2pPr marL="742950" indent="-285750" algn="ctr" eaLnBrk="0" hangingPunct="0">
                <a:spcBef>
                  <a:spcPct val="50000"/>
                </a:spcBef>
                <a:defRPr sz="2400">
                  <a:solidFill>
                    <a:schemeClr val="tx1"/>
                  </a:solidFill>
                  <a:latin typeface="Tahoma" pitchFamily="34" charset="0"/>
                </a:defRPr>
              </a:lvl2pPr>
              <a:lvl3pPr marL="1143000" indent="-228600" algn="ctr" eaLnBrk="0" hangingPunct="0">
                <a:spcBef>
                  <a:spcPct val="50000"/>
                </a:spcBef>
                <a:defRPr sz="2400">
                  <a:solidFill>
                    <a:schemeClr val="tx1"/>
                  </a:solidFill>
                  <a:latin typeface="Tahoma" pitchFamily="34" charset="0"/>
                </a:defRPr>
              </a:lvl3pPr>
              <a:lvl4pPr marL="1600200" indent="-228600" algn="ctr" eaLnBrk="0" hangingPunct="0">
                <a:spcBef>
                  <a:spcPct val="50000"/>
                </a:spcBef>
                <a:defRPr sz="2400">
                  <a:solidFill>
                    <a:schemeClr val="tx1"/>
                  </a:solidFill>
                  <a:latin typeface="Tahoma" pitchFamily="34" charset="0"/>
                </a:defRPr>
              </a:lvl4pPr>
              <a:lvl5pPr marL="2057400" indent="-228600" algn="ctr" eaLnBrk="0" hangingPunct="0">
                <a:spcBef>
                  <a:spcPct val="50000"/>
                </a:spcBef>
                <a:defRPr sz="2400">
                  <a:solidFill>
                    <a:schemeClr val="tx1"/>
                  </a:solidFill>
                  <a:latin typeface="Tahoma" pitchFamily="34" charset="0"/>
                </a:defRPr>
              </a:lvl5pPr>
              <a:lvl6pPr marL="2514600" indent="-228600" algn="ctr" eaLnBrk="0" fontAlgn="base" hangingPunct="0">
                <a:spcBef>
                  <a:spcPct val="50000"/>
                </a:spcBef>
                <a:spcAft>
                  <a:spcPct val="0"/>
                </a:spcAft>
                <a:defRPr sz="2400">
                  <a:solidFill>
                    <a:schemeClr val="tx1"/>
                  </a:solidFill>
                  <a:latin typeface="Tahoma" pitchFamily="34" charset="0"/>
                </a:defRPr>
              </a:lvl6pPr>
              <a:lvl7pPr marL="2971800" indent="-228600" algn="ctr" eaLnBrk="0" fontAlgn="base" hangingPunct="0">
                <a:spcBef>
                  <a:spcPct val="50000"/>
                </a:spcBef>
                <a:spcAft>
                  <a:spcPct val="0"/>
                </a:spcAft>
                <a:defRPr sz="2400">
                  <a:solidFill>
                    <a:schemeClr val="tx1"/>
                  </a:solidFill>
                  <a:latin typeface="Tahoma" pitchFamily="34" charset="0"/>
                </a:defRPr>
              </a:lvl7pPr>
              <a:lvl8pPr marL="3429000" indent="-228600" algn="ctr" eaLnBrk="0" fontAlgn="base" hangingPunct="0">
                <a:spcBef>
                  <a:spcPct val="50000"/>
                </a:spcBef>
                <a:spcAft>
                  <a:spcPct val="0"/>
                </a:spcAft>
                <a:defRPr sz="2400">
                  <a:solidFill>
                    <a:schemeClr val="tx1"/>
                  </a:solidFill>
                  <a:latin typeface="Tahoma" pitchFamily="34" charset="0"/>
                </a:defRPr>
              </a:lvl8pPr>
              <a:lvl9pPr marL="3886200" indent="-228600" algn="ctr" eaLnBrk="0" fontAlgn="base" hangingPunct="0">
                <a:spcBef>
                  <a:spcPct val="50000"/>
                </a:spcBef>
                <a:spcAft>
                  <a:spcPct val="0"/>
                </a:spcAft>
                <a:defRPr sz="2400">
                  <a:solidFill>
                    <a:schemeClr val="tx1"/>
                  </a:solidFill>
                  <a:latin typeface="Tahoma" pitchFamily="34" charset="0"/>
                </a:defRPr>
              </a:lvl9pPr>
            </a:lstStyle>
            <a:p>
              <a:pPr algn="l" eaLnBrk="1" hangingPunct="1">
                <a:spcBef>
                  <a:spcPct val="0"/>
                </a:spcBef>
              </a:pPr>
              <a:r>
                <a:rPr lang="en-US" altLang="nl-NL" sz="2000">
                  <a:latin typeface="+mn-lt"/>
                </a:rPr>
                <a:t>pooled variance estimate of </a:t>
              </a:r>
            </a:p>
          </p:txBody>
        </p:sp>
        <p:sp>
          <p:nvSpPr>
            <p:cNvPr id="28692" name="Line 14"/>
            <p:cNvSpPr>
              <a:spLocks noChangeShapeType="1"/>
            </p:cNvSpPr>
            <p:nvPr/>
          </p:nvSpPr>
          <p:spPr bwMode="auto">
            <a:xfrm flipH="1">
              <a:off x="1392" y="2256"/>
              <a:ext cx="1200" cy="0"/>
            </a:xfrm>
            <a:prstGeom prst="line">
              <a:avLst/>
            </a:prstGeom>
            <a:noFill/>
            <a:ln w="25400">
              <a:solidFill>
                <a:schemeClr val="accent2"/>
              </a:solidFill>
              <a:round/>
              <a:headEnd/>
              <a:tailEnd type="none" w="lg" len="lg"/>
            </a:ln>
            <a:extLst>
              <a:ext uri="{909E8E84-426E-40DD-AFC4-6F175D3DCCD1}">
                <a14:hiddenFill xmlns:a14="http://schemas.microsoft.com/office/drawing/2010/main">
                  <a:noFill/>
                </a14:hiddenFill>
              </a:ext>
            </a:extLst>
          </p:spPr>
          <p:txBody>
            <a:bodyPr/>
            <a:lstStyle/>
            <a:p>
              <a:endParaRPr lang="nl-NL"/>
            </a:p>
          </p:txBody>
        </p:sp>
        <p:sp>
          <p:nvSpPr>
            <p:cNvPr id="28693" name="Line 15"/>
            <p:cNvSpPr>
              <a:spLocks noChangeShapeType="1"/>
            </p:cNvSpPr>
            <p:nvPr/>
          </p:nvSpPr>
          <p:spPr bwMode="auto">
            <a:xfrm flipH="1" flipV="1">
              <a:off x="1392" y="1920"/>
              <a:ext cx="0" cy="336"/>
            </a:xfrm>
            <a:prstGeom prst="line">
              <a:avLst/>
            </a:prstGeom>
            <a:noFill/>
            <a:ln w="25400">
              <a:solidFill>
                <a:schemeClr val="accent2"/>
              </a:solidFill>
              <a:round/>
              <a:headEnd/>
              <a:tailEnd type="stealth" w="lg" len="lg"/>
            </a:ln>
            <a:extLst>
              <a:ext uri="{909E8E84-426E-40DD-AFC4-6F175D3DCCD1}">
                <a14:hiddenFill xmlns:a14="http://schemas.microsoft.com/office/drawing/2010/main">
                  <a:noFill/>
                </a14:hiddenFill>
              </a:ext>
            </a:extLst>
          </p:spPr>
          <p:txBody>
            <a:bodyPr/>
            <a:lstStyle/>
            <a:p>
              <a:endParaRPr lang="nl-NL"/>
            </a:p>
          </p:txBody>
        </p:sp>
        <p:sp>
          <p:nvSpPr>
            <p:cNvPr id="28694" name="Line 16"/>
            <p:cNvSpPr>
              <a:spLocks noChangeShapeType="1"/>
            </p:cNvSpPr>
            <p:nvPr/>
          </p:nvSpPr>
          <p:spPr bwMode="auto">
            <a:xfrm flipH="1">
              <a:off x="864" y="2256"/>
              <a:ext cx="528" cy="912"/>
            </a:xfrm>
            <a:prstGeom prst="line">
              <a:avLst/>
            </a:prstGeom>
            <a:noFill/>
            <a:ln w="25400">
              <a:solidFill>
                <a:schemeClr val="accent2"/>
              </a:solidFill>
              <a:round/>
              <a:headEnd/>
              <a:tailEnd type="stealth" w="lg" len="lg"/>
            </a:ln>
            <a:extLst>
              <a:ext uri="{909E8E84-426E-40DD-AFC4-6F175D3DCCD1}">
                <a14:hiddenFill xmlns:a14="http://schemas.microsoft.com/office/drawing/2010/main">
                  <a:noFill/>
                </a14:hiddenFill>
              </a:ext>
            </a:extLst>
          </p:spPr>
          <p:txBody>
            <a:bodyPr/>
            <a:lstStyle/>
            <a:p>
              <a:endParaRPr lang="nl-NL"/>
            </a:p>
          </p:txBody>
        </p:sp>
      </p:grpSp>
      <p:grpSp>
        <p:nvGrpSpPr>
          <p:cNvPr id="5" name="Group 17"/>
          <p:cNvGrpSpPr>
            <a:grpSpLocks/>
          </p:cNvGrpSpPr>
          <p:nvPr/>
        </p:nvGrpSpPr>
        <p:grpSpPr bwMode="auto">
          <a:xfrm>
            <a:off x="2366963" y="4094163"/>
            <a:ext cx="4279900" cy="1190625"/>
            <a:chOff x="1491" y="2579"/>
            <a:chExt cx="2696" cy="750"/>
          </a:xfrm>
        </p:grpSpPr>
        <p:sp>
          <p:nvSpPr>
            <p:cNvPr id="28687" name="Text Box 18"/>
            <p:cNvSpPr txBox="1">
              <a:spLocks noChangeArrowheads="1"/>
            </p:cNvSpPr>
            <p:nvPr/>
          </p:nvSpPr>
          <p:spPr bwMode="auto">
            <a:xfrm>
              <a:off x="1491" y="2579"/>
              <a:ext cx="26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spAutoFit/>
            </a:bodyPr>
            <a:lstStyle>
              <a:lvl1pPr algn="ctr" eaLnBrk="0" hangingPunct="0">
                <a:spcBef>
                  <a:spcPct val="50000"/>
                </a:spcBef>
                <a:defRPr sz="2400">
                  <a:solidFill>
                    <a:schemeClr val="tx1"/>
                  </a:solidFill>
                  <a:latin typeface="Tahoma" pitchFamily="34" charset="0"/>
                </a:defRPr>
              </a:lvl1pPr>
              <a:lvl2pPr marL="742950" indent="-285750" algn="ctr" eaLnBrk="0" hangingPunct="0">
                <a:spcBef>
                  <a:spcPct val="50000"/>
                </a:spcBef>
                <a:defRPr sz="2400">
                  <a:solidFill>
                    <a:schemeClr val="tx1"/>
                  </a:solidFill>
                  <a:latin typeface="Tahoma" pitchFamily="34" charset="0"/>
                </a:defRPr>
              </a:lvl2pPr>
              <a:lvl3pPr marL="1143000" indent="-228600" algn="ctr" eaLnBrk="0" hangingPunct="0">
                <a:spcBef>
                  <a:spcPct val="50000"/>
                </a:spcBef>
                <a:defRPr sz="2400">
                  <a:solidFill>
                    <a:schemeClr val="tx1"/>
                  </a:solidFill>
                  <a:latin typeface="Tahoma" pitchFamily="34" charset="0"/>
                </a:defRPr>
              </a:lvl3pPr>
              <a:lvl4pPr marL="1600200" indent="-228600" algn="ctr" eaLnBrk="0" hangingPunct="0">
                <a:spcBef>
                  <a:spcPct val="50000"/>
                </a:spcBef>
                <a:defRPr sz="2400">
                  <a:solidFill>
                    <a:schemeClr val="tx1"/>
                  </a:solidFill>
                  <a:latin typeface="Tahoma" pitchFamily="34" charset="0"/>
                </a:defRPr>
              </a:lvl4pPr>
              <a:lvl5pPr marL="2057400" indent="-228600" algn="ctr" eaLnBrk="0" hangingPunct="0">
                <a:spcBef>
                  <a:spcPct val="50000"/>
                </a:spcBef>
                <a:defRPr sz="2400">
                  <a:solidFill>
                    <a:schemeClr val="tx1"/>
                  </a:solidFill>
                  <a:latin typeface="Tahoma" pitchFamily="34" charset="0"/>
                </a:defRPr>
              </a:lvl5pPr>
              <a:lvl6pPr marL="2514600" indent="-228600" algn="ctr" eaLnBrk="0" fontAlgn="base" hangingPunct="0">
                <a:spcBef>
                  <a:spcPct val="50000"/>
                </a:spcBef>
                <a:spcAft>
                  <a:spcPct val="0"/>
                </a:spcAft>
                <a:defRPr sz="2400">
                  <a:solidFill>
                    <a:schemeClr val="tx1"/>
                  </a:solidFill>
                  <a:latin typeface="Tahoma" pitchFamily="34" charset="0"/>
                </a:defRPr>
              </a:lvl6pPr>
              <a:lvl7pPr marL="2971800" indent="-228600" algn="ctr" eaLnBrk="0" fontAlgn="base" hangingPunct="0">
                <a:spcBef>
                  <a:spcPct val="50000"/>
                </a:spcBef>
                <a:spcAft>
                  <a:spcPct val="0"/>
                </a:spcAft>
                <a:defRPr sz="2400">
                  <a:solidFill>
                    <a:schemeClr val="tx1"/>
                  </a:solidFill>
                  <a:latin typeface="Tahoma" pitchFamily="34" charset="0"/>
                </a:defRPr>
              </a:lvl7pPr>
              <a:lvl8pPr marL="3429000" indent="-228600" algn="ctr" eaLnBrk="0" fontAlgn="base" hangingPunct="0">
                <a:spcBef>
                  <a:spcPct val="50000"/>
                </a:spcBef>
                <a:spcAft>
                  <a:spcPct val="0"/>
                </a:spcAft>
                <a:defRPr sz="2400">
                  <a:solidFill>
                    <a:schemeClr val="tx1"/>
                  </a:solidFill>
                  <a:latin typeface="Tahoma" pitchFamily="34" charset="0"/>
                </a:defRPr>
              </a:lvl8pPr>
              <a:lvl9pPr marL="3886200" indent="-228600" algn="ctr" eaLnBrk="0" fontAlgn="base" hangingPunct="0">
                <a:spcBef>
                  <a:spcPct val="50000"/>
                </a:spcBef>
                <a:spcAft>
                  <a:spcPct val="0"/>
                </a:spcAft>
                <a:defRPr sz="2400">
                  <a:solidFill>
                    <a:schemeClr val="tx1"/>
                  </a:solidFill>
                  <a:latin typeface="Tahoma" pitchFamily="34" charset="0"/>
                </a:defRPr>
              </a:lvl9pPr>
            </a:lstStyle>
            <a:p>
              <a:pPr algn="l" eaLnBrk="1" hangingPunct="1">
                <a:spcBef>
                  <a:spcPct val="0"/>
                </a:spcBef>
              </a:pPr>
              <a:r>
                <a:rPr lang="en-US" altLang="nl-NL" sz="2000">
                  <a:solidFill>
                    <a:srgbClr val="FF0000"/>
                  </a:solidFill>
                  <a:latin typeface="+mn-lt"/>
                </a:rPr>
                <a:t>variance of trt 1 observations for gene </a:t>
              </a:r>
              <a:r>
                <a:rPr lang="en-US" altLang="nl-NL" sz="2000" i="1">
                  <a:solidFill>
                    <a:srgbClr val="FF0000"/>
                  </a:solidFill>
                  <a:latin typeface="+mn-lt"/>
                </a:rPr>
                <a:t>j</a:t>
              </a:r>
              <a:endParaRPr lang="en-US" altLang="nl-NL" sz="2000">
                <a:solidFill>
                  <a:srgbClr val="FF0000"/>
                </a:solidFill>
                <a:latin typeface="+mn-lt"/>
              </a:endParaRPr>
            </a:p>
          </p:txBody>
        </p:sp>
        <p:sp>
          <p:nvSpPr>
            <p:cNvPr id="28688" name="Rectangle 19"/>
            <p:cNvSpPr>
              <a:spLocks noChangeAspect="1" noChangeArrowheads="1"/>
            </p:cNvSpPr>
            <p:nvPr/>
          </p:nvSpPr>
          <p:spPr bwMode="auto">
            <a:xfrm>
              <a:off x="1818" y="3054"/>
              <a:ext cx="236" cy="275"/>
            </a:xfrm>
            <a:prstGeom prst="rect">
              <a:avLst/>
            </a:prstGeom>
            <a:noFill/>
            <a:ln w="25400"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spcBef>
                  <a:spcPct val="50000"/>
                </a:spcBef>
                <a:defRPr sz="2400">
                  <a:solidFill>
                    <a:schemeClr val="tx1"/>
                  </a:solidFill>
                  <a:latin typeface="Tahoma" pitchFamily="34" charset="0"/>
                </a:defRPr>
              </a:lvl1pPr>
              <a:lvl2pPr marL="742950" indent="-285750" algn="ctr" eaLnBrk="0" hangingPunct="0">
                <a:spcBef>
                  <a:spcPct val="50000"/>
                </a:spcBef>
                <a:defRPr sz="2400">
                  <a:solidFill>
                    <a:schemeClr val="tx1"/>
                  </a:solidFill>
                  <a:latin typeface="Tahoma" pitchFamily="34" charset="0"/>
                </a:defRPr>
              </a:lvl2pPr>
              <a:lvl3pPr marL="1143000" indent="-228600" algn="ctr" eaLnBrk="0" hangingPunct="0">
                <a:spcBef>
                  <a:spcPct val="50000"/>
                </a:spcBef>
                <a:defRPr sz="2400">
                  <a:solidFill>
                    <a:schemeClr val="tx1"/>
                  </a:solidFill>
                  <a:latin typeface="Tahoma" pitchFamily="34" charset="0"/>
                </a:defRPr>
              </a:lvl3pPr>
              <a:lvl4pPr marL="1600200" indent="-228600" algn="ctr" eaLnBrk="0" hangingPunct="0">
                <a:spcBef>
                  <a:spcPct val="50000"/>
                </a:spcBef>
                <a:defRPr sz="2400">
                  <a:solidFill>
                    <a:schemeClr val="tx1"/>
                  </a:solidFill>
                  <a:latin typeface="Tahoma" pitchFamily="34" charset="0"/>
                </a:defRPr>
              </a:lvl4pPr>
              <a:lvl5pPr marL="2057400" indent="-228600" algn="ctr" eaLnBrk="0" hangingPunct="0">
                <a:spcBef>
                  <a:spcPct val="50000"/>
                </a:spcBef>
                <a:defRPr sz="2400">
                  <a:solidFill>
                    <a:schemeClr val="tx1"/>
                  </a:solidFill>
                  <a:latin typeface="Tahoma" pitchFamily="34" charset="0"/>
                </a:defRPr>
              </a:lvl5pPr>
              <a:lvl6pPr marL="2514600" indent="-228600" algn="ctr" eaLnBrk="0" fontAlgn="base" hangingPunct="0">
                <a:spcBef>
                  <a:spcPct val="50000"/>
                </a:spcBef>
                <a:spcAft>
                  <a:spcPct val="0"/>
                </a:spcAft>
                <a:defRPr sz="2400">
                  <a:solidFill>
                    <a:schemeClr val="tx1"/>
                  </a:solidFill>
                  <a:latin typeface="Tahoma" pitchFamily="34" charset="0"/>
                </a:defRPr>
              </a:lvl6pPr>
              <a:lvl7pPr marL="2971800" indent="-228600" algn="ctr" eaLnBrk="0" fontAlgn="base" hangingPunct="0">
                <a:spcBef>
                  <a:spcPct val="50000"/>
                </a:spcBef>
                <a:spcAft>
                  <a:spcPct val="0"/>
                </a:spcAft>
                <a:defRPr sz="2400">
                  <a:solidFill>
                    <a:schemeClr val="tx1"/>
                  </a:solidFill>
                  <a:latin typeface="Tahoma" pitchFamily="34" charset="0"/>
                </a:defRPr>
              </a:lvl7pPr>
              <a:lvl8pPr marL="3429000" indent="-228600" algn="ctr" eaLnBrk="0" fontAlgn="base" hangingPunct="0">
                <a:spcBef>
                  <a:spcPct val="50000"/>
                </a:spcBef>
                <a:spcAft>
                  <a:spcPct val="0"/>
                </a:spcAft>
                <a:defRPr sz="2400">
                  <a:solidFill>
                    <a:schemeClr val="tx1"/>
                  </a:solidFill>
                  <a:latin typeface="Tahoma" pitchFamily="34" charset="0"/>
                </a:defRPr>
              </a:lvl8pPr>
              <a:lvl9pPr marL="3886200" indent="-228600" algn="ctr" eaLnBrk="0" fontAlgn="base" hangingPunct="0">
                <a:spcBef>
                  <a:spcPct val="50000"/>
                </a:spcBef>
                <a:spcAft>
                  <a:spcPct val="0"/>
                </a:spcAft>
                <a:defRPr sz="2400">
                  <a:solidFill>
                    <a:schemeClr val="tx1"/>
                  </a:solidFill>
                  <a:latin typeface="Tahoma" pitchFamily="34" charset="0"/>
                </a:defRPr>
              </a:lvl9pPr>
            </a:lstStyle>
            <a:p>
              <a:pPr eaLnBrk="1" hangingPunct="1"/>
              <a:endParaRPr lang="nl-NL" altLang="nl-NL">
                <a:latin typeface="+mn-lt"/>
              </a:endParaRPr>
            </a:p>
          </p:txBody>
        </p:sp>
        <p:sp>
          <p:nvSpPr>
            <p:cNvPr id="28689" name="Line 20"/>
            <p:cNvSpPr>
              <a:spLocks noChangeShapeType="1"/>
            </p:cNvSpPr>
            <p:nvPr/>
          </p:nvSpPr>
          <p:spPr bwMode="auto">
            <a:xfrm>
              <a:off x="1920" y="2784"/>
              <a:ext cx="0" cy="240"/>
            </a:xfrm>
            <a:prstGeom prst="line">
              <a:avLst/>
            </a:prstGeom>
            <a:noFill/>
            <a:ln w="254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nl-NL"/>
            </a:p>
          </p:txBody>
        </p:sp>
      </p:grpSp>
      <p:grpSp>
        <p:nvGrpSpPr>
          <p:cNvPr id="6" name="Group 21"/>
          <p:cNvGrpSpPr>
            <a:grpSpLocks/>
          </p:cNvGrpSpPr>
          <p:nvPr/>
        </p:nvGrpSpPr>
        <p:grpSpPr bwMode="auto">
          <a:xfrm>
            <a:off x="4692650" y="4857750"/>
            <a:ext cx="4121150" cy="722313"/>
            <a:chOff x="2956" y="3060"/>
            <a:chExt cx="2596" cy="455"/>
          </a:xfrm>
        </p:grpSpPr>
        <p:sp>
          <p:nvSpPr>
            <p:cNvPr id="28684" name="Text Box 22"/>
            <p:cNvSpPr txBox="1">
              <a:spLocks noChangeArrowheads="1"/>
            </p:cNvSpPr>
            <p:nvPr/>
          </p:nvSpPr>
          <p:spPr bwMode="auto">
            <a:xfrm>
              <a:off x="3512" y="3069"/>
              <a:ext cx="2040"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spAutoFit/>
            </a:bodyPr>
            <a:lstStyle>
              <a:lvl1pPr algn="ctr" eaLnBrk="0" hangingPunct="0">
                <a:spcBef>
                  <a:spcPct val="50000"/>
                </a:spcBef>
                <a:defRPr sz="2400">
                  <a:solidFill>
                    <a:schemeClr val="tx1"/>
                  </a:solidFill>
                  <a:latin typeface="Tahoma" pitchFamily="34" charset="0"/>
                </a:defRPr>
              </a:lvl1pPr>
              <a:lvl2pPr marL="742950" indent="-285750" algn="ctr" eaLnBrk="0" hangingPunct="0">
                <a:spcBef>
                  <a:spcPct val="50000"/>
                </a:spcBef>
                <a:defRPr sz="2400">
                  <a:solidFill>
                    <a:schemeClr val="tx1"/>
                  </a:solidFill>
                  <a:latin typeface="Tahoma" pitchFamily="34" charset="0"/>
                </a:defRPr>
              </a:lvl2pPr>
              <a:lvl3pPr marL="1143000" indent="-228600" algn="ctr" eaLnBrk="0" hangingPunct="0">
                <a:spcBef>
                  <a:spcPct val="50000"/>
                </a:spcBef>
                <a:defRPr sz="2400">
                  <a:solidFill>
                    <a:schemeClr val="tx1"/>
                  </a:solidFill>
                  <a:latin typeface="Tahoma" pitchFamily="34" charset="0"/>
                </a:defRPr>
              </a:lvl3pPr>
              <a:lvl4pPr marL="1600200" indent="-228600" algn="ctr" eaLnBrk="0" hangingPunct="0">
                <a:spcBef>
                  <a:spcPct val="50000"/>
                </a:spcBef>
                <a:defRPr sz="2400">
                  <a:solidFill>
                    <a:schemeClr val="tx1"/>
                  </a:solidFill>
                  <a:latin typeface="Tahoma" pitchFamily="34" charset="0"/>
                </a:defRPr>
              </a:lvl4pPr>
              <a:lvl5pPr marL="2057400" indent="-228600" algn="ctr" eaLnBrk="0" hangingPunct="0">
                <a:spcBef>
                  <a:spcPct val="50000"/>
                </a:spcBef>
                <a:defRPr sz="2400">
                  <a:solidFill>
                    <a:schemeClr val="tx1"/>
                  </a:solidFill>
                  <a:latin typeface="Tahoma" pitchFamily="34" charset="0"/>
                </a:defRPr>
              </a:lvl5pPr>
              <a:lvl6pPr marL="2514600" indent="-228600" algn="ctr" eaLnBrk="0" fontAlgn="base" hangingPunct="0">
                <a:spcBef>
                  <a:spcPct val="50000"/>
                </a:spcBef>
                <a:spcAft>
                  <a:spcPct val="0"/>
                </a:spcAft>
                <a:defRPr sz="2400">
                  <a:solidFill>
                    <a:schemeClr val="tx1"/>
                  </a:solidFill>
                  <a:latin typeface="Tahoma" pitchFamily="34" charset="0"/>
                </a:defRPr>
              </a:lvl6pPr>
              <a:lvl7pPr marL="2971800" indent="-228600" algn="ctr" eaLnBrk="0" fontAlgn="base" hangingPunct="0">
                <a:spcBef>
                  <a:spcPct val="50000"/>
                </a:spcBef>
                <a:spcAft>
                  <a:spcPct val="0"/>
                </a:spcAft>
                <a:defRPr sz="2400">
                  <a:solidFill>
                    <a:schemeClr val="tx1"/>
                  </a:solidFill>
                  <a:latin typeface="Tahoma" pitchFamily="34" charset="0"/>
                </a:defRPr>
              </a:lvl7pPr>
              <a:lvl8pPr marL="3429000" indent="-228600" algn="ctr" eaLnBrk="0" fontAlgn="base" hangingPunct="0">
                <a:spcBef>
                  <a:spcPct val="50000"/>
                </a:spcBef>
                <a:spcAft>
                  <a:spcPct val="0"/>
                </a:spcAft>
                <a:defRPr sz="2400">
                  <a:solidFill>
                    <a:schemeClr val="tx1"/>
                  </a:solidFill>
                  <a:latin typeface="Tahoma" pitchFamily="34" charset="0"/>
                </a:defRPr>
              </a:lvl8pPr>
              <a:lvl9pPr marL="3886200" indent="-228600" algn="ctr" eaLnBrk="0" fontAlgn="base" hangingPunct="0">
                <a:spcBef>
                  <a:spcPct val="50000"/>
                </a:spcBef>
                <a:spcAft>
                  <a:spcPct val="0"/>
                </a:spcAft>
                <a:defRPr sz="2400">
                  <a:solidFill>
                    <a:schemeClr val="tx1"/>
                  </a:solidFill>
                  <a:latin typeface="Tahoma" pitchFamily="34" charset="0"/>
                </a:defRPr>
              </a:lvl9pPr>
            </a:lstStyle>
            <a:p>
              <a:pPr eaLnBrk="1" hangingPunct="1">
                <a:spcBef>
                  <a:spcPct val="0"/>
                </a:spcBef>
              </a:pPr>
              <a:r>
                <a:rPr lang="en-US" altLang="nl-NL" sz="2000">
                  <a:solidFill>
                    <a:srgbClr val="FF0000"/>
                  </a:solidFill>
                  <a:latin typeface="+mn-lt"/>
                </a:rPr>
                <a:t>variance of trt 2 observations</a:t>
              </a:r>
            </a:p>
            <a:p>
              <a:pPr eaLnBrk="1" hangingPunct="1">
                <a:spcBef>
                  <a:spcPct val="0"/>
                </a:spcBef>
              </a:pPr>
              <a:r>
                <a:rPr lang="en-US" altLang="nl-NL" sz="2000">
                  <a:solidFill>
                    <a:srgbClr val="FF0000"/>
                  </a:solidFill>
                  <a:latin typeface="+mn-lt"/>
                </a:rPr>
                <a:t>for gene </a:t>
              </a:r>
              <a:r>
                <a:rPr lang="en-US" altLang="nl-NL" sz="2000" i="1">
                  <a:solidFill>
                    <a:srgbClr val="FF0000"/>
                  </a:solidFill>
                  <a:latin typeface="+mn-lt"/>
                </a:rPr>
                <a:t>j</a:t>
              </a:r>
              <a:endParaRPr lang="en-US" altLang="nl-NL" sz="2000">
                <a:solidFill>
                  <a:srgbClr val="FF0000"/>
                </a:solidFill>
                <a:latin typeface="+mn-lt"/>
              </a:endParaRPr>
            </a:p>
          </p:txBody>
        </p:sp>
        <p:sp>
          <p:nvSpPr>
            <p:cNvPr id="28685" name="Rectangle 23"/>
            <p:cNvSpPr>
              <a:spLocks noChangeAspect="1" noChangeArrowheads="1"/>
            </p:cNvSpPr>
            <p:nvPr/>
          </p:nvSpPr>
          <p:spPr bwMode="auto">
            <a:xfrm>
              <a:off x="2956" y="3060"/>
              <a:ext cx="236" cy="275"/>
            </a:xfrm>
            <a:prstGeom prst="rect">
              <a:avLst/>
            </a:prstGeom>
            <a:noFill/>
            <a:ln w="25400"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spcBef>
                  <a:spcPct val="50000"/>
                </a:spcBef>
                <a:defRPr sz="2400">
                  <a:solidFill>
                    <a:schemeClr val="tx1"/>
                  </a:solidFill>
                  <a:latin typeface="Tahoma" pitchFamily="34" charset="0"/>
                </a:defRPr>
              </a:lvl1pPr>
              <a:lvl2pPr marL="742950" indent="-285750" algn="ctr" eaLnBrk="0" hangingPunct="0">
                <a:spcBef>
                  <a:spcPct val="50000"/>
                </a:spcBef>
                <a:defRPr sz="2400">
                  <a:solidFill>
                    <a:schemeClr val="tx1"/>
                  </a:solidFill>
                  <a:latin typeface="Tahoma" pitchFamily="34" charset="0"/>
                </a:defRPr>
              </a:lvl2pPr>
              <a:lvl3pPr marL="1143000" indent="-228600" algn="ctr" eaLnBrk="0" hangingPunct="0">
                <a:spcBef>
                  <a:spcPct val="50000"/>
                </a:spcBef>
                <a:defRPr sz="2400">
                  <a:solidFill>
                    <a:schemeClr val="tx1"/>
                  </a:solidFill>
                  <a:latin typeface="Tahoma" pitchFamily="34" charset="0"/>
                </a:defRPr>
              </a:lvl3pPr>
              <a:lvl4pPr marL="1600200" indent="-228600" algn="ctr" eaLnBrk="0" hangingPunct="0">
                <a:spcBef>
                  <a:spcPct val="50000"/>
                </a:spcBef>
                <a:defRPr sz="2400">
                  <a:solidFill>
                    <a:schemeClr val="tx1"/>
                  </a:solidFill>
                  <a:latin typeface="Tahoma" pitchFamily="34" charset="0"/>
                </a:defRPr>
              </a:lvl4pPr>
              <a:lvl5pPr marL="2057400" indent="-228600" algn="ctr" eaLnBrk="0" hangingPunct="0">
                <a:spcBef>
                  <a:spcPct val="50000"/>
                </a:spcBef>
                <a:defRPr sz="2400">
                  <a:solidFill>
                    <a:schemeClr val="tx1"/>
                  </a:solidFill>
                  <a:latin typeface="Tahoma" pitchFamily="34" charset="0"/>
                </a:defRPr>
              </a:lvl5pPr>
              <a:lvl6pPr marL="2514600" indent="-228600" algn="ctr" eaLnBrk="0" fontAlgn="base" hangingPunct="0">
                <a:spcBef>
                  <a:spcPct val="50000"/>
                </a:spcBef>
                <a:spcAft>
                  <a:spcPct val="0"/>
                </a:spcAft>
                <a:defRPr sz="2400">
                  <a:solidFill>
                    <a:schemeClr val="tx1"/>
                  </a:solidFill>
                  <a:latin typeface="Tahoma" pitchFamily="34" charset="0"/>
                </a:defRPr>
              </a:lvl6pPr>
              <a:lvl7pPr marL="2971800" indent="-228600" algn="ctr" eaLnBrk="0" fontAlgn="base" hangingPunct="0">
                <a:spcBef>
                  <a:spcPct val="50000"/>
                </a:spcBef>
                <a:spcAft>
                  <a:spcPct val="0"/>
                </a:spcAft>
                <a:defRPr sz="2400">
                  <a:solidFill>
                    <a:schemeClr val="tx1"/>
                  </a:solidFill>
                  <a:latin typeface="Tahoma" pitchFamily="34" charset="0"/>
                </a:defRPr>
              </a:lvl7pPr>
              <a:lvl8pPr marL="3429000" indent="-228600" algn="ctr" eaLnBrk="0" fontAlgn="base" hangingPunct="0">
                <a:spcBef>
                  <a:spcPct val="50000"/>
                </a:spcBef>
                <a:spcAft>
                  <a:spcPct val="0"/>
                </a:spcAft>
                <a:defRPr sz="2400">
                  <a:solidFill>
                    <a:schemeClr val="tx1"/>
                  </a:solidFill>
                  <a:latin typeface="Tahoma" pitchFamily="34" charset="0"/>
                </a:defRPr>
              </a:lvl8pPr>
              <a:lvl9pPr marL="3886200" indent="-228600" algn="ctr" eaLnBrk="0" fontAlgn="base" hangingPunct="0">
                <a:spcBef>
                  <a:spcPct val="50000"/>
                </a:spcBef>
                <a:spcAft>
                  <a:spcPct val="0"/>
                </a:spcAft>
                <a:defRPr sz="2400">
                  <a:solidFill>
                    <a:schemeClr val="tx1"/>
                  </a:solidFill>
                  <a:latin typeface="Tahoma" pitchFamily="34" charset="0"/>
                </a:defRPr>
              </a:lvl9pPr>
            </a:lstStyle>
            <a:p>
              <a:pPr eaLnBrk="1" hangingPunct="1"/>
              <a:endParaRPr lang="nl-NL" altLang="nl-NL">
                <a:latin typeface="+mn-lt"/>
              </a:endParaRPr>
            </a:p>
          </p:txBody>
        </p:sp>
        <p:sp>
          <p:nvSpPr>
            <p:cNvPr id="28686" name="Line 24"/>
            <p:cNvSpPr>
              <a:spLocks noChangeShapeType="1"/>
            </p:cNvSpPr>
            <p:nvPr/>
          </p:nvSpPr>
          <p:spPr bwMode="auto">
            <a:xfrm flipH="1">
              <a:off x="3198" y="3216"/>
              <a:ext cx="288" cy="0"/>
            </a:xfrm>
            <a:prstGeom prst="line">
              <a:avLst/>
            </a:prstGeom>
            <a:noFill/>
            <a:ln w="254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nl-NL"/>
            </a:p>
          </p:txBody>
        </p:sp>
      </p:grpSp>
      <p:sp>
        <p:nvSpPr>
          <p:cNvPr id="28" name="Rectangle 2"/>
          <p:cNvSpPr txBox="1">
            <a:spLocks noChangeArrowheads="1"/>
          </p:cNvSpPr>
          <p:nvPr/>
        </p:nvSpPr>
        <p:spPr>
          <a:xfrm>
            <a:off x="457200" y="540296"/>
            <a:ext cx="8229600" cy="72008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US" altLang="nl-NL" dirty="0" smtClean="0"/>
              <a:t>Differential expression: genewise two-sample </a:t>
            </a:r>
            <a:r>
              <a:rPr lang="en-US" altLang="nl-NL" i="1" dirty="0" smtClean="0"/>
              <a:t>t</a:t>
            </a:r>
            <a:r>
              <a:rPr lang="en-US" altLang="nl-NL" dirty="0" smtClean="0"/>
              <a:t>-test</a:t>
            </a:r>
            <a:endParaRPr lang="nl-NL" altLang="nl-NL" dirty="0"/>
          </a:p>
        </p:txBody>
      </p:sp>
    </p:spTree>
    <p:extLst>
      <p:ext uri="{BB962C8B-B14F-4D97-AF65-F5344CB8AC3E}">
        <p14:creationId xmlns:p14="http://schemas.microsoft.com/office/powerpoint/2010/main" val="1368817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p:cNvSpPr>
            <a:spLocks noGrp="1" noChangeArrowheads="1"/>
          </p:cNvSpPr>
          <p:nvPr>
            <p:ph type="body" idx="1"/>
          </p:nvPr>
        </p:nvSpPr>
        <p:spPr>
          <a:xfrm>
            <a:off x="457200" y="1371600"/>
            <a:ext cx="8229600" cy="4754563"/>
          </a:xfrm>
        </p:spPr>
        <p:txBody>
          <a:bodyPr/>
          <a:lstStyle/>
          <a:p>
            <a:pPr eaLnBrk="1" hangingPunct="1">
              <a:lnSpc>
                <a:spcPct val="90000"/>
              </a:lnSpc>
              <a:spcBef>
                <a:spcPct val="100000"/>
              </a:spcBef>
            </a:pPr>
            <a:r>
              <a:rPr lang="en-US" altLang="nl-NL" sz="2400" dirty="0" smtClean="0"/>
              <a:t>Variance estimates based on few degrees of freedom can be unreliable</a:t>
            </a:r>
          </a:p>
          <a:p>
            <a:pPr eaLnBrk="1" hangingPunct="1">
              <a:lnSpc>
                <a:spcPct val="90000"/>
              </a:lnSpc>
              <a:spcBef>
                <a:spcPct val="100000"/>
              </a:spcBef>
            </a:pPr>
            <a:r>
              <a:rPr lang="en-US" altLang="nl-NL" sz="2400" dirty="0" smtClean="0"/>
              <a:t>Problematic if our model for the data is not quite right</a:t>
            </a:r>
          </a:p>
          <a:p>
            <a:pPr eaLnBrk="1" hangingPunct="1">
              <a:lnSpc>
                <a:spcPct val="90000"/>
              </a:lnSpc>
              <a:spcBef>
                <a:spcPct val="100000"/>
              </a:spcBef>
            </a:pPr>
            <a:r>
              <a:rPr lang="en-US" altLang="nl-NL" sz="2400" dirty="0" smtClean="0"/>
              <a:t>Variances that are severely </a:t>
            </a:r>
            <a:r>
              <a:rPr lang="en-US" altLang="nl-NL" sz="2400" dirty="0" smtClean="0">
                <a:solidFill>
                  <a:srgbClr val="FF0000"/>
                </a:solidFill>
              </a:rPr>
              <a:t>underestimated</a:t>
            </a:r>
            <a:r>
              <a:rPr lang="en-US" altLang="nl-NL" sz="2400" dirty="0" smtClean="0"/>
              <a:t>: false positives</a:t>
            </a:r>
          </a:p>
          <a:p>
            <a:pPr eaLnBrk="1" hangingPunct="1">
              <a:lnSpc>
                <a:spcPct val="90000"/>
              </a:lnSpc>
              <a:spcBef>
                <a:spcPct val="100000"/>
              </a:spcBef>
            </a:pPr>
            <a:r>
              <a:rPr lang="en-US" altLang="nl-NL" sz="2400" dirty="0" smtClean="0"/>
              <a:t>Variances that are severely </a:t>
            </a:r>
            <a:r>
              <a:rPr lang="en-US" altLang="nl-NL" sz="2400" dirty="0" smtClean="0">
                <a:solidFill>
                  <a:srgbClr val="FF0000"/>
                </a:solidFill>
              </a:rPr>
              <a:t>overestimated</a:t>
            </a:r>
            <a:r>
              <a:rPr lang="en-US" altLang="nl-NL" sz="2400" dirty="0" smtClean="0"/>
              <a:t>: loss of power for detecting differentially expressed genes.</a:t>
            </a:r>
          </a:p>
          <a:p>
            <a:pPr eaLnBrk="1" hangingPunct="1">
              <a:lnSpc>
                <a:spcPct val="90000"/>
              </a:lnSpc>
            </a:pPr>
            <a:endParaRPr lang="en-US" altLang="nl-NL" sz="2400" dirty="0" smtClean="0"/>
          </a:p>
          <a:p>
            <a:pPr eaLnBrk="1" hangingPunct="1">
              <a:lnSpc>
                <a:spcPct val="90000"/>
              </a:lnSpc>
              <a:buFontTx/>
              <a:buNone/>
            </a:pPr>
            <a:endParaRPr lang="en-US" altLang="nl-NL" sz="2400" dirty="0" smtClean="0"/>
          </a:p>
        </p:txBody>
      </p:sp>
      <p:sp>
        <p:nvSpPr>
          <p:cNvPr id="9" name="Rectangle 2"/>
          <p:cNvSpPr txBox="1">
            <a:spLocks noChangeArrowheads="1"/>
          </p:cNvSpPr>
          <p:nvPr/>
        </p:nvSpPr>
        <p:spPr>
          <a:xfrm>
            <a:off x="457200" y="540296"/>
            <a:ext cx="8229600" cy="72008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US" altLang="nl-NL" dirty="0" smtClean="0"/>
              <a:t>Differential expression: few degrees of freedom</a:t>
            </a:r>
            <a:endParaRPr lang="nl-NL" altLang="nl-NL" dirty="0"/>
          </a:p>
        </p:txBody>
      </p:sp>
    </p:spTree>
    <p:extLst>
      <p:ext uri="{BB962C8B-B14F-4D97-AF65-F5344CB8AC3E}">
        <p14:creationId xmlns:p14="http://schemas.microsoft.com/office/powerpoint/2010/main" val="996542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idx="4294967295"/>
          </p:nvPr>
        </p:nvSpPr>
        <p:spPr/>
        <p:txBody>
          <a:bodyPr anchor="t"/>
          <a:lstStyle/>
          <a:p>
            <a:r>
              <a:rPr lang="en-US" altLang="nl-NL" dirty="0"/>
              <a:t>Unsupervised </a:t>
            </a:r>
            <a:r>
              <a:rPr lang="en-US" altLang="nl-NL" dirty="0" smtClean="0"/>
              <a:t>learning (I)</a:t>
            </a:r>
            <a:endParaRPr lang="en-US" altLang="nl-NL" dirty="0"/>
          </a:p>
        </p:txBody>
      </p:sp>
      <p:sp>
        <p:nvSpPr>
          <p:cNvPr id="535555" name="Rectangle 3"/>
          <p:cNvSpPr>
            <a:spLocks noChangeArrowheads="1"/>
          </p:cNvSpPr>
          <p:nvPr/>
        </p:nvSpPr>
        <p:spPr bwMode="auto">
          <a:xfrm>
            <a:off x="827088" y="1174750"/>
            <a:ext cx="1254125" cy="4519613"/>
          </a:xfrm>
          <a:prstGeom prst="rect">
            <a:avLst/>
          </a:prstGeom>
          <a:solidFill>
            <a:srgbClr val="FFFF00">
              <a:alpha val="50195"/>
            </a:srgbClr>
          </a:solidFill>
          <a:ln w="12700">
            <a:solidFill>
              <a:schemeClr val="tx1"/>
            </a:solidFill>
            <a:miter lim="800000"/>
            <a:headEnd type="none" w="sm" len="sm"/>
            <a:tailEnd type="none" w="sm" len="sm"/>
          </a:ln>
        </p:spPr>
        <p:txBody>
          <a:bodyPr wrap="none" anchor="ct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Tahoma" pitchFamily="34" charset="0"/>
            </a:endParaRPr>
          </a:p>
        </p:txBody>
      </p:sp>
      <p:pic>
        <p:nvPicPr>
          <p:cNvPr id="535556" name="Picture 4" descr="iris_virgini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563" y="4375150"/>
            <a:ext cx="10223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5557" name="Text Box 5"/>
          <p:cNvSpPr txBox="1">
            <a:spLocks noChangeArrowheads="1"/>
          </p:cNvSpPr>
          <p:nvPr/>
        </p:nvSpPr>
        <p:spPr bwMode="auto">
          <a:xfrm>
            <a:off x="925513" y="5375275"/>
            <a:ext cx="9413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1600">
                <a:solidFill>
                  <a:schemeClr val="bg1"/>
                </a:solidFill>
                <a:latin typeface="Tahoma" pitchFamily="34" charset="0"/>
              </a:rPr>
              <a:t>Virginica</a:t>
            </a:r>
          </a:p>
        </p:txBody>
      </p:sp>
      <p:pic>
        <p:nvPicPr>
          <p:cNvPr id="535558" name="Picture 6" descr="iris_setosa_v2"/>
          <p:cNvPicPr>
            <a:picLocks noChangeAspect="1" noChangeArrowheads="1"/>
          </p:cNvPicPr>
          <p:nvPr/>
        </p:nvPicPr>
        <p:blipFill>
          <a:blip r:embed="rId5">
            <a:extLst>
              <a:ext uri="{28A0092B-C50C-407E-A947-70E740481C1C}">
                <a14:useLocalDpi xmlns:a14="http://schemas.microsoft.com/office/drawing/2010/main" val="0"/>
              </a:ext>
            </a:extLst>
          </a:blip>
          <a:srcRect l="4854" t="26016" r="7785" b="15448"/>
          <a:stretch>
            <a:fillRect/>
          </a:stretch>
        </p:blipFill>
        <p:spPr bwMode="auto">
          <a:xfrm>
            <a:off x="944563" y="1630363"/>
            <a:ext cx="1019175"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35559" name="Text Box 7"/>
          <p:cNvSpPr txBox="1">
            <a:spLocks noChangeArrowheads="1"/>
          </p:cNvSpPr>
          <p:nvPr/>
        </p:nvSpPr>
        <p:spPr bwMode="auto">
          <a:xfrm>
            <a:off x="1035050" y="2652713"/>
            <a:ext cx="779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1600">
                <a:solidFill>
                  <a:schemeClr val="bg1"/>
                </a:solidFill>
                <a:latin typeface="Tahoma" pitchFamily="34" charset="0"/>
              </a:rPr>
              <a:t>Setosa</a:t>
            </a:r>
          </a:p>
        </p:txBody>
      </p:sp>
      <p:pic>
        <p:nvPicPr>
          <p:cNvPr id="535560" name="Picture 8" descr="iris_versilcol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4563" y="2974975"/>
            <a:ext cx="10223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5561" name="Text Box 9"/>
          <p:cNvSpPr txBox="1">
            <a:spLocks noChangeArrowheads="1"/>
          </p:cNvSpPr>
          <p:nvPr/>
        </p:nvSpPr>
        <p:spPr bwMode="auto">
          <a:xfrm>
            <a:off x="896938" y="4065588"/>
            <a:ext cx="1101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1600">
                <a:solidFill>
                  <a:schemeClr val="bg1"/>
                </a:solidFill>
                <a:latin typeface="Tahoma" pitchFamily="34" charset="0"/>
              </a:rPr>
              <a:t>Versilcolor</a:t>
            </a:r>
          </a:p>
        </p:txBody>
      </p:sp>
      <p:sp>
        <p:nvSpPr>
          <p:cNvPr id="535562" name="Rectangle 10"/>
          <p:cNvSpPr>
            <a:spLocks noChangeArrowheads="1"/>
          </p:cNvSpPr>
          <p:nvPr/>
        </p:nvSpPr>
        <p:spPr bwMode="auto">
          <a:xfrm>
            <a:off x="6686550" y="1177925"/>
            <a:ext cx="1895475" cy="4519613"/>
          </a:xfrm>
          <a:prstGeom prst="rect">
            <a:avLst/>
          </a:prstGeom>
          <a:solidFill>
            <a:srgbClr val="FFFF00">
              <a:alpha val="50195"/>
            </a:srgbClr>
          </a:solidFill>
          <a:ln w="12700">
            <a:solidFill>
              <a:schemeClr val="tx1"/>
            </a:solidFill>
            <a:miter lim="800000"/>
            <a:headEnd type="none" w="sm" len="sm"/>
            <a:tailEnd type="none" w="sm" len="sm"/>
          </a:ln>
        </p:spPr>
        <p:txBody>
          <a:bodyPr wrap="none" anchor="ct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Tahoma" pitchFamily="34" charset="0"/>
            </a:endParaRPr>
          </a:p>
        </p:txBody>
      </p:sp>
      <p:sp>
        <p:nvSpPr>
          <p:cNvPr id="535563" name="Text Box 11"/>
          <p:cNvSpPr txBox="1">
            <a:spLocks noChangeArrowheads="1"/>
          </p:cNvSpPr>
          <p:nvPr/>
        </p:nvSpPr>
        <p:spPr bwMode="auto">
          <a:xfrm>
            <a:off x="6648450" y="1706563"/>
            <a:ext cx="1966913"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a:latin typeface="Tahoma" pitchFamily="34" charset="0"/>
              </a:rPr>
              <a:t>Explore</a:t>
            </a:r>
          </a:p>
          <a:p>
            <a:pPr algn="ctr" eaLnBrk="0" hangingPunct="0"/>
            <a:r>
              <a:rPr lang="en-US" altLang="nl-NL">
                <a:latin typeface="Tahoma" pitchFamily="34" charset="0"/>
              </a:rPr>
              <a:t>data</a:t>
            </a:r>
          </a:p>
          <a:p>
            <a:pPr algn="ctr" eaLnBrk="0" hangingPunct="0"/>
            <a:r>
              <a:rPr lang="en-US" altLang="nl-NL" b="1">
                <a:solidFill>
                  <a:srgbClr val="FF3300"/>
                </a:solidFill>
                <a:latin typeface="Tahoma" pitchFamily="34" charset="0"/>
              </a:rPr>
              <a:t>without</a:t>
            </a:r>
            <a:br>
              <a:rPr lang="en-US" altLang="nl-NL" b="1">
                <a:solidFill>
                  <a:srgbClr val="FF3300"/>
                </a:solidFill>
                <a:latin typeface="Tahoma" pitchFamily="34" charset="0"/>
              </a:rPr>
            </a:br>
            <a:r>
              <a:rPr lang="en-US" altLang="nl-NL" b="1">
                <a:solidFill>
                  <a:srgbClr val="FF3300"/>
                </a:solidFill>
                <a:latin typeface="Tahoma" pitchFamily="34" charset="0"/>
              </a:rPr>
              <a:t>class</a:t>
            </a:r>
          </a:p>
          <a:p>
            <a:pPr algn="ctr" eaLnBrk="0" hangingPunct="0"/>
            <a:r>
              <a:rPr lang="en-US" altLang="nl-NL" b="1">
                <a:solidFill>
                  <a:srgbClr val="FF3300"/>
                </a:solidFill>
                <a:latin typeface="Tahoma" pitchFamily="34" charset="0"/>
              </a:rPr>
              <a:t>labels:</a:t>
            </a:r>
          </a:p>
          <a:p>
            <a:pPr algn="ctr" eaLnBrk="0" hangingPunct="0"/>
            <a:endParaRPr lang="en-US" altLang="nl-NL">
              <a:solidFill>
                <a:srgbClr val="FF3300"/>
              </a:solidFill>
              <a:latin typeface="Tahoma" pitchFamily="34" charset="0"/>
            </a:endParaRPr>
          </a:p>
          <a:p>
            <a:pPr algn="ctr" eaLnBrk="0" hangingPunct="0"/>
            <a:r>
              <a:rPr lang="en-US" altLang="nl-NL">
                <a:latin typeface="Tahoma" pitchFamily="34" charset="0"/>
              </a:rPr>
              <a:t>Clustering,</a:t>
            </a:r>
          </a:p>
          <a:p>
            <a:pPr algn="ctr" eaLnBrk="0" hangingPunct="0"/>
            <a:r>
              <a:rPr lang="en-US" altLang="nl-NL">
                <a:latin typeface="Tahoma" pitchFamily="34" charset="0"/>
              </a:rPr>
              <a:t>PCA</a:t>
            </a:r>
          </a:p>
        </p:txBody>
      </p:sp>
      <p:sp>
        <p:nvSpPr>
          <p:cNvPr id="535564" name="Rectangle 12"/>
          <p:cNvSpPr>
            <a:spLocks noChangeArrowheads="1"/>
          </p:cNvSpPr>
          <p:nvPr/>
        </p:nvSpPr>
        <p:spPr bwMode="auto">
          <a:xfrm>
            <a:off x="2711450" y="1177925"/>
            <a:ext cx="3365500" cy="4519613"/>
          </a:xfrm>
          <a:prstGeom prst="rect">
            <a:avLst/>
          </a:prstGeom>
          <a:solidFill>
            <a:srgbClr val="FFFF00">
              <a:alpha val="50195"/>
            </a:srgbClr>
          </a:solidFill>
          <a:ln w="12700">
            <a:solidFill>
              <a:schemeClr val="tx1"/>
            </a:solidFill>
            <a:miter lim="800000"/>
            <a:headEnd type="none" w="sm" len="sm"/>
            <a:tailEnd type="none" w="sm" len="sm"/>
          </a:ln>
        </p:spPr>
        <p:txBody>
          <a:bodyPr wrap="none" anchor="ct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Tahoma" pitchFamily="34" charset="0"/>
            </a:endParaRPr>
          </a:p>
        </p:txBody>
      </p:sp>
      <p:graphicFrame>
        <p:nvGraphicFramePr>
          <p:cNvPr id="535565" name="Object 13"/>
          <p:cNvGraphicFramePr>
            <a:graphicFrameLocks noChangeAspect="1"/>
          </p:cNvGraphicFramePr>
          <p:nvPr/>
        </p:nvGraphicFramePr>
        <p:xfrm>
          <a:off x="2854325" y="3768725"/>
          <a:ext cx="3135313" cy="1879600"/>
        </p:xfrm>
        <a:graphic>
          <a:graphicData uri="http://schemas.openxmlformats.org/presentationml/2006/ole">
            <mc:AlternateContent xmlns:mc="http://schemas.openxmlformats.org/markup-compatibility/2006">
              <mc:Choice xmlns:v="urn:schemas-microsoft-com:vml" Requires="v">
                <p:oleObj spid="_x0000_s2096" name="Equation" r:id="rId7" imgW="2286000" imgH="1371600" progId="Equation.3">
                  <p:embed/>
                </p:oleObj>
              </mc:Choice>
              <mc:Fallback>
                <p:oleObj name="Equation" r:id="rId7" imgW="2286000" imgH="1371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4325" y="3768725"/>
                        <a:ext cx="3135313"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5566" name="Text Box 14"/>
          <p:cNvSpPr txBox="1">
            <a:spLocks noChangeArrowheads="1"/>
          </p:cNvSpPr>
          <p:nvPr/>
        </p:nvSpPr>
        <p:spPr bwMode="auto">
          <a:xfrm rot="-5400000">
            <a:off x="2272507" y="2583656"/>
            <a:ext cx="157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000">
                <a:latin typeface="Tahoma" pitchFamily="34" charset="0"/>
              </a:rPr>
              <a:t>Sepal length</a:t>
            </a:r>
          </a:p>
        </p:txBody>
      </p:sp>
      <p:sp>
        <p:nvSpPr>
          <p:cNvPr id="535567" name="Text Box 15"/>
          <p:cNvSpPr txBox="1">
            <a:spLocks noChangeArrowheads="1"/>
          </p:cNvSpPr>
          <p:nvPr/>
        </p:nvSpPr>
        <p:spPr bwMode="auto">
          <a:xfrm rot="-5400000">
            <a:off x="2675731" y="2632869"/>
            <a:ext cx="1484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000">
                <a:latin typeface="Tahoma" pitchFamily="34" charset="0"/>
              </a:rPr>
              <a:t>Sepal width</a:t>
            </a:r>
          </a:p>
        </p:txBody>
      </p:sp>
      <p:sp>
        <p:nvSpPr>
          <p:cNvPr id="535568" name="Text Box 16"/>
          <p:cNvSpPr txBox="1">
            <a:spLocks noChangeArrowheads="1"/>
          </p:cNvSpPr>
          <p:nvPr/>
        </p:nvSpPr>
        <p:spPr bwMode="auto">
          <a:xfrm rot="-5400000">
            <a:off x="3021013" y="2630488"/>
            <a:ext cx="1514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000">
                <a:latin typeface="Tahoma" pitchFamily="34" charset="0"/>
              </a:rPr>
              <a:t>Petal length</a:t>
            </a:r>
          </a:p>
        </p:txBody>
      </p:sp>
      <p:sp>
        <p:nvSpPr>
          <p:cNvPr id="535569" name="Text Box 17"/>
          <p:cNvSpPr txBox="1">
            <a:spLocks noChangeArrowheads="1"/>
          </p:cNvSpPr>
          <p:nvPr/>
        </p:nvSpPr>
        <p:spPr bwMode="auto">
          <a:xfrm rot="-5400000">
            <a:off x="3388519" y="2683669"/>
            <a:ext cx="1427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000">
                <a:latin typeface="Tahoma" pitchFamily="34" charset="0"/>
              </a:rPr>
              <a:t>Petal width</a:t>
            </a:r>
          </a:p>
        </p:txBody>
      </p:sp>
      <p:sp>
        <p:nvSpPr>
          <p:cNvPr id="535570" name="Text Box 18"/>
          <p:cNvSpPr txBox="1">
            <a:spLocks noChangeArrowheads="1"/>
          </p:cNvSpPr>
          <p:nvPr/>
        </p:nvSpPr>
        <p:spPr bwMode="auto">
          <a:xfrm rot="-5400000">
            <a:off x="4497388" y="2647950"/>
            <a:ext cx="1470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altLang="nl-NL" sz="2000">
                <a:latin typeface="Tahoma" pitchFamily="34" charset="0"/>
              </a:rPr>
              <a:t>Class labels</a:t>
            </a:r>
          </a:p>
        </p:txBody>
      </p:sp>
      <p:sp>
        <p:nvSpPr>
          <p:cNvPr id="535571" name="Line 19"/>
          <p:cNvSpPr>
            <a:spLocks noChangeShapeType="1"/>
          </p:cNvSpPr>
          <p:nvPr/>
        </p:nvSpPr>
        <p:spPr bwMode="auto">
          <a:xfrm>
            <a:off x="4500563" y="2060575"/>
            <a:ext cx="1511300" cy="3600450"/>
          </a:xfrm>
          <a:prstGeom prst="line">
            <a:avLst/>
          </a:prstGeom>
          <a:noFill/>
          <a:ln w="4445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l-NL"/>
          </a:p>
        </p:txBody>
      </p:sp>
      <p:sp>
        <p:nvSpPr>
          <p:cNvPr id="535572" name="Line 20"/>
          <p:cNvSpPr>
            <a:spLocks noChangeShapeType="1"/>
          </p:cNvSpPr>
          <p:nvPr/>
        </p:nvSpPr>
        <p:spPr bwMode="auto">
          <a:xfrm flipH="1">
            <a:off x="4500563" y="2060575"/>
            <a:ext cx="1439862" cy="3597275"/>
          </a:xfrm>
          <a:prstGeom prst="line">
            <a:avLst/>
          </a:prstGeom>
          <a:noFill/>
          <a:ln w="4445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l-NL"/>
          </a:p>
        </p:txBody>
      </p:sp>
      <p:sp>
        <p:nvSpPr>
          <p:cNvPr id="535573" name="AutoShape 21"/>
          <p:cNvSpPr>
            <a:spLocks noChangeArrowheads="1"/>
          </p:cNvSpPr>
          <p:nvPr/>
        </p:nvSpPr>
        <p:spPr bwMode="auto">
          <a:xfrm>
            <a:off x="2076450" y="2997200"/>
            <a:ext cx="609600" cy="790575"/>
          </a:xfrm>
          <a:prstGeom prst="rightArrow">
            <a:avLst>
              <a:gd name="adj1" fmla="val 47917"/>
              <a:gd name="adj2" fmla="val 62500"/>
            </a:avLst>
          </a:prstGeom>
          <a:solidFill>
            <a:schemeClr val="tx1"/>
          </a:solidFill>
          <a:ln w="12700">
            <a:solidFill>
              <a:schemeClr val="tx1"/>
            </a:solidFill>
            <a:miter lim="800000"/>
            <a:headEnd type="none" w="sm" len="sm"/>
            <a:tailEnd type="none" w="sm" len="sm"/>
          </a:ln>
        </p:spPr>
        <p:txBody>
          <a:bodyPr wrap="none" anchor="ct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Tahoma" pitchFamily="34" charset="0"/>
            </a:endParaRPr>
          </a:p>
        </p:txBody>
      </p:sp>
      <p:sp>
        <p:nvSpPr>
          <p:cNvPr id="535574" name="AutoShape 22"/>
          <p:cNvSpPr>
            <a:spLocks noChangeArrowheads="1"/>
          </p:cNvSpPr>
          <p:nvPr/>
        </p:nvSpPr>
        <p:spPr bwMode="auto">
          <a:xfrm>
            <a:off x="6086475" y="3033713"/>
            <a:ext cx="609600" cy="790575"/>
          </a:xfrm>
          <a:prstGeom prst="rightArrow">
            <a:avLst>
              <a:gd name="adj1" fmla="val 47917"/>
              <a:gd name="adj2" fmla="val 62500"/>
            </a:avLst>
          </a:prstGeom>
          <a:solidFill>
            <a:schemeClr val="tx1"/>
          </a:solidFill>
          <a:ln w="12700">
            <a:solidFill>
              <a:schemeClr val="tx1"/>
            </a:solidFill>
            <a:miter lim="800000"/>
            <a:headEnd type="none" w="sm" len="sm"/>
            <a:tailEnd type="none" w="sm" len="sm"/>
          </a:ln>
        </p:spPr>
        <p:txBody>
          <a:bodyPr wrap="none" anchor="ct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nl-NL" altLang="nl-NL" noProof="1">
              <a:latin typeface="Tahoma" pitchFamily="34" charset="0"/>
            </a:endParaRPr>
          </a:p>
        </p:txBody>
      </p:sp>
      <p:sp>
        <p:nvSpPr>
          <p:cNvPr id="535575" name="Text Box 24"/>
          <p:cNvSpPr txBox="1">
            <a:spLocks noChangeArrowheads="1"/>
          </p:cNvSpPr>
          <p:nvPr/>
        </p:nvSpPr>
        <p:spPr bwMode="auto">
          <a:xfrm>
            <a:off x="846138" y="1231900"/>
            <a:ext cx="1201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000">
                <a:latin typeface="Tahoma" pitchFamily="34" charset="0"/>
              </a:rPr>
              <a:t>Objects</a:t>
            </a:r>
          </a:p>
        </p:txBody>
      </p:sp>
      <p:sp>
        <p:nvSpPr>
          <p:cNvPr id="535576" name="Text Box 25"/>
          <p:cNvSpPr txBox="1">
            <a:spLocks noChangeArrowheads="1"/>
          </p:cNvSpPr>
          <p:nvPr/>
        </p:nvSpPr>
        <p:spPr bwMode="auto">
          <a:xfrm>
            <a:off x="2624138" y="1239838"/>
            <a:ext cx="3455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hangingPunct="0"/>
            <a:r>
              <a:rPr lang="en-US" altLang="nl-NL" sz="2000">
                <a:latin typeface="Tahoma" pitchFamily="34" charset="0"/>
              </a:rPr>
              <a:t>Data collection</a:t>
            </a:r>
          </a:p>
        </p:txBody>
      </p:sp>
    </p:spTree>
    <p:extLst>
      <p:ext uri="{BB962C8B-B14F-4D97-AF65-F5344CB8AC3E}">
        <p14:creationId xmlns:p14="http://schemas.microsoft.com/office/powerpoint/2010/main" val="41107166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395288" y="0"/>
            <a:ext cx="7772400" cy="1143000"/>
          </a:xfrm>
        </p:spPr>
        <p:txBody>
          <a:bodyPr/>
          <a:lstStyle/>
          <a:p>
            <a:pPr algn="l" eaLnBrk="1" hangingPunct="1"/>
            <a:r>
              <a:rPr lang="nl-NL" altLang="nl-NL" dirty="0" err="1" smtClean="0"/>
              <a:t>Differential</a:t>
            </a:r>
            <a:r>
              <a:rPr lang="nl-NL" altLang="nl-NL" dirty="0" smtClean="0"/>
              <a:t> </a:t>
            </a:r>
            <a:r>
              <a:rPr lang="nl-NL" altLang="nl-NL" dirty="0" err="1" smtClean="0"/>
              <a:t>expression</a:t>
            </a:r>
            <a:r>
              <a:rPr lang="nl-NL" altLang="nl-NL" dirty="0" smtClean="0"/>
              <a:t>: </a:t>
            </a:r>
            <a:r>
              <a:rPr lang="nl-NL" altLang="nl-NL" dirty="0" err="1" smtClean="0"/>
              <a:t>shrinkage</a:t>
            </a:r>
            <a:endParaRPr lang="en-US" altLang="nl-NL" dirty="0" smtClean="0"/>
          </a:p>
        </p:txBody>
      </p:sp>
      <p:sp>
        <p:nvSpPr>
          <p:cNvPr id="30725" name="Rectangle 3"/>
          <p:cNvSpPr>
            <a:spLocks noGrp="1" noChangeArrowheads="1"/>
          </p:cNvSpPr>
          <p:nvPr>
            <p:ph type="body" idx="1"/>
          </p:nvPr>
        </p:nvSpPr>
        <p:spPr>
          <a:xfrm>
            <a:off x="457200" y="1371600"/>
            <a:ext cx="8229600" cy="833438"/>
          </a:xfrm>
        </p:spPr>
        <p:txBody>
          <a:bodyPr/>
          <a:lstStyle/>
          <a:p>
            <a:pPr eaLnBrk="1" hangingPunct="1">
              <a:spcBef>
                <a:spcPct val="100000"/>
              </a:spcBef>
              <a:buFontTx/>
              <a:buNone/>
            </a:pPr>
            <a:r>
              <a:rPr lang="en-US" altLang="nl-NL" sz="2400" dirty="0" smtClean="0"/>
              <a:t>Standard </a:t>
            </a:r>
            <a:r>
              <a:rPr lang="en-US" altLang="nl-NL" sz="2400" i="1" dirty="0" smtClean="0"/>
              <a:t>t</a:t>
            </a:r>
            <a:r>
              <a:rPr lang="en-US" altLang="nl-NL" sz="2400" dirty="0" smtClean="0"/>
              <a:t>-statistics:</a:t>
            </a:r>
          </a:p>
          <a:p>
            <a:pPr eaLnBrk="1" hangingPunct="1">
              <a:spcBef>
                <a:spcPct val="100000"/>
              </a:spcBef>
              <a:buFontTx/>
              <a:buNone/>
            </a:pPr>
            <a:endParaRPr lang="nl-NL" altLang="nl-NL" sz="2400" dirty="0" smtClean="0"/>
          </a:p>
          <a:p>
            <a:pPr eaLnBrk="1" hangingPunct="1">
              <a:spcBef>
                <a:spcPct val="100000"/>
              </a:spcBef>
              <a:buFontTx/>
              <a:buNone/>
            </a:pPr>
            <a:endParaRPr lang="en-US" altLang="nl-NL" dirty="0" smtClean="0"/>
          </a:p>
        </p:txBody>
      </p:sp>
      <p:pic>
        <p:nvPicPr>
          <p:cNvPr id="307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4797425"/>
            <a:ext cx="26638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0727" name="Text Box 5"/>
          <p:cNvSpPr txBox="1">
            <a:spLocks noChangeArrowheads="1"/>
          </p:cNvSpPr>
          <p:nvPr/>
        </p:nvSpPr>
        <p:spPr bwMode="auto">
          <a:xfrm>
            <a:off x="76200" y="3500438"/>
            <a:ext cx="60076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ctr" eaLnBrk="0" hangingPunct="0">
              <a:spcBef>
                <a:spcPct val="50000"/>
              </a:spcBef>
              <a:defRPr sz="2400">
                <a:solidFill>
                  <a:schemeClr val="tx1"/>
                </a:solidFill>
                <a:latin typeface="Tahoma" pitchFamily="34" charset="0"/>
              </a:defRPr>
            </a:lvl1pPr>
            <a:lvl2pPr marL="742950" indent="-285750" algn="ctr" eaLnBrk="0" hangingPunct="0">
              <a:spcBef>
                <a:spcPct val="50000"/>
              </a:spcBef>
              <a:defRPr sz="2400">
                <a:solidFill>
                  <a:schemeClr val="tx1"/>
                </a:solidFill>
                <a:latin typeface="Tahoma" pitchFamily="34" charset="0"/>
              </a:defRPr>
            </a:lvl2pPr>
            <a:lvl3pPr marL="1143000" indent="-228600" algn="ctr" eaLnBrk="0" hangingPunct="0">
              <a:spcBef>
                <a:spcPct val="50000"/>
              </a:spcBef>
              <a:defRPr sz="2400">
                <a:solidFill>
                  <a:schemeClr val="tx1"/>
                </a:solidFill>
                <a:latin typeface="Tahoma" pitchFamily="34" charset="0"/>
              </a:defRPr>
            </a:lvl3pPr>
            <a:lvl4pPr marL="1600200" indent="-228600" algn="ctr" eaLnBrk="0" hangingPunct="0">
              <a:spcBef>
                <a:spcPct val="50000"/>
              </a:spcBef>
              <a:defRPr sz="2400">
                <a:solidFill>
                  <a:schemeClr val="tx1"/>
                </a:solidFill>
                <a:latin typeface="Tahoma" pitchFamily="34" charset="0"/>
              </a:defRPr>
            </a:lvl4pPr>
            <a:lvl5pPr marL="2057400" indent="-228600" algn="ctr" eaLnBrk="0" hangingPunct="0">
              <a:spcBef>
                <a:spcPct val="50000"/>
              </a:spcBef>
              <a:defRPr sz="2400">
                <a:solidFill>
                  <a:schemeClr val="tx1"/>
                </a:solidFill>
                <a:latin typeface="Tahoma" pitchFamily="34" charset="0"/>
              </a:defRPr>
            </a:lvl5pPr>
            <a:lvl6pPr marL="2514600" indent="-228600" algn="ctr" eaLnBrk="0" fontAlgn="base" hangingPunct="0">
              <a:spcBef>
                <a:spcPct val="50000"/>
              </a:spcBef>
              <a:spcAft>
                <a:spcPct val="0"/>
              </a:spcAft>
              <a:defRPr sz="2400">
                <a:solidFill>
                  <a:schemeClr val="tx1"/>
                </a:solidFill>
                <a:latin typeface="Tahoma" pitchFamily="34" charset="0"/>
              </a:defRPr>
            </a:lvl6pPr>
            <a:lvl7pPr marL="2971800" indent="-228600" algn="ctr" eaLnBrk="0" fontAlgn="base" hangingPunct="0">
              <a:spcBef>
                <a:spcPct val="50000"/>
              </a:spcBef>
              <a:spcAft>
                <a:spcPct val="0"/>
              </a:spcAft>
              <a:defRPr sz="2400">
                <a:solidFill>
                  <a:schemeClr val="tx1"/>
                </a:solidFill>
                <a:latin typeface="Tahoma" pitchFamily="34" charset="0"/>
              </a:defRPr>
            </a:lvl7pPr>
            <a:lvl8pPr marL="3429000" indent="-228600" algn="ctr" eaLnBrk="0" fontAlgn="base" hangingPunct="0">
              <a:spcBef>
                <a:spcPct val="50000"/>
              </a:spcBef>
              <a:spcAft>
                <a:spcPct val="0"/>
              </a:spcAft>
              <a:defRPr sz="2400">
                <a:solidFill>
                  <a:schemeClr val="tx1"/>
                </a:solidFill>
                <a:latin typeface="Tahoma" pitchFamily="34" charset="0"/>
              </a:defRPr>
            </a:lvl8pPr>
            <a:lvl9pPr marL="3886200" indent="-228600" algn="ctr" eaLnBrk="0" fontAlgn="base" hangingPunct="0">
              <a:spcBef>
                <a:spcPct val="50000"/>
              </a:spcBef>
              <a:spcAft>
                <a:spcPct val="0"/>
              </a:spcAft>
              <a:defRPr sz="2400">
                <a:solidFill>
                  <a:schemeClr val="tx1"/>
                </a:solidFill>
                <a:latin typeface="Tahoma" pitchFamily="34" charset="0"/>
              </a:defRPr>
            </a:lvl9pPr>
          </a:lstStyle>
          <a:p>
            <a:pPr algn="l" eaLnBrk="1" hangingPunct="1">
              <a:spcBef>
                <a:spcPct val="0"/>
              </a:spcBef>
            </a:pPr>
            <a:r>
              <a:rPr lang="en-US" altLang="nl-NL" dirty="0" smtClean="0">
                <a:solidFill>
                  <a:srgbClr val="FF3300"/>
                </a:solidFill>
                <a:latin typeface="+mn-lt"/>
              </a:rPr>
              <a:t>     Shrink</a:t>
            </a:r>
            <a:r>
              <a:rPr lang="en-US" altLang="nl-NL" dirty="0" smtClean="0">
                <a:latin typeface="+mn-lt"/>
              </a:rPr>
              <a:t> </a:t>
            </a:r>
            <a:r>
              <a:rPr lang="en-US" altLang="nl-NL" dirty="0">
                <a:latin typeface="+mn-lt"/>
              </a:rPr>
              <a:t>the individual estimate      </a:t>
            </a:r>
            <a:r>
              <a:rPr lang="en-US" altLang="nl-NL" dirty="0" smtClean="0">
                <a:latin typeface="+mn-lt"/>
              </a:rPr>
              <a:t>  towards </a:t>
            </a:r>
            <a:endParaRPr lang="en-US" altLang="nl-NL" dirty="0">
              <a:latin typeface="+mn-lt"/>
            </a:endParaRPr>
          </a:p>
        </p:txBody>
      </p:sp>
      <p:pic>
        <p:nvPicPr>
          <p:cNvPr id="3072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429000"/>
            <a:ext cx="365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3072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1362" y="3500438"/>
            <a:ext cx="3508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3073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1916113"/>
            <a:ext cx="2797175"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grpSp>
        <p:nvGrpSpPr>
          <p:cNvPr id="2" name="Group 9"/>
          <p:cNvGrpSpPr>
            <a:grpSpLocks/>
          </p:cNvGrpSpPr>
          <p:nvPr/>
        </p:nvGrpSpPr>
        <p:grpSpPr bwMode="auto">
          <a:xfrm>
            <a:off x="3779838" y="4005263"/>
            <a:ext cx="2808287" cy="719137"/>
            <a:chOff x="1488" y="768"/>
            <a:chExt cx="3504" cy="480"/>
          </a:xfrm>
        </p:grpSpPr>
        <p:sp>
          <p:nvSpPr>
            <p:cNvPr id="30733" name="Text Box 10"/>
            <p:cNvSpPr txBox="1">
              <a:spLocks noChangeArrowheads="1"/>
            </p:cNvSpPr>
            <p:nvPr/>
          </p:nvSpPr>
          <p:spPr bwMode="auto">
            <a:xfrm>
              <a:off x="1536" y="768"/>
              <a:ext cx="345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algn="ctr" eaLnBrk="0" hangingPunct="0">
                <a:spcBef>
                  <a:spcPct val="50000"/>
                </a:spcBef>
                <a:defRPr sz="2400">
                  <a:solidFill>
                    <a:schemeClr val="tx1"/>
                  </a:solidFill>
                  <a:latin typeface="Tahoma" pitchFamily="34" charset="0"/>
                </a:defRPr>
              </a:lvl1pPr>
              <a:lvl2pPr marL="742950" indent="-285750" algn="ctr" eaLnBrk="0" hangingPunct="0">
                <a:spcBef>
                  <a:spcPct val="50000"/>
                </a:spcBef>
                <a:defRPr sz="2400">
                  <a:solidFill>
                    <a:schemeClr val="tx1"/>
                  </a:solidFill>
                  <a:latin typeface="Tahoma" pitchFamily="34" charset="0"/>
                </a:defRPr>
              </a:lvl2pPr>
              <a:lvl3pPr marL="1143000" indent="-228600" algn="ctr" eaLnBrk="0" hangingPunct="0">
                <a:spcBef>
                  <a:spcPct val="50000"/>
                </a:spcBef>
                <a:defRPr sz="2400">
                  <a:solidFill>
                    <a:schemeClr val="tx1"/>
                  </a:solidFill>
                  <a:latin typeface="Tahoma" pitchFamily="34" charset="0"/>
                </a:defRPr>
              </a:lvl3pPr>
              <a:lvl4pPr marL="1600200" indent="-228600" algn="ctr" eaLnBrk="0" hangingPunct="0">
                <a:spcBef>
                  <a:spcPct val="50000"/>
                </a:spcBef>
                <a:defRPr sz="2400">
                  <a:solidFill>
                    <a:schemeClr val="tx1"/>
                  </a:solidFill>
                  <a:latin typeface="Tahoma" pitchFamily="34" charset="0"/>
                </a:defRPr>
              </a:lvl4pPr>
              <a:lvl5pPr marL="2057400" indent="-228600" algn="ctr" eaLnBrk="0" hangingPunct="0">
                <a:spcBef>
                  <a:spcPct val="50000"/>
                </a:spcBef>
                <a:defRPr sz="2400">
                  <a:solidFill>
                    <a:schemeClr val="tx1"/>
                  </a:solidFill>
                  <a:latin typeface="Tahoma" pitchFamily="34" charset="0"/>
                </a:defRPr>
              </a:lvl5pPr>
              <a:lvl6pPr marL="2514600" indent="-228600" algn="ctr" eaLnBrk="0" fontAlgn="base" hangingPunct="0">
                <a:spcBef>
                  <a:spcPct val="50000"/>
                </a:spcBef>
                <a:spcAft>
                  <a:spcPct val="0"/>
                </a:spcAft>
                <a:defRPr sz="2400">
                  <a:solidFill>
                    <a:schemeClr val="tx1"/>
                  </a:solidFill>
                  <a:latin typeface="Tahoma" pitchFamily="34" charset="0"/>
                </a:defRPr>
              </a:lvl6pPr>
              <a:lvl7pPr marL="2971800" indent="-228600" algn="ctr" eaLnBrk="0" fontAlgn="base" hangingPunct="0">
                <a:spcBef>
                  <a:spcPct val="50000"/>
                </a:spcBef>
                <a:spcAft>
                  <a:spcPct val="0"/>
                </a:spcAft>
                <a:defRPr sz="2400">
                  <a:solidFill>
                    <a:schemeClr val="tx1"/>
                  </a:solidFill>
                  <a:latin typeface="Tahoma" pitchFamily="34" charset="0"/>
                </a:defRPr>
              </a:lvl7pPr>
              <a:lvl8pPr marL="3429000" indent="-228600" algn="ctr" eaLnBrk="0" fontAlgn="base" hangingPunct="0">
                <a:spcBef>
                  <a:spcPct val="50000"/>
                </a:spcBef>
                <a:spcAft>
                  <a:spcPct val="0"/>
                </a:spcAft>
                <a:defRPr sz="2400">
                  <a:solidFill>
                    <a:schemeClr val="tx1"/>
                  </a:solidFill>
                  <a:latin typeface="Tahoma" pitchFamily="34" charset="0"/>
                </a:defRPr>
              </a:lvl8pPr>
              <a:lvl9pPr marL="3886200" indent="-228600" algn="ctr" eaLnBrk="0" fontAlgn="base" hangingPunct="0">
                <a:spcBef>
                  <a:spcPct val="50000"/>
                </a:spcBef>
                <a:spcAft>
                  <a:spcPct val="0"/>
                </a:spcAft>
                <a:defRPr sz="2400">
                  <a:solidFill>
                    <a:schemeClr val="tx1"/>
                  </a:solidFill>
                  <a:latin typeface="Tahoma" pitchFamily="34" charset="0"/>
                </a:defRPr>
              </a:lvl9pPr>
            </a:lstStyle>
            <a:p>
              <a:pPr algn="l" eaLnBrk="1" hangingPunct="1">
                <a:spcBef>
                  <a:spcPct val="0"/>
                </a:spcBef>
              </a:pPr>
              <a:r>
                <a:rPr lang="en-US" altLang="nl-NL" sz="2000">
                  <a:latin typeface="+mn-lt"/>
                </a:rPr>
                <a:t>degrees of freedom</a:t>
              </a:r>
            </a:p>
          </p:txBody>
        </p:sp>
        <p:sp>
          <p:nvSpPr>
            <p:cNvPr id="30734" name="Line 11"/>
            <p:cNvSpPr>
              <a:spLocks noChangeShapeType="1"/>
            </p:cNvSpPr>
            <p:nvPr/>
          </p:nvSpPr>
          <p:spPr bwMode="auto">
            <a:xfrm flipH="1">
              <a:off x="1488" y="960"/>
              <a:ext cx="96" cy="288"/>
            </a:xfrm>
            <a:prstGeom prst="line">
              <a:avLst/>
            </a:prstGeom>
            <a:noFill/>
            <a:ln w="25400">
              <a:solidFill>
                <a:schemeClr val="accent2"/>
              </a:solidFill>
              <a:round/>
              <a:headEnd/>
              <a:tailEnd type="stealth" w="lg" len="lg"/>
            </a:ln>
            <a:extLst>
              <a:ext uri="{909E8E84-426E-40DD-AFC4-6F175D3DCCD1}">
                <a14:hiddenFill xmlns:a14="http://schemas.microsoft.com/office/drawing/2010/main">
                  <a:noFill/>
                </a14:hiddenFill>
              </a:ext>
            </a:extLst>
          </p:spPr>
          <p:txBody>
            <a:bodyPr/>
            <a:lstStyle/>
            <a:p>
              <a:endParaRPr lang="nl-NL"/>
            </a:p>
          </p:txBody>
        </p:sp>
      </p:grpSp>
      <p:sp>
        <p:nvSpPr>
          <p:cNvPr id="30732" name="Text Box 12"/>
          <p:cNvSpPr txBox="1">
            <a:spLocks noChangeArrowheads="1"/>
          </p:cNvSpPr>
          <p:nvPr/>
        </p:nvSpPr>
        <p:spPr bwMode="auto">
          <a:xfrm>
            <a:off x="3977028" y="5949950"/>
            <a:ext cx="4611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eaLnBrk="0" hangingPunct="0">
              <a:spcBef>
                <a:spcPct val="50000"/>
              </a:spcBef>
              <a:defRPr sz="2400">
                <a:solidFill>
                  <a:schemeClr val="tx1"/>
                </a:solidFill>
                <a:latin typeface="Tahoma" pitchFamily="34" charset="0"/>
              </a:defRPr>
            </a:lvl1pPr>
            <a:lvl2pPr marL="742950" indent="-285750" algn="ctr" eaLnBrk="0" hangingPunct="0">
              <a:spcBef>
                <a:spcPct val="50000"/>
              </a:spcBef>
              <a:defRPr sz="2400">
                <a:solidFill>
                  <a:schemeClr val="tx1"/>
                </a:solidFill>
                <a:latin typeface="Tahoma" pitchFamily="34" charset="0"/>
              </a:defRPr>
            </a:lvl2pPr>
            <a:lvl3pPr marL="1143000" indent="-228600" algn="ctr" eaLnBrk="0" hangingPunct="0">
              <a:spcBef>
                <a:spcPct val="50000"/>
              </a:spcBef>
              <a:defRPr sz="2400">
                <a:solidFill>
                  <a:schemeClr val="tx1"/>
                </a:solidFill>
                <a:latin typeface="Tahoma" pitchFamily="34" charset="0"/>
              </a:defRPr>
            </a:lvl3pPr>
            <a:lvl4pPr marL="1600200" indent="-228600" algn="ctr" eaLnBrk="0" hangingPunct="0">
              <a:spcBef>
                <a:spcPct val="50000"/>
              </a:spcBef>
              <a:defRPr sz="2400">
                <a:solidFill>
                  <a:schemeClr val="tx1"/>
                </a:solidFill>
                <a:latin typeface="Tahoma" pitchFamily="34" charset="0"/>
              </a:defRPr>
            </a:lvl4pPr>
            <a:lvl5pPr marL="2057400" indent="-228600" algn="ctr" eaLnBrk="0" hangingPunct="0">
              <a:spcBef>
                <a:spcPct val="50000"/>
              </a:spcBef>
              <a:defRPr sz="2400">
                <a:solidFill>
                  <a:schemeClr val="tx1"/>
                </a:solidFill>
                <a:latin typeface="Tahoma" pitchFamily="34" charset="0"/>
              </a:defRPr>
            </a:lvl5pPr>
            <a:lvl6pPr marL="2514600" indent="-228600" algn="ctr" eaLnBrk="0" fontAlgn="base" hangingPunct="0">
              <a:spcBef>
                <a:spcPct val="50000"/>
              </a:spcBef>
              <a:spcAft>
                <a:spcPct val="0"/>
              </a:spcAft>
              <a:defRPr sz="2400">
                <a:solidFill>
                  <a:schemeClr val="tx1"/>
                </a:solidFill>
                <a:latin typeface="Tahoma" pitchFamily="34" charset="0"/>
              </a:defRPr>
            </a:lvl6pPr>
            <a:lvl7pPr marL="2971800" indent="-228600" algn="ctr" eaLnBrk="0" fontAlgn="base" hangingPunct="0">
              <a:spcBef>
                <a:spcPct val="50000"/>
              </a:spcBef>
              <a:spcAft>
                <a:spcPct val="0"/>
              </a:spcAft>
              <a:defRPr sz="2400">
                <a:solidFill>
                  <a:schemeClr val="tx1"/>
                </a:solidFill>
                <a:latin typeface="Tahoma" pitchFamily="34" charset="0"/>
              </a:defRPr>
            </a:lvl7pPr>
            <a:lvl8pPr marL="3429000" indent="-228600" algn="ctr" eaLnBrk="0" fontAlgn="base" hangingPunct="0">
              <a:spcBef>
                <a:spcPct val="50000"/>
              </a:spcBef>
              <a:spcAft>
                <a:spcPct val="0"/>
              </a:spcAft>
              <a:defRPr sz="2400">
                <a:solidFill>
                  <a:schemeClr val="tx1"/>
                </a:solidFill>
                <a:latin typeface="Tahoma" pitchFamily="34" charset="0"/>
              </a:defRPr>
            </a:lvl8pPr>
            <a:lvl9pPr marL="3886200" indent="-228600" algn="ctr" eaLnBrk="0" fontAlgn="base" hangingPunct="0">
              <a:spcBef>
                <a:spcPct val="50000"/>
              </a:spcBef>
              <a:spcAft>
                <a:spcPct val="0"/>
              </a:spcAft>
              <a:defRPr sz="2400">
                <a:solidFill>
                  <a:schemeClr val="tx1"/>
                </a:solidFill>
                <a:latin typeface="Tahoma" pitchFamily="34" charset="0"/>
              </a:defRPr>
            </a:lvl9pPr>
          </a:lstStyle>
          <a:p>
            <a:pPr eaLnBrk="1" hangingPunct="1"/>
            <a:r>
              <a:rPr lang="nl-NL" altLang="nl-NL" dirty="0">
                <a:latin typeface="+mn-lt"/>
              </a:rPr>
              <a:t>d</a:t>
            </a:r>
            <a:r>
              <a:rPr lang="nl-NL" altLang="nl-NL" baseline="-25000" dirty="0">
                <a:latin typeface="+mn-lt"/>
              </a:rPr>
              <a:t>0</a:t>
            </a:r>
            <a:r>
              <a:rPr lang="nl-NL" altLang="nl-NL" dirty="0">
                <a:latin typeface="+mn-lt"/>
              </a:rPr>
              <a:t> </a:t>
            </a:r>
            <a:r>
              <a:rPr lang="nl-NL" altLang="nl-NL" dirty="0" err="1">
                <a:latin typeface="+mn-lt"/>
              </a:rPr>
              <a:t>and</a:t>
            </a:r>
            <a:r>
              <a:rPr lang="nl-NL" altLang="nl-NL" dirty="0">
                <a:latin typeface="+mn-lt"/>
              </a:rPr>
              <a:t> s</a:t>
            </a:r>
            <a:r>
              <a:rPr lang="nl-NL" altLang="nl-NL" baseline="-25000" dirty="0">
                <a:latin typeface="+mn-lt"/>
              </a:rPr>
              <a:t>0</a:t>
            </a:r>
            <a:r>
              <a:rPr lang="nl-NL" altLang="nl-NL" dirty="0">
                <a:latin typeface="+mn-lt"/>
              </a:rPr>
              <a:t> </a:t>
            </a:r>
            <a:r>
              <a:rPr lang="nl-NL" altLang="nl-NL" dirty="0" err="1">
                <a:latin typeface="+mn-lt"/>
              </a:rPr>
              <a:t>estimated</a:t>
            </a:r>
            <a:r>
              <a:rPr lang="nl-NL" altLang="nl-NL" dirty="0">
                <a:latin typeface="+mn-lt"/>
              </a:rPr>
              <a:t> </a:t>
            </a:r>
            <a:r>
              <a:rPr lang="nl-NL" altLang="nl-NL" dirty="0" err="1">
                <a:latin typeface="+mn-lt"/>
              </a:rPr>
              <a:t>across</a:t>
            </a:r>
            <a:r>
              <a:rPr lang="nl-NL" altLang="nl-NL" dirty="0">
                <a:latin typeface="+mn-lt"/>
              </a:rPr>
              <a:t> </a:t>
            </a:r>
            <a:r>
              <a:rPr lang="nl-NL" altLang="nl-NL" dirty="0" err="1">
                <a:latin typeface="+mn-lt"/>
              </a:rPr>
              <a:t>all</a:t>
            </a:r>
            <a:r>
              <a:rPr lang="nl-NL" altLang="nl-NL" dirty="0">
                <a:latin typeface="+mn-lt"/>
              </a:rPr>
              <a:t> </a:t>
            </a:r>
            <a:r>
              <a:rPr lang="nl-NL" altLang="nl-NL" dirty="0" err="1">
                <a:latin typeface="+mn-lt"/>
              </a:rPr>
              <a:t>genes</a:t>
            </a:r>
            <a:endParaRPr lang="en-US" altLang="nl-NL" dirty="0">
              <a:latin typeface="+mn-lt"/>
            </a:endParaRPr>
          </a:p>
        </p:txBody>
      </p:sp>
    </p:spTree>
    <p:extLst>
      <p:ext uri="{BB962C8B-B14F-4D97-AF65-F5344CB8AC3E}">
        <p14:creationId xmlns:p14="http://schemas.microsoft.com/office/powerpoint/2010/main" val="1048626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r>
              <a:rPr lang="en-US" altLang="nl-NL" smtClean="0"/>
              <a:t>Multiple testing</a:t>
            </a:r>
          </a:p>
        </p:txBody>
      </p:sp>
      <p:sp>
        <p:nvSpPr>
          <p:cNvPr id="197635" name="Rectangle 3"/>
          <p:cNvSpPr>
            <a:spLocks noGrp="1" noChangeArrowheads="1"/>
          </p:cNvSpPr>
          <p:nvPr>
            <p:ph type="body" idx="1"/>
          </p:nvPr>
        </p:nvSpPr>
        <p:spPr/>
        <p:txBody>
          <a:bodyPr/>
          <a:lstStyle/>
          <a:p>
            <a:pPr eaLnBrk="1" hangingPunct="1"/>
            <a:r>
              <a:rPr lang="en-US" altLang="nl-NL" dirty="0" smtClean="0"/>
              <a:t>Say that you perform a statistical test with a 0.05 threshold, but you repeat the test on twenty different observations.</a:t>
            </a:r>
          </a:p>
          <a:p>
            <a:pPr eaLnBrk="1" hangingPunct="1"/>
            <a:r>
              <a:rPr lang="en-US" altLang="nl-NL" dirty="0" smtClean="0"/>
              <a:t>Assume that all of the observations are explainable by the null hypothesis.</a:t>
            </a:r>
          </a:p>
          <a:p>
            <a:pPr eaLnBrk="1" hangingPunct="1"/>
            <a:r>
              <a:rPr lang="en-US" altLang="nl-NL" dirty="0" smtClean="0"/>
              <a:t>What is the chance that at least one of the observations will receive a p-value less than 0.05?</a:t>
            </a:r>
          </a:p>
          <a:p>
            <a:pPr marL="0" indent="0" eaLnBrk="1" hangingPunct="1">
              <a:buNone/>
            </a:pPr>
            <a:endParaRPr lang="en-US" altLang="nl-NL" dirty="0" smtClean="0"/>
          </a:p>
        </p:txBody>
      </p:sp>
    </p:spTree>
    <p:extLst>
      <p:ext uri="{BB962C8B-B14F-4D97-AF65-F5344CB8AC3E}">
        <p14:creationId xmlns:p14="http://schemas.microsoft.com/office/powerpoint/2010/main" val="4109901832"/>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r>
              <a:rPr lang="en-US" altLang="nl-NL" smtClean="0"/>
              <a:t>Multiple testing</a:t>
            </a:r>
          </a:p>
        </p:txBody>
      </p:sp>
      <p:sp>
        <p:nvSpPr>
          <p:cNvPr id="197635" name="Rectangle 3"/>
          <p:cNvSpPr>
            <a:spLocks noGrp="1" noChangeArrowheads="1"/>
          </p:cNvSpPr>
          <p:nvPr>
            <p:ph type="body" idx="1"/>
          </p:nvPr>
        </p:nvSpPr>
        <p:spPr/>
        <p:txBody>
          <a:bodyPr/>
          <a:lstStyle/>
          <a:p>
            <a:pPr eaLnBrk="1" hangingPunct="1"/>
            <a:r>
              <a:rPr lang="en-US" altLang="nl-NL" dirty="0" smtClean="0"/>
              <a:t>Say that you perform a statistical test with a 0.05 threshold, but you repeat the test on twenty different observations.</a:t>
            </a:r>
          </a:p>
          <a:p>
            <a:pPr eaLnBrk="1" hangingPunct="1"/>
            <a:r>
              <a:rPr lang="en-US" altLang="nl-NL" dirty="0" smtClean="0"/>
              <a:t>Assume that all of the observations are explainable by the null hypothesis.</a:t>
            </a:r>
          </a:p>
          <a:p>
            <a:pPr eaLnBrk="1" hangingPunct="1"/>
            <a:r>
              <a:rPr lang="en-US" altLang="nl-NL" dirty="0" smtClean="0"/>
              <a:t>What is the chance that at least one of the observations will receive a p-value less than 0.05?</a:t>
            </a:r>
          </a:p>
          <a:p>
            <a:pPr eaLnBrk="1" hangingPunct="1"/>
            <a:endParaRPr lang="en-US" altLang="nl-NL" dirty="0" smtClean="0"/>
          </a:p>
          <a:p>
            <a:pPr marL="0" indent="0">
              <a:buNone/>
            </a:pPr>
            <a:r>
              <a:rPr lang="en-US" altLang="nl-NL" dirty="0"/>
              <a:t>Pr(making a mistake) = 0.05</a:t>
            </a:r>
          </a:p>
          <a:p>
            <a:pPr marL="0" indent="0">
              <a:buNone/>
            </a:pPr>
            <a:r>
              <a:rPr lang="en-US" altLang="nl-NL" dirty="0"/>
              <a:t>Pr(not making a mistake) = 0.95</a:t>
            </a:r>
          </a:p>
          <a:p>
            <a:pPr marL="0" indent="0">
              <a:buNone/>
            </a:pPr>
            <a:r>
              <a:rPr lang="en-US" altLang="nl-NL" dirty="0"/>
              <a:t>Pr(not making any mistake) = 0.95</a:t>
            </a:r>
            <a:r>
              <a:rPr lang="en-US" altLang="nl-NL" baseline="30000" dirty="0"/>
              <a:t>20</a:t>
            </a:r>
            <a:r>
              <a:rPr lang="en-US" altLang="nl-NL" dirty="0"/>
              <a:t> = </a:t>
            </a:r>
            <a:r>
              <a:rPr lang="en-US" altLang="nl-NL" dirty="0" smtClean="0"/>
              <a:t>0.358   		(independence)    </a:t>
            </a:r>
            <a:endParaRPr lang="en-US" altLang="nl-NL" baseline="30000" dirty="0"/>
          </a:p>
          <a:p>
            <a:pPr marL="0" indent="0">
              <a:buNone/>
            </a:pPr>
            <a:r>
              <a:rPr lang="en-US" altLang="nl-NL" dirty="0"/>
              <a:t>Pr(making at least one mistake) = 1 - 0.358 = 0.642</a:t>
            </a:r>
          </a:p>
          <a:p>
            <a:pPr marL="0" indent="0">
              <a:buNone/>
            </a:pPr>
            <a:r>
              <a:rPr lang="en-US" altLang="nl-NL" dirty="0"/>
              <a:t>There is a 64.2% chance of making at least one </a:t>
            </a:r>
            <a:r>
              <a:rPr lang="en-US" altLang="nl-NL" dirty="0" smtClean="0"/>
              <a:t>mistake</a:t>
            </a:r>
            <a:endParaRPr lang="en-US" altLang="nl-NL" dirty="0"/>
          </a:p>
          <a:p>
            <a:pPr marL="0" indent="0" eaLnBrk="1" hangingPunct="1">
              <a:buNone/>
            </a:pPr>
            <a:endParaRPr lang="en-US" altLang="nl-NL" dirty="0" smtClean="0"/>
          </a:p>
        </p:txBody>
      </p:sp>
    </p:spTree>
    <p:extLst>
      <p:ext uri="{BB962C8B-B14F-4D97-AF65-F5344CB8AC3E}">
        <p14:creationId xmlns:p14="http://schemas.microsoft.com/office/powerpoint/2010/main" val="2284394307"/>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r>
              <a:rPr lang="en-US" altLang="nl-NL" dirty="0" smtClean="0"/>
              <a:t>Bonferroni correction</a:t>
            </a:r>
          </a:p>
        </p:txBody>
      </p:sp>
      <p:sp>
        <p:nvSpPr>
          <p:cNvPr id="201731" name="Rectangle 3"/>
          <p:cNvSpPr>
            <a:spLocks noGrp="1" noChangeArrowheads="1"/>
          </p:cNvSpPr>
          <p:nvPr>
            <p:ph type="body" idx="1"/>
          </p:nvPr>
        </p:nvSpPr>
        <p:spPr>
          <a:xfrm>
            <a:off x="457200" y="1219200"/>
            <a:ext cx="8229600" cy="5410200"/>
          </a:xfrm>
        </p:spPr>
        <p:txBody>
          <a:bodyPr/>
          <a:lstStyle/>
          <a:p>
            <a:pPr eaLnBrk="1" hangingPunct="1">
              <a:lnSpc>
                <a:spcPct val="90000"/>
              </a:lnSpc>
            </a:pPr>
            <a:r>
              <a:rPr lang="en-US" altLang="nl-NL" sz="2000" dirty="0" smtClean="0">
                <a:solidFill>
                  <a:schemeClr val="accent2"/>
                </a:solidFill>
              </a:rPr>
              <a:t>Divide the desired p-value threshold by the number of tests performed</a:t>
            </a:r>
          </a:p>
          <a:p>
            <a:pPr eaLnBrk="1" hangingPunct="1">
              <a:lnSpc>
                <a:spcPct val="90000"/>
              </a:lnSpc>
            </a:pPr>
            <a:r>
              <a:rPr lang="en-US" altLang="nl-NL" sz="2000" dirty="0" smtClean="0"/>
              <a:t>For the previous example, 0.05 / 20 = 0.0025</a:t>
            </a:r>
          </a:p>
          <a:p>
            <a:pPr marL="0" indent="0" eaLnBrk="1" hangingPunct="1">
              <a:lnSpc>
                <a:spcPct val="90000"/>
              </a:lnSpc>
              <a:buNone/>
            </a:pPr>
            <a:r>
              <a:rPr lang="en-US" altLang="nl-NL" sz="2000" dirty="0" smtClean="0"/>
              <a:t>Pr(making a mistake) = 0.0025</a:t>
            </a:r>
          </a:p>
          <a:p>
            <a:pPr marL="0" indent="0" eaLnBrk="1" hangingPunct="1">
              <a:lnSpc>
                <a:spcPct val="90000"/>
              </a:lnSpc>
              <a:buNone/>
            </a:pPr>
            <a:r>
              <a:rPr lang="en-US" altLang="nl-NL" sz="2000" dirty="0" smtClean="0"/>
              <a:t>Pr(not making a mistake) = 0.9975</a:t>
            </a:r>
          </a:p>
          <a:p>
            <a:pPr marL="0" indent="0">
              <a:lnSpc>
                <a:spcPct val="90000"/>
              </a:lnSpc>
              <a:buNone/>
            </a:pPr>
            <a:r>
              <a:rPr lang="en-US" altLang="nl-NL" sz="2000" dirty="0" smtClean="0"/>
              <a:t>Pr(not making any mistake) = 0.9975</a:t>
            </a:r>
            <a:r>
              <a:rPr lang="en-US" altLang="nl-NL" sz="2000" baseline="30000" dirty="0" smtClean="0"/>
              <a:t>20</a:t>
            </a:r>
            <a:r>
              <a:rPr lang="en-US" altLang="nl-NL" sz="2000" dirty="0" smtClean="0"/>
              <a:t> = 0.9512                  </a:t>
            </a:r>
            <a:r>
              <a:rPr lang="en-US" altLang="nl-NL" dirty="0" smtClean="0"/>
              <a:t>(independence) </a:t>
            </a:r>
            <a:endParaRPr lang="en-US" altLang="nl-NL" sz="2000" baseline="30000" dirty="0" smtClean="0"/>
          </a:p>
          <a:p>
            <a:pPr marL="0" indent="0" eaLnBrk="1" hangingPunct="1">
              <a:lnSpc>
                <a:spcPct val="90000"/>
              </a:lnSpc>
              <a:buNone/>
            </a:pPr>
            <a:r>
              <a:rPr lang="en-US" altLang="nl-NL" sz="2000" dirty="0" smtClean="0"/>
              <a:t>Pr(making at least one mistake) = FWER = 1 - 0.9512 = 0.0488</a:t>
            </a:r>
          </a:p>
          <a:p>
            <a:pPr eaLnBrk="1" hangingPunct="1">
              <a:lnSpc>
                <a:spcPct val="90000"/>
              </a:lnSpc>
            </a:pPr>
            <a:endParaRPr lang="en-US" altLang="nl-NL" sz="2000" dirty="0" smtClean="0"/>
          </a:p>
          <a:p>
            <a:pPr eaLnBrk="1" hangingPunct="1">
              <a:lnSpc>
                <a:spcPct val="90000"/>
              </a:lnSpc>
              <a:buFontTx/>
              <a:buNone/>
            </a:pPr>
            <a:r>
              <a:rPr lang="en-US" altLang="nl-NL" dirty="0" smtClean="0"/>
              <a:t>T</a:t>
            </a:r>
            <a:r>
              <a:rPr lang="en-US" altLang="nl-NL" sz="2000" dirty="0" smtClean="0"/>
              <a:t>he probability of one of the total number of tests being wrongfully said to be significantly different is of magnitude </a:t>
            </a:r>
            <a:r>
              <a:rPr lang="el-GR" altLang="nl-NL" sz="2000" dirty="0" smtClean="0"/>
              <a:t>α</a:t>
            </a:r>
            <a:r>
              <a:rPr lang="nl-NL" altLang="nl-NL" sz="2000" dirty="0" smtClean="0"/>
              <a:t> </a:t>
            </a:r>
            <a:r>
              <a:rPr lang="en-US" altLang="nl-NL" sz="2000" dirty="0" smtClean="0"/>
              <a:t>= 0.0488 (≤0.05)</a:t>
            </a:r>
          </a:p>
          <a:p>
            <a:pPr eaLnBrk="1" hangingPunct="1">
              <a:lnSpc>
                <a:spcPct val="90000"/>
              </a:lnSpc>
              <a:buFontTx/>
              <a:buNone/>
            </a:pPr>
            <a:r>
              <a:rPr lang="en-US" altLang="nl-NL" sz="2000" dirty="0" smtClean="0"/>
              <a:t> </a:t>
            </a:r>
          </a:p>
          <a:p>
            <a:pPr>
              <a:lnSpc>
                <a:spcPct val="90000"/>
              </a:lnSpc>
              <a:buNone/>
            </a:pPr>
            <a:r>
              <a:rPr lang="en-US" altLang="nl-NL" dirty="0" smtClean="0"/>
              <a:t>This is </a:t>
            </a:r>
            <a:r>
              <a:rPr lang="en-US" altLang="nl-NL" dirty="0"/>
              <a:t>actually </a:t>
            </a:r>
            <a:r>
              <a:rPr lang="en-US" altLang="nl-NL" dirty="0" smtClean="0"/>
              <a:t>the </a:t>
            </a:r>
            <a:r>
              <a:rPr lang="en-US" altLang="nl-NL" dirty="0" err="1" smtClean="0"/>
              <a:t>Šidák</a:t>
            </a:r>
            <a:r>
              <a:rPr lang="en-US" altLang="nl-NL" dirty="0" smtClean="0"/>
              <a:t> correction, when not assuming independence one gets</a:t>
            </a:r>
            <a:r>
              <a:rPr lang="en-US" altLang="nl-NL" dirty="0"/>
              <a:t> </a:t>
            </a:r>
            <a:r>
              <a:rPr lang="en-US" altLang="nl-NL" dirty="0" smtClean="0"/>
              <a:t>the </a:t>
            </a:r>
            <a:r>
              <a:rPr lang="en-US" altLang="nl-NL" sz="2000" dirty="0" smtClean="0"/>
              <a:t>Bonferroni correctio</a:t>
            </a:r>
            <a:r>
              <a:rPr lang="en-US" altLang="nl-NL" dirty="0" smtClean="0"/>
              <a:t>n:</a:t>
            </a:r>
            <a:endParaRPr lang="en-US" altLang="nl-NL" sz="2000" dirty="0" smtClean="0"/>
          </a:p>
          <a:p>
            <a:pPr lvl="1">
              <a:lnSpc>
                <a:spcPct val="90000"/>
              </a:lnSpc>
            </a:pPr>
            <a:r>
              <a:rPr lang="en-US" altLang="nl-NL" dirty="0" smtClean="0"/>
              <a:t>controls the </a:t>
            </a:r>
            <a:r>
              <a:rPr lang="en-US" altLang="nl-NL" b="1" dirty="0" smtClean="0"/>
              <a:t>Family Wise Error Rate (FWER)</a:t>
            </a:r>
            <a:r>
              <a:rPr lang="en-US" altLang="nl-NL" dirty="0" smtClean="0"/>
              <a:t> at </a:t>
            </a:r>
            <a:r>
              <a:rPr lang="el-GR" altLang="nl-NL" dirty="0"/>
              <a:t>α</a:t>
            </a:r>
            <a:r>
              <a:rPr lang="nl-NL" altLang="nl-NL" dirty="0"/>
              <a:t> </a:t>
            </a:r>
            <a:r>
              <a:rPr lang="en-US" altLang="nl-NL" dirty="0"/>
              <a:t>= </a:t>
            </a:r>
            <a:r>
              <a:rPr lang="en-US" altLang="nl-NL" dirty="0" smtClean="0"/>
              <a:t>0.05</a:t>
            </a:r>
          </a:p>
          <a:p>
            <a:pPr eaLnBrk="1" hangingPunct="1">
              <a:lnSpc>
                <a:spcPct val="90000"/>
              </a:lnSpc>
              <a:buFontTx/>
              <a:buNone/>
            </a:pPr>
            <a:endParaRPr lang="en-US" altLang="nl-NL" dirty="0"/>
          </a:p>
          <a:p>
            <a:pPr eaLnBrk="1" hangingPunct="1">
              <a:lnSpc>
                <a:spcPct val="90000"/>
              </a:lnSpc>
              <a:buFontTx/>
              <a:buNone/>
            </a:pPr>
            <a:r>
              <a:rPr lang="en-US" altLang="nl-NL" dirty="0" smtClean="0"/>
              <a:t>Greatly</a:t>
            </a:r>
            <a:r>
              <a:rPr lang="en-US" altLang="nl-NL" sz="2000" dirty="0" smtClean="0"/>
              <a:t> increases the number of false negatives</a:t>
            </a:r>
          </a:p>
        </p:txBody>
      </p:sp>
    </p:spTree>
    <p:extLst>
      <p:ext uri="{BB962C8B-B14F-4D97-AF65-F5344CB8AC3E}">
        <p14:creationId xmlns:p14="http://schemas.microsoft.com/office/powerpoint/2010/main" val="4046390970"/>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Rectangle 3"/>
          <p:cNvSpPr>
            <a:spLocks noGrp="1" noChangeArrowheads="1"/>
          </p:cNvSpPr>
          <p:nvPr>
            <p:ph type="body" idx="4294967295"/>
          </p:nvPr>
        </p:nvSpPr>
        <p:spPr>
          <a:xfrm>
            <a:off x="985838" y="1268413"/>
            <a:ext cx="7386637" cy="2174875"/>
          </a:xfrm>
        </p:spPr>
        <p:txBody>
          <a:bodyPr>
            <a:normAutofit/>
          </a:bodyPr>
          <a:lstStyle/>
          <a:p>
            <a:pPr eaLnBrk="1" hangingPunct="1">
              <a:lnSpc>
                <a:spcPct val="90000"/>
              </a:lnSpc>
              <a:buFontTx/>
              <a:buNone/>
            </a:pPr>
            <a:endParaRPr lang="en-US" altLang="nl-NL" sz="2400" i="1" dirty="0" smtClean="0">
              <a:solidFill>
                <a:schemeClr val="tx2"/>
              </a:solidFill>
            </a:endParaRPr>
          </a:p>
          <a:p>
            <a:pPr eaLnBrk="1" hangingPunct="1">
              <a:lnSpc>
                <a:spcPct val="90000"/>
              </a:lnSpc>
              <a:buFontTx/>
              <a:buNone/>
            </a:pPr>
            <a:r>
              <a:rPr lang="en-US" altLang="nl-NL" sz="2400" i="1" dirty="0" smtClean="0">
                <a:solidFill>
                  <a:schemeClr val="tx2"/>
                </a:solidFill>
              </a:rPr>
              <a:t>R</a:t>
            </a:r>
            <a:r>
              <a:rPr lang="en-US" altLang="nl-NL" sz="2400" dirty="0" smtClean="0"/>
              <a:t> = # rejected hypotheses =  # discoveries</a:t>
            </a:r>
            <a:r>
              <a:rPr lang="en-US" altLang="nl-NL" sz="2400" i="1" dirty="0" smtClean="0">
                <a:solidFill>
                  <a:schemeClr val="tx2"/>
                </a:solidFill>
              </a:rPr>
              <a:t> </a:t>
            </a:r>
          </a:p>
          <a:p>
            <a:pPr eaLnBrk="1" hangingPunct="1">
              <a:lnSpc>
                <a:spcPct val="90000"/>
              </a:lnSpc>
              <a:buFontTx/>
              <a:buNone/>
            </a:pPr>
            <a:r>
              <a:rPr lang="en-US" altLang="nl-NL" sz="2400" i="1" dirty="0" smtClean="0">
                <a:solidFill>
                  <a:schemeClr val="tx2"/>
                </a:solidFill>
              </a:rPr>
              <a:t>V</a:t>
            </a:r>
            <a:r>
              <a:rPr lang="en-US" altLang="nl-NL" sz="2400" dirty="0" smtClean="0"/>
              <a:t> of these may be in error = # false discoveries</a:t>
            </a:r>
          </a:p>
          <a:p>
            <a:pPr eaLnBrk="1" hangingPunct="1">
              <a:lnSpc>
                <a:spcPct val="90000"/>
              </a:lnSpc>
              <a:buFontTx/>
              <a:buNone/>
            </a:pPr>
            <a:endParaRPr lang="en-US" altLang="nl-NL" sz="2400" dirty="0" smtClean="0"/>
          </a:p>
          <a:p>
            <a:pPr eaLnBrk="1" hangingPunct="1">
              <a:lnSpc>
                <a:spcPct val="90000"/>
              </a:lnSpc>
              <a:buFontTx/>
              <a:buNone/>
            </a:pPr>
            <a:r>
              <a:rPr lang="en-US" altLang="nl-NL" sz="2400" dirty="0" smtClean="0"/>
              <a:t>The error (type I) in the </a:t>
            </a:r>
            <a:r>
              <a:rPr lang="en-US" altLang="nl-NL" sz="2400" b="1" dirty="0" smtClean="0"/>
              <a:t>entire study</a:t>
            </a:r>
            <a:r>
              <a:rPr lang="en-US" altLang="nl-NL" sz="2400" dirty="0" smtClean="0"/>
              <a:t> is measured by</a:t>
            </a:r>
          </a:p>
        </p:txBody>
      </p:sp>
      <p:graphicFrame>
        <p:nvGraphicFramePr>
          <p:cNvPr id="1090564" name="Object 4"/>
          <p:cNvGraphicFramePr>
            <a:graphicFrameLocks noGrp="1" noChangeAspect="1"/>
          </p:cNvGraphicFramePr>
          <p:nvPr>
            <p:ph idx="1"/>
          </p:nvPr>
        </p:nvGraphicFramePr>
        <p:xfrm>
          <a:off x="3529013" y="3559175"/>
          <a:ext cx="1997075" cy="1114425"/>
        </p:xfrm>
        <a:graphic>
          <a:graphicData uri="http://schemas.openxmlformats.org/presentationml/2006/ole">
            <mc:AlternateContent xmlns:mc="http://schemas.openxmlformats.org/markup-compatibility/2006">
              <mc:Choice xmlns:v="urn:schemas-microsoft-com:vml" Requires="v">
                <p:oleObj spid="_x0000_s26672" name="Equation" r:id="rId4" imgW="1054100" imgH="584200" progId="Equation.3">
                  <p:embed/>
                </p:oleObj>
              </mc:Choice>
              <mc:Fallback>
                <p:oleObj name="Equation" r:id="rId4" imgW="1054100" imgH="584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013" y="3559175"/>
                        <a:ext cx="1997075" cy="1114425"/>
                      </a:xfrm>
                      <a:prstGeom prst="rect">
                        <a:avLst/>
                      </a:prstGeom>
                    </p:spPr>
                  </p:pic>
                </p:oleObj>
              </mc:Fallback>
            </mc:AlternateContent>
          </a:graphicData>
        </a:graphic>
      </p:graphicFrame>
      <p:sp>
        <p:nvSpPr>
          <p:cNvPr id="74757" name="Rectangle 5"/>
          <p:cNvSpPr>
            <a:spLocks noChangeArrowheads="1"/>
          </p:cNvSpPr>
          <p:nvPr/>
        </p:nvSpPr>
        <p:spPr bwMode="auto">
          <a:xfrm>
            <a:off x="838200" y="4800600"/>
            <a:ext cx="7543800" cy="1828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nl-NL" sz="2400" dirty="0">
                <a:latin typeface="+mn-lt"/>
              </a:rPr>
              <a:t>i.e. </a:t>
            </a:r>
            <a:r>
              <a:rPr lang="en-US" altLang="nl-NL" sz="2400" dirty="0">
                <a:solidFill>
                  <a:schemeClr val="tx2"/>
                </a:solidFill>
                <a:latin typeface="+mn-lt"/>
              </a:rPr>
              <a:t>the proportion of false discoveries among the discoveries</a:t>
            </a:r>
            <a:r>
              <a:rPr lang="en-US" altLang="nl-NL" sz="2400" dirty="0">
                <a:latin typeface="+mn-lt"/>
              </a:rPr>
              <a:t> (0 if none found)</a:t>
            </a:r>
          </a:p>
          <a:p>
            <a:pPr algn="ctr" eaLnBrk="1" hangingPunct="1">
              <a:spcBef>
                <a:spcPct val="20000"/>
              </a:spcBef>
            </a:pPr>
            <a:r>
              <a:rPr lang="en-US" altLang="nl-NL" sz="2400" i="1" dirty="0">
                <a:solidFill>
                  <a:schemeClr val="tx2"/>
                </a:solidFill>
                <a:latin typeface="+mn-lt"/>
              </a:rPr>
              <a:t>FDR = E(Q</a:t>
            </a:r>
            <a:r>
              <a:rPr lang="en-US" altLang="nl-NL" sz="2400" i="1" dirty="0" smtClean="0">
                <a:solidFill>
                  <a:schemeClr val="tx2"/>
                </a:solidFill>
                <a:latin typeface="+mn-lt"/>
              </a:rPr>
              <a:t>)</a:t>
            </a:r>
            <a:endParaRPr lang="en-US" altLang="nl-NL" sz="1900" i="1" dirty="0">
              <a:solidFill>
                <a:schemeClr val="tx2"/>
              </a:solidFill>
              <a:latin typeface="+mn-lt"/>
            </a:endParaRPr>
          </a:p>
        </p:txBody>
      </p:sp>
      <p:sp>
        <p:nvSpPr>
          <p:cNvPr id="8" name="Rectangle 2"/>
          <p:cNvSpPr>
            <a:spLocks noGrp="1" noChangeArrowheads="1"/>
          </p:cNvSpPr>
          <p:nvPr>
            <p:ph type="title"/>
          </p:nvPr>
        </p:nvSpPr>
        <p:spPr>
          <a:xfrm>
            <a:off x="457200" y="540296"/>
            <a:ext cx="8229600" cy="720080"/>
          </a:xfrm>
        </p:spPr>
        <p:txBody>
          <a:bodyPr/>
          <a:lstStyle/>
          <a:p>
            <a:pPr eaLnBrk="1" hangingPunct="1"/>
            <a:r>
              <a:rPr lang="en-US" altLang="nl-NL" dirty="0" smtClean="0"/>
              <a:t>False discovery rate (FDR)</a:t>
            </a:r>
          </a:p>
        </p:txBody>
      </p:sp>
    </p:spTree>
    <p:extLst>
      <p:ext uri="{BB962C8B-B14F-4D97-AF65-F5344CB8AC3E}">
        <p14:creationId xmlns:p14="http://schemas.microsoft.com/office/powerpoint/2010/main" val="23233052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3"/>
          <p:cNvSpPr>
            <a:spLocks noGrp="1" noChangeArrowheads="1"/>
          </p:cNvSpPr>
          <p:nvPr>
            <p:ph type="body" idx="1"/>
          </p:nvPr>
        </p:nvSpPr>
        <p:spPr>
          <a:xfrm>
            <a:off x="395288" y="1604963"/>
            <a:ext cx="8497887" cy="4381500"/>
          </a:xfrm>
        </p:spPr>
        <p:txBody>
          <a:bodyPr/>
          <a:lstStyle/>
          <a:p>
            <a:pPr eaLnBrk="1" hangingPunct="1">
              <a:spcBef>
                <a:spcPct val="100000"/>
              </a:spcBef>
              <a:buFontTx/>
              <a:buNone/>
            </a:pPr>
            <a:r>
              <a:rPr lang="en-US" altLang="nl-NL" sz="2800" dirty="0" smtClean="0">
                <a:solidFill>
                  <a:srgbClr val="FF3300"/>
                </a:solidFill>
              </a:rPr>
              <a:t>Randomization</a:t>
            </a:r>
            <a:r>
              <a:rPr lang="en-US" altLang="nl-NL" sz="2800" dirty="0" smtClean="0"/>
              <a:t> – random assignment of treatments to experimental units (samples)</a:t>
            </a:r>
          </a:p>
          <a:p>
            <a:pPr eaLnBrk="1" hangingPunct="1">
              <a:spcBef>
                <a:spcPct val="100000"/>
              </a:spcBef>
              <a:buFontTx/>
              <a:buNone/>
            </a:pPr>
            <a:r>
              <a:rPr lang="en-US" altLang="nl-NL" sz="2800" dirty="0" smtClean="0">
                <a:solidFill>
                  <a:srgbClr val="FF3300"/>
                </a:solidFill>
              </a:rPr>
              <a:t>Blocking</a:t>
            </a:r>
            <a:r>
              <a:rPr lang="en-US" altLang="nl-NL" sz="2800" dirty="0" smtClean="0"/>
              <a:t> – grouping similar experimental units together and assigning different treatments within such groups of experimental units</a:t>
            </a:r>
          </a:p>
          <a:p>
            <a:pPr eaLnBrk="1" hangingPunct="1">
              <a:spcBef>
                <a:spcPct val="100000"/>
              </a:spcBef>
              <a:buFontTx/>
              <a:buNone/>
            </a:pPr>
            <a:r>
              <a:rPr lang="en-US" altLang="nl-NL" sz="2800" dirty="0" smtClean="0">
                <a:solidFill>
                  <a:srgbClr val="FF3300"/>
                </a:solidFill>
              </a:rPr>
              <a:t>Replication</a:t>
            </a:r>
            <a:r>
              <a:rPr lang="en-US" altLang="nl-NL" sz="2800" dirty="0" smtClean="0"/>
              <a:t> – applying a treatment independently to two or more experimental units</a:t>
            </a:r>
          </a:p>
          <a:p>
            <a:pPr eaLnBrk="1" hangingPunct="1">
              <a:spcBef>
                <a:spcPct val="100000"/>
              </a:spcBef>
              <a:buFontTx/>
              <a:buNone/>
            </a:pPr>
            <a:endParaRPr lang="en-US" altLang="nl-NL" sz="2800" dirty="0" smtClean="0"/>
          </a:p>
        </p:txBody>
      </p:sp>
      <p:sp>
        <p:nvSpPr>
          <p:cNvPr id="7" name="Rectangle 2"/>
          <p:cNvSpPr txBox="1">
            <a:spLocks noChangeArrowheads="1"/>
          </p:cNvSpPr>
          <p:nvPr/>
        </p:nvSpPr>
        <p:spPr>
          <a:xfrm>
            <a:off x="457200" y="540296"/>
            <a:ext cx="8229600" cy="7200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0000FF"/>
                </a:solidFill>
                <a:latin typeface="+mj-lt"/>
                <a:ea typeface="+mj-ea"/>
                <a:cs typeface="+mj-cs"/>
              </a:defRPr>
            </a:lvl1pPr>
          </a:lstStyle>
          <a:p>
            <a:r>
              <a:rPr lang="en-US" altLang="nl-NL" dirty="0"/>
              <a:t>Experimental design trinity</a:t>
            </a:r>
            <a:endParaRPr lang="en-US" altLang="nl-NL" dirty="0" smtClean="0"/>
          </a:p>
        </p:txBody>
      </p:sp>
    </p:spTree>
    <p:extLst>
      <p:ext uri="{BB962C8B-B14F-4D97-AF65-F5344CB8AC3E}">
        <p14:creationId xmlns:p14="http://schemas.microsoft.com/office/powerpoint/2010/main" val="162986053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7"/>
          <p:cNvSpPr>
            <a:spLocks noGrp="1" noChangeArrowheads="1"/>
          </p:cNvSpPr>
          <p:nvPr>
            <p:ph type="title"/>
          </p:nvPr>
        </p:nvSpPr>
        <p:spPr/>
        <p:txBody>
          <a:bodyPr/>
          <a:lstStyle/>
          <a:p>
            <a:pPr algn="l" eaLnBrk="1" hangingPunct="1"/>
            <a:r>
              <a:rPr lang="en-US" altLang="nl-NL" dirty="0" smtClean="0"/>
              <a:t>Why are these bad experimental designs?</a:t>
            </a:r>
            <a:endParaRPr lang="en-US" altLang="nl-NL" noProof="1" smtClean="0"/>
          </a:p>
        </p:txBody>
      </p:sp>
      <p:sp>
        <p:nvSpPr>
          <p:cNvPr id="6149" name="Rectangle 8"/>
          <p:cNvSpPr>
            <a:spLocks noGrp="1" noChangeArrowheads="1"/>
          </p:cNvSpPr>
          <p:nvPr>
            <p:ph type="body" idx="1"/>
          </p:nvPr>
        </p:nvSpPr>
        <p:spPr/>
        <p:txBody>
          <a:bodyPr>
            <a:normAutofit/>
          </a:bodyPr>
          <a:lstStyle/>
          <a:p>
            <a:pPr marL="0" indent="0">
              <a:spcBef>
                <a:spcPct val="0"/>
              </a:spcBef>
              <a:buNone/>
            </a:pPr>
            <a:r>
              <a:rPr lang="nl-NL" altLang="nl-NL" sz="2400" dirty="0" err="1" smtClean="0"/>
              <a:t>Study</a:t>
            </a:r>
            <a:r>
              <a:rPr lang="nl-NL" altLang="nl-NL" sz="2400" dirty="0" smtClean="0"/>
              <a:t>: </a:t>
            </a:r>
            <a:r>
              <a:rPr lang="nl-NL" altLang="nl-NL" sz="2400" dirty="0" err="1" smtClean="0"/>
              <a:t>cancer</a:t>
            </a:r>
            <a:r>
              <a:rPr lang="nl-NL" altLang="nl-NL" sz="2400" dirty="0" smtClean="0"/>
              <a:t> versus </a:t>
            </a:r>
            <a:r>
              <a:rPr lang="nl-NL" altLang="nl-NL" sz="2400" dirty="0" err="1" smtClean="0"/>
              <a:t>normal</a:t>
            </a:r>
            <a:endParaRPr lang="nl-NL" altLang="nl-NL" sz="2400" dirty="0" smtClean="0"/>
          </a:p>
          <a:p>
            <a:pPr marL="0" indent="0">
              <a:spcBef>
                <a:spcPct val="0"/>
              </a:spcBef>
              <a:buNone/>
            </a:pPr>
            <a:endParaRPr lang="nl-NL" altLang="nl-NL" dirty="0" smtClean="0"/>
          </a:p>
          <a:p>
            <a:pPr>
              <a:spcBef>
                <a:spcPct val="0"/>
              </a:spcBef>
            </a:pPr>
            <a:r>
              <a:rPr lang="nl-NL" altLang="nl-NL" dirty="0"/>
              <a:t>S</a:t>
            </a:r>
            <a:r>
              <a:rPr lang="nl-NL" altLang="nl-NL" dirty="0" smtClean="0"/>
              <a:t>ample </a:t>
            </a:r>
            <a:r>
              <a:rPr lang="nl-NL" altLang="nl-NL" dirty="0" err="1"/>
              <a:t>collection</a:t>
            </a:r>
            <a:r>
              <a:rPr lang="nl-NL" altLang="nl-NL" dirty="0"/>
              <a:t>: </a:t>
            </a:r>
            <a:r>
              <a:rPr lang="nl-NL" altLang="nl-NL" dirty="0" err="1"/>
              <a:t>blood</a:t>
            </a:r>
            <a:r>
              <a:rPr lang="nl-NL" altLang="nl-NL" dirty="0"/>
              <a:t> </a:t>
            </a:r>
            <a:r>
              <a:rPr lang="nl-NL" altLang="nl-NL" dirty="0" err="1"/>
              <a:t>specimens</a:t>
            </a:r>
            <a:r>
              <a:rPr lang="nl-NL" altLang="nl-NL" dirty="0"/>
              <a:t> </a:t>
            </a:r>
            <a:r>
              <a:rPr lang="nl-NL" altLang="nl-NL" dirty="0" err="1"/>
              <a:t>for</a:t>
            </a:r>
            <a:r>
              <a:rPr lang="nl-NL" altLang="nl-NL" dirty="0"/>
              <a:t> the </a:t>
            </a:r>
            <a:r>
              <a:rPr lang="nl-NL" altLang="nl-NL" dirty="0" err="1"/>
              <a:t>cancer</a:t>
            </a:r>
            <a:r>
              <a:rPr lang="nl-NL" altLang="nl-NL" dirty="0"/>
              <a:t>  </a:t>
            </a:r>
            <a:r>
              <a:rPr lang="nl-NL" altLang="nl-NL" dirty="0" err="1" smtClean="0"/>
              <a:t>group</a:t>
            </a:r>
            <a:r>
              <a:rPr lang="nl-NL" altLang="nl-NL" dirty="0" smtClean="0"/>
              <a:t> </a:t>
            </a:r>
            <a:r>
              <a:rPr lang="nl-NL" altLang="nl-NL" dirty="0" err="1"/>
              <a:t>from</a:t>
            </a:r>
            <a:r>
              <a:rPr lang="nl-NL" altLang="nl-NL" dirty="0"/>
              <a:t> NKI </a:t>
            </a:r>
            <a:r>
              <a:rPr lang="nl-NL" altLang="nl-NL" dirty="0" err="1"/>
              <a:t>frozen</a:t>
            </a:r>
            <a:r>
              <a:rPr lang="nl-NL" altLang="nl-NL" dirty="0"/>
              <a:t> </a:t>
            </a:r>
            <a:r>
              <a:rPr lang="nl-NL" altLang="nl-NL" dirty="0" err="1"/>
              <a:t>after</a:t>
            </a:r>
            <a:r>
              <a:rPr lang="nl-NL" altLang="nl-NL" dirty="0"/>
              <a:t> 6 </a:t>
            </a:r>
            <a:r>
              <a:rPr lang="nl-NL" altLang="nl-NL" dirty="0" err="1"/>
              <a:t>hours</a:t>
            </a:r>
            <a:r>
              <a:rPr lang="nl-NL" altLang="nl-NL" dirty="0"/>
              <a:t>, </a:t>
            </a:r>
            <a:r>
              <a:rPr lang="nl-NL" altLang="nl-NL" dirty="0" err="1"/>
              <a:t>for</a:t>
            </a:r>
            <a:r>
              <a:rPr lang="nl-NL" altLang="nl-NL" dirty="0"/>
              <a:t> the </a:t>
            </a:r>
            <a:r>
              <a:rPr lang="nl-NL" altLang="nl-NL" dirty="0" smtClean="0"/>
              <a:t>non-</a:t>
            </a:r>
            <a:r>
              <a:rPr lang="nl-NL" altLang="nl-NL" dirty="0" err="1" smtClean="0"/>
              <a:t>cancer</a:t>
            </a:r>
            <a:r>
              <a:rPr lang="nl-NL" altLang="nl-NL" dirty="0" smtClean="0"/>
              <a:t> </a:t>
            </a:r>
            <a:r>
              <a:rPr lang="nl-NL" altLang="nl-NL" dirty="0" err="1"/>
              <a:t>group</a:t>
            </a:r>
            <a:r>
              <a:rPr lang="nl-NL" altLang="nl-NL" dirty="0"/>
              <a:t> </a:t>
            </a:r>
            <a:r>
              <a:rPr lang="nl-NL" altLang="nl-NL" dirty="0" err="1"/>
              <a:t>from</a:t>
            </a:r>
            <a:r>
              <a:rPr lang="nl-NL" altLang="nl-NL" dirty="0"/>
              <a:t> AMC </a:t>
            </a:r>
            <a:r>
              <a:rPr lang="nl-NL" altLang="nl-NL" dirty="0" err="1"/>
              <a:t>immediately</a:t>
            </a:r>
            <a:r>
              <a:rPr lang="nl-NL" altLang="nl-NL" dirty="0"/>
              <a:t> </a:t>
            </a:r>
            <a:r>
              <a:rPr lang="nl-NL" altLang="nl-NL" dirty="0" err="1" smtClean="0"/>
              <a:t>frozen</a:t>
            </a:r>
            <a:endParaRPr lang="nl-NL" altLang="nl-NL" dirty="0" smtClean="0"/>
          </a:p>
          <a:p>
            <a:pPr>
              <a:spcBef>
                <a:spcPct val="0"/>
              </a:spcBef>
            </a:pPr>
            <a:endParaRPr lang="nl-NL" altLang="nl-NL" dirty="0" smtClean="0"/>
          </a:p>
          <a:p>
            <a:pPr>
              <a:spcBef>
                <a:spcPct val="0"/>
              </a:spcBef>
            </a:pPr>
            <a:r>
              <a:rPr lang="nl-NL" altLang="nl-NL" dirty="0"/>
              <a:t>H</a:t>
            </a:r>
            <a:r>
              <a:rPr lang="nl-NL" altLang="nl-NL" dirty="0" smtClean="0"/>
              <a:t>andling</a:t>
            </a:r>
            <a:r>
              <a:rPr lang="nl-NL" altLang="nl-NL" dirty="0"/>
              <a:t>: </a:t>
            </a:r>
            <a:r>
              <a:rPr lang="nl-NL" altLang="nl-NL" dirty="0" err="1"/>
              <a:t>cancer</a:t>
            </a:r>
            <a:r>
              <a:rPr lang="nl-NL" altLang="nl-NL" dirty="0"/>
              <a:t> </a:t>
            </a:r>
            <a:r>
              <a:rPr lang="nl-NL" altLang="nl-NL" dirty="0" err="1"/>
              <a:t>specimens</a:t>
            </a:r>
            <a:r>
              <a:rPr lang="nl-NL" altLang="nl-NL" dirty="0"/>
              <a:t> have been </a:t>
            </a:r>
            <a:r>
              <a:rPr lang="nl-NL" altLang="nl-NL" dirty="0" err="1"/>
              <a:t>thawed</a:t>
            </a:r>
            <a:r>
              <a:rPr lang="nl-NL" altLang="nl-NL" dirty="0"/>
              <a:t> </a:t>
            </a:r>
            <a:r>
              <a:rPr lang="nl-NL" altLang="nl-NL" dirty="0" err="1"/>
              <a:t>and</a:t>
            </a:r>
            <a:r>
              <a:rPr lang="nl-NL" altLang="nl-NL" dirty="0"/>
              <a:t> </a:t>
            </a:r>
            <a:r>
              <a:rPr lang="nl-NL" altLang="nl-NL" dirty="0" err="1" smtClean="0"/>
              <a:t>refrozen</a:t>
            </a:r>
            <a:r>
              <a:rPr lang="nl-NL" altLang="nl-NL" dirty="0" smtClean="0"/>
              <a:t> </a:t>
            </a:r>
            <a:r>
              <a:rPr lang="nl-NL" altLang="nl-NL" dirty="0"/>
              <a:t>five </a:t>
            </a:r>
            <a:r>
              <a:rPr lang="nl-NL" altLang="nl-NL" dirty="0" err="1"/>
              <a:t>times</a:t>
            </a:r>
            <a:r>
              <a:rPr lang="nl-NL" altLang="nl-NL" dirty="0"/>
              <a:t>; non-</a:t>
            </a:r>
            <a:r>
              <a:rPr lang="nl-NL" altLang="nl-NL" dirty="0" err="1"/>
              <a:t>cancer</a:t>
            </a:r>
            <a:r>
              <a:rPr lang="nl-NL" altLang="nl-NL" dirty="0"/>
              <a:t> </a:t>
            </a:r>
            <a:r>
              <a:rPr lang="nl-NL" altLang="nl-NL" dirty="0" err="1"/>
              <a:t>specimens</a:t>
            </a:r>
            <a:r>
              <a:rPr lang="nl-NL" altLang="nl-NL" dirty="0"/>
              <a:t> </a:t>
            </a:r>
            <a:r>
              <a:rPr lang="nl-NL" altLang="nl-NL" dirty="0" err="1"/>
              <a:t>only</a:t>
            </a:r>
            <a:r>
              <a:rPr lang="nl-NL" altLang="nl-NL" dirty="0"/>
              <a:t> </a:t>
            </a:r>
            <a:r>
              <a:rPr lang="nl-NL" altLang="nl-NL" dirty="0" err="1" smtClean="0"/>
              <a:t>once</a:t>
            </a:r>
            <a:endParaRPr lang="nl-NL" altLang="nl-NL" dirty="0" smtClean="0"/>
          </a:p>
          <a:p>
            <a:pPr>
              <a:spcBef>
                <a:spcPct val="0"/>
              </a:spcBef>
            </a:pPr>
            <a:endParaRPr lang="nl-NL" altLang="nl-NL" dirty="0"/>
          </a:p>
          <a:p>
            <a:pPr>
              <a:spcBef>
                <a:spcPct val="0"/>
              </a:spcBef>
            </a:pPr>
            <a:r>
              <a:rPr lang="nl-NL" altLang="nl-NL" dirty="0"/>
              <a:t>E</a:t>
            </a:r>
            <a:r>
              <a:rPr lang="nl-NL" altLang="nl-NL" dirty="0" smtClean="0"/>
              <a:t>xperiment</a:t>
            </a:r>
            <a:r>
              <a:rPr lang="nl-NL" altLang="nl-NL" dirty="0"/>
              <a:t>: </a:t>
            </a:r>
            <a:r>
              <a:rPr lang="nl-NL" altLang="nl-NL" dirty="0" err="1"/>
              <a:t>cancers</a:t>
            </a:r>
            <a:r>
              <a:rPr lang="nl-NL" altLang="nl-NL" dirty="0"/>
              <a:t> </a:t>
            </a:r>
            <a:r>
              <a:rPr lang="nl-NL" altLang="nl-NL" dirty="0" err="1"/>
              <a:t>and</a:t>
            </a:r>
            <a:r>
              <a:rPr lang="nl-NL" altLang="nl-NL" dirty="0"/>
              <a:t> non-</a:t>
            </a:r>
            <a:r>
              <a:rPr lang="nl-NL" altLang="nl-NL" dirty="0" err="1"/>
              <a:t>cancers</a:t>
            </a:r>
            <a:r>
              <a:rPr lang="nl-NL" altLang="nl-NL" dirty="0"/>
              <a:t> </a:t>
            </a:r>
            <a:r>
              <a:rPr lang="nl-NL" altLang="nl-NL" dirty="0" err="1" smtClean="0"/>
              <a:t>hybrized</a:t>
            </a:r>
            <a:r>
              <a:rPr lang="nl-NL" altLang="nl-NL" dirty="0" smtClean="0"/>
              <a:t> </a:t>
            </a:r>
            <a:r>
              <a:rPr lang="nl-NL" altLang="nl-NL" dirty="0" err="1" smtClean="0"/>
              <a:t>to</a:t>
            </a:r>
            <a:r>
              <a:rPr lang="nl-NL" altLang="nl-NL" dirty="0" smtClean="0"/>
              <a:t> microarrays on different </a:t>
            </a:r>
            <a:r>
              <a:rPr lang="nl-NL" altLang="nl-NL" dirty="0" err="1"/>
              <a:t>d</a:t>
            </a:r>
            <a:r>
              <a:rPr lang="nl-NL" altLang="nl-NL" dirty="0" err="1" smtClean="0"/>
              <a:t>ays</a:t>
            </a:r>
            <a:endParaRPr lang="nl-NL" altLang="nl-NL" dirty="0" smtClean="0"/>
          </a:p>
          <a:p>
            <a:pPr marL="0" indent="0">
              <a:spcBef>
                <a:spcPct val="0"/>
              </a:spcBef>
              <a:buNone/>
            </a:pPr>
            <a:endParaRPr lang="nl-NL" altLang="nl-NL" sz="2800" dirty="0"/>
          </a:p>
          <a:p>
            <a:pPr marL="0" indent="0" eaLnBrk="1" hangingPunct="1">
              <a:buNone/>
            </a:pPr>
            <a:endParaRPr lang="en-US" altLang="nl-NL" sz="2800" noProof="1" smtClean="0"/>
          </a:p>
        </p:txBody>
      </p:sp>
    </p:spTree>
    <p:extLst>
      <p:ext uri="{BB962C8B-B14F-4D97-AF65-F5344CB8AC3E}">
        <p14:creationId xmlns:p14="http://schemas.microsoft.com/office/powerpoint/2010/main" val="154706364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7"/>
          <p:cNvSpPr>
            <a:spLocks noGrp="1" noChangeArrowheads="1"/>
          </p:cNvSpPr>
          <p:nvPr>
            <p:ph type="title"/>
          </p:nvPr>
        </p:nvSpPr>
        <p:spPr/>
        <p:txBody>
          <a:bodyPr/>
          <a:lstStyle/>
          <a:p>
            <a:pPr algn="l" eaLnBrk="1" hangingPunct="1"/>
            <a:r>
              <a:rPr lang="en-US" altLang="nl-NL" dirty="0" smtClean="0"/>
              <a:t>Why are these bad experimental designs?</a:t>
            </a:r>
            <a:endParaRPr lang="en-US" altLang="nl-NL" noProof="1" smtClean="0"/>
          </a:p>
        </p:txBody>
      </p:sp>
      <p:sp>
        <p:nvSpPr>
          <p:cNvPr id="6149" name="Rectangle 8"/>
          <p:cNvSpPr>
            <a:spLocks noGrp="1" noChangeArrowheads="1"/>
          </p:cNvSpPr>
          <p:nvPr>
            <p:ph type="body" idx="1"/>
          </p:nvPr>
        </p:nvSpPr>
        <p:spPr>
          <a:xfrm>
            <a:off x="457200" y="1488976"/>
            <a:ext cx="8229600" cy="5140424"/>
          </a:xfrm>
        </p:spPr>
        <p:txBody>
          <a:bodyPr>
            <a:normAutofit fontScale="70000" lnSpcReduction="20000"/>
          </a:bodyPr>
          <a:lstStyle/>
          <a:p>
            <a:pPr marL="0" indent="0">
              <a:spcBef>
                <a:spcPct val="0"/>
              </a:spcBef>
              <a:buNone/>
            </a:pPr>
            <a:r>
              <a:rPr lang="nl-NL" altLang="nl-NL" sz="3400" dirty="0" err="1" smtClean="0"/>
              <a:t>Study</a:t>
            </a:r>
            <a:r>
              <a:rPr lang="nl-NL" altLang="nl-NL" sz="3400" dirty="0" smtClean="0"/>
              <a:t>: </a:t>
            </a:r>
            <a:r>
              <a:rPr lang="nl-NL" altLang="nl-NL" sz="3400" dirty="0" err="1" smtClean="0"/>
              <a:t>cancer</a:t>
            </a:r>
            <a:r>
              <a:rPr lang="nl-NL" altLang="nl-NL" sz="3400" dirty="0" smtClean="0"/>
              <a:t> versus </a:t>
            </a:r>
            <a:r>
              <a:rPr lang="nl-NL" altLang="nl-NL" sz="3400" dirty="0" err="1" smtClean="0"/>
              <a:t>normal</a:t>
            </a:r>
            <a:endParaRPr lang="nl-NL" altLang="nl-NL" sz="3400" dirty="0" smtClean="0"/>
          </a:p>
          <a:p>
            <a:pPr marL="0" indent="0">
              <a:spcBef>
                <a:spcPct val="0"/>
              </a:spcBef>
              <a:buNone/>
            </a:pPr>
            <a:endParaRPr lang="nl-NL" altLang="nl-NL" sz="2800" dirty="0" smtClean="0"/>
          </a:p>
          <a:p>
            <a:pPr>
              <a:spcBef>
                <a:spcPct val="0"/>
              </a:spcBef>
            </a:pPr>
            <a:r>
              <a:rPr lang="nl-NL" altLang="nl-NL" sz="2800" dirty="0"/>
              <a:t>S</a:t>
            </a:r>
            <a:r>
              <a:rPr lang="nl-NL" altLang="nl-NL" sz="2800" dirty="0" smtClean="0"/>
              <a:t>ample </a:t>
            </a:r>
            <a:r>
              <a:rPr lang="nl-NL" altLang="nl-NL" sz="2800" dirty="0" err="1"/>
              <a:t>collection</a:t>
            </a:r>
            <a:r>
              <a:rPr lang="nl-NL" altLang="nl-NL" sz="2800" dirty="0"/>
              <a:t>: </a:t>
            </a:r>
            <a:r>
              <a:rPr lang="nl-NL" altLang="nl-NL" sz="2800" dirty="0" err="1"/>
              <a:t>blood</a:t>
            </a:r>
            <a:r>
              <a:rPr lang="nl-NL" altLang="nl-NL" sz="2800" dirty="0"/>
              <a:t> </a:t>
            </a:r>
            <a:r>
              <a:rPr lang="nl-NL" altLang="nl-NL" sz="2800" dirty="0" err="1"/>
              <a:t>specimens</a:t>
            </a:r>
            <a:r>
              <a:rPr lang="nl-NL" altLang="nl-NL" sz="2800" dirty="0"/>
              <a:t> </a:t>
            </a:r>
            <a:r>
              <a:rPr lang="nl-NL" altLang="nl-NL" sz="2800" dirty="0" err="1"/>
              <a:t>for</a:t>
            </a:r>
            <a:r>
              <a:rPr lang="nl-NL" altLang="nl-NL" sz="2800" dirty="0"/>
              <a:t> the </a:t>
            </a:r>
            <a:r>
              <a:rPr lang="nl-NL" altLang="nl-NL" sz="2800" dirty="0" err="1"/>
              <a:t>cancer</a:t>
            </a:r>
            <a:r>
              <a:rPr lang="nl-NL" altLang="nl-NL" sz="2800" dirty="0"/>
              <a:t>  </a:t>
            </a:r>
            <a:r>
              <a:rPr lang="nl-NL" altLang="nl-NL" sz="2800" dirty="0" err="1" smtClean="0"/>
              <a:t>group</a:t>
            </a:r>
            <a:r>
              <a:rPr lang="nl-NL" altLang="nl-NL" sz="2800" dirty="0" smtClean="0"/>
              <a:t> </a:t>
            </a:r>
            <a:r>
              <a:rPr lang="nl-NL" altLang="nl-NL" sz="2800" dirty="0" err="1"/>
              <a:t>from</a:t>
            </a:r>
            <a:r>
              <a:rPr lang="nl-NL" altLang="nl-NL" sz="2800" dirty="0"/>
              <a:t> NKI </a:t>
            </a:r>
            <a:r>
              <a:rPr lang="nl-NL" altLang="nl-NL" sz="2800" dirty="0" err="1"/>
              <a:t>frozen</a:t>
            </a:r>
            <a:r>
              <a:rPr lang="nl-NL" altLang="nl-NL" sz="2800" dirty="0"/>
              <a:t> </a:t>
            </a:r>
            <a:r>
              <a:rPr lang="nl-NL" altLang="nl-NL" sz="2800" dirty="0" err="1"/>
              <a:t>after</a:t>
            </a:r>
            <a:r>
              <a:rPr lang="nl-NL" altLang="nl-NL" sz="2800" dirty="0"/>
              <a:t> 6 </a:t>
            </a:r>
            <a:r>
              <a:rPr lang="nl-NL" altLang="nl-NL" sz="2800" dirty="0" err="1"/>
              <a:t>hours</a:t>
            </a:r>
            <a:r>
              <a:rPr lang="nl-NL" altLang="nl-NL" sz="2800" dirty="0"/>
              <a:t>, </a:t>
            </a:r>
            <a:r>
              <a:rPr lang="nl-NL" altLang="nl-NL" sz="2800" dirty="0" err="1"/>
              <a:t>for</a:t>
            </a:r>
            <a:r>
              <a:rPr lang="nl-NL" altLang="nl-NL" sz="2800" dirty="0"/>
              <a:t> the </a:t>
            </a:r>
            <a:r>
              <a:rPr lang="nl-NL" altLang="nl-NL" sz="2800" dirty="0" smtClean="0"/>
              <a:t>non-</a:t>
            </a:r>
            <a:r>
              <a:rPr lang="nl-NL" altLang="nl-NL" sz="2800" dirty="0" err="1" smtClean="0"/>
              <a:t>cancer</a:t>
            </a:r>
            <a:r>
              <a:rPr lang="nl-NL" altLang="nl-NL" sz="2800" dirty="0" smtClean="0"/>
              <a:t> </a:t>
            </a:r>
            <a:r>
              <a:rPr lang="nl-NL" altLang="nl-NL" sz="2800" dirty="0" err="1"/>
              <a:t>group</a:t>
            </a:r>
            <a:r>
              <a:rPr lang="nl-NL" altLang="nl-NL" sz="2800" dirty="0"/>
              <a:t> </a:t>
            </a:r>
            <a:r>
              <a:rPr lang="nl-NL" altLang="nl-NL" sz="2800" dirty="0" err="1"/>
              <a:t>from</a:t>
            </a:r>
            <a:r>
              <a:rPr lang="nl-NL" altLang="nl-NL" sz="2800" dirty="0"/>
              <a:t> AMC </a:t>
            </a:r>
            <a:r>
              <a:rPr lang="nl-NL" altLang="nl-NL" sz="2800" dirty="0" err="1"/>
              <a:t>immediately</a:t>
            </a:r>
            <a:r>
              <a:rPr lang="nl-NL" altLang="nl-NL" sz="2800" dirty="0"/>
              <a:t> </a:t>
            </a:r>
            <a:r>
              <a:rPr lang="nl-NL" altLang="nl-NL" sz="2800" dirty="0" err="1" smtClean="0"/>
              <a:t>frozen</a:t>
            </a:r>
            <a:endParaRPr lang="nl-NL" altLang="nl-NL" sz="2800" dirty="0" smtClean="0"/>
          </a:p>
          <a:p>
            <a:pPr>
              <a:spcBef>
                <a:spcPct val="0"/>
              </a:spcBef>
            </a:pPr>
            <a:endParaRPr lang="nl-NL" altLang="nl-NL" sz="2800" dirty="0" smtClean="0"/>
          </a:p>
          <a:p>
            <a:pPr>
              <a:spcBef>
                <a:spcPct val="0"/>
              </a:spcBef>
            </a:pPr>
            <a:r>
              <a:rPr lang="nl-NL" altLang="nl-NL" sz="2800" dirty="0"/>
              <a:t>H</a:t>
            </a:r>
            <a:r>
              <a:rPr lang="nl-NL" altLang="nl-NL" sz="2800" dirty="0" smtClean="0"/>
              <a:t>andling</a:t>
            </a:r>
            <a:r>
              <a:rPr lang="nl-NL" altLang="nl-NL" sz="2800" dirty="0"/>
              <a:t>: </a:t>
            </a:r>
            <a:r>
              <a:rPr lang="nl-NL" altLang="nl-NL" sz="2800" dirty="0" err="1"/>
              <a:t>cancer</a:t>
            </a:r>
            <a:r>
              <a:rPr lang="nl-NL" altLang="nl-NL" sz="2800" dirty="0"/>
              <a:t> </a:t>
            </a:r>
            <a:r>
              <a:rPr lang="nl-NL" altLang="nl-NL" sz="2800" dirty="0" err="1"/>
              <a:t>specimens</a:t>
            </a:r>
            <a:r>
              <a:rPr lang="nl-NL" altLang="nl-NL" sz="2800" dirty="0"/>
              <a:t> have been </a:t>
            </a:r>
            <a:r>
              <a:rPr lang="nl-NL" altLang="nl-NL" sz="2800" dirty="0" err="1"/>
              <a:t>thawed</a:t>
            </a:r>
            <a:r>
              <a:rPr lang="nl-NL" altLang="nl-NL" sz="2800" dirty="0"/>
              <a:t> </a:t>
            </a:r>
            <a:r>
              <a:rPr lang="nl-NL" altLang="nl-NL" sz="2800" dirty="0" err="1"/>
              <a:t>and</a:t>
            </a:r>
            <a:r>
              <a:rPr lang="nl-NL" altLang="nl-NL" sz="2800" dirty="0"/>
              <a:t> </a:t>
            </a:r>
            <a:r>
              <a:rPr lang="nl-NL" altLang="nl-NL" sz="2800" dirty="0" err="1" smtClean="0"/>
              <a:t>refrozen</a:t>
            </a:r>
            <a:r>
              <a:rPr lang="nl-NL" altLang="nl-NL" sz="2800" dirty="0" smtClean="0"/>
              <a:t> </a:t>
            </a:r>
            <a:r>
              <a:rPr lang="nl-NL" altLang="nl-NL" sz="2800" dirty="0"/>
              <a:t>five </a:t>
            </a:r>
            <a:r>
              <a:rPr lang="nl-NL" altLang="nl-NL" sz="2800" dirty="0" err="1"/>
              <a:t>times</a:t>
            </a:r>
            <a:r>
              <a:rPr lang="nl-NL" altLang="nl-NL" sz="2800" dirty="0"/>
              <a:t>; non-</a:t>
            </a:r>
            <a:r>
              <a:rPr lang="nl-NL" altLang="nl-NL" sz="2800" dirty="0" err="1"/>
              <a:t>cancer</a:t>
            </a:r>
            <a:r>
              <a:rPr lang="nl-NL" altLang="nl-NL" sz="2800" dirty="0"/>
              <a:t> </a:t>
            </a:r>
            <a:r>
              <a:rPr lang="nl-NL" altLang="nl-NL" sz="2800" dirty="0" err="1"/>
              <a:t>specimens</a:t>
            </a:r>
            <a:r>
              <a:rPr lang="nl-NL" altLang="nl-NL" sz="2800" dirty="0"/>
              <a:t> </a:t>
            </a:r>
            <a:r>
              <a:rPr lang="nl-NL" altLang="nl-NL" sz="2800" dirty="0" err="1"/>
              <a:t>only</a:t>
            </a:r>
            <a:r>
              <a:rPr lang="nl-NL" altLang="nl-NL" sz="2800" dirty="0"/>
              <a:t> </a:t>
            </a:r>
            <a:r>
              <a:rPr lang="nl-NL" altLang="nl-NL" sz="2800" dirty="0" err="1" smtClean="0"/>
              <a:t>once</a:t>
            </a:r>
            <a:endParaRPr lang="nl-NL" altLang="nl-NL" sz="2800" dirty="0" smtClean="0"/>
          </a:p>
          <a:p>
            <a:pPr>
              <a:spcBef>
                <a:spcPct val="0"/>
              </a:spcBef>
            </a:pPr>
            <a:endParaRPr lang="nl-NL" altLang="nl-NL" sz="2800" dirty="0"/>
          </a:p>
          <a:p>
            <a:pPr>
              <a:spcBef>
                <a:spcPct val="0"/>
              </a:spcBef>
            </a:pPr>
            <a:r>
              <a:rPr lang="nl-NL" altLang="nl-NL" sz="2800" dirty="0"/>
              <a:t>E</a:t>
            </a:r>
            <a:r>
              <a:rPr lang="nl-NL" altLang="nl-NL" sz="2800" dirty="0" smtClean="0"/>
              <a:t>xperiment</a:t>
            </a:r>
            <a:r>
              <a:rPr lang="nl-NL" altLang="nl-NL" sz="2800" dirty="0"/>
              <a:t>: </a:t>
            </a:r>
            <a:r>
              <a:rPr lang="nl-NL" altLang="nl-NL" sz="2800" dirty="0" err="1"/>
              <a:t>cancers</a:t>
            </a:r>
            <a:r>
              <a:rPr lang="nl-NL" altLang="nl-NL" sz="2800" dirty="0"/>
              <a:t> </a:t>
            </a:r>
            <a:r>
              <a:rPr lang="nl-NL" altLang="nl-NL" sz="2800" dirty="0" err="1"/>
              <a:t>and</a:t>
            </a:r>
            <a:r>
              <a:rPr lang="nl-NL" altLang="nl-NL" sz="2800" dirty="0"/>
              <a:t> non-</a:t>
            </a:r>
            <a:r>
              <a:rPr lang="nl-NL" altLang="nl-NL" sz="2800" dirty="0" err="1"/>
              <a:t>cancers</a:t>
            </a:r>
            <a:r>
              <a:rPr lang="nl-NL" altLang="nl-NL" sz="2800" dirty="0"/>
              <a:t> </a:t>
            </a:r>
            <a:r>
              <a:rPr lang="nl-NL" altLang="nl-NL" sz="2800" dirty="0" err="1" smtClean="0"/>
              <a:t>hybridized</a:t>
            </a:r>
            <a:r>
              <a:rPr lang="nl-NL" altLang="nl-NL" sz="2800" dirty="0" smtClean="0"/>
              <a:t> </a:t>
            </a:r>
            <a:r>
              <a:rPr lang="nl-NL" altLang="nl-NL" sz="2800" dirty="0" err="1" smtClean="0"/>
              <a:t>to</a:t>
            </a:r>
            <a:r>
              <a:rPr lang="nl-NL" altLang="nl-NL" sz="2800" dirty="0" smtClean="0"/>
              <a:t> microarrays on different </a:t>
            </a:r>
            <a:r>
              <a:rPr lang="nl-NL" altLang="nl-NL" sz="2800" dirty="0" err="1" smtClean="0"/>
              <a:t>days</a:t>
            </a:r>
            <a:endParaRPr lang="nl-NL" altLang="nl-NL" sz="2800" dirty="0" smtClean="0"/>
          </a:p>
          <a:p>
            <a:pPr marL="0" indent="0">
              <a:spcBef>
                <a:spcPct val="0"/>
              </a:spcBef>
              <a:buNone/>
            </a:pPr>
            <a:endParaRPr lang="nl-NL" altLang="nl-NL" sz="2800" dirty="0"/>
          </a:p>
          <a:p>
            <a:pPr eaLnBrk="1" hangingPunct="1"/>
            <a:r>
              <a:rPr lang="en-US" altLang="nl-NL" sz="2800" dirty="0" smtClean="0">
                <a:solidFill>
                  <a:srgbClr val="FF3300"/>
                </a:solidFill>
              </a:rPr>
              <a:t>Confounding</a:t>
            </a:r>
            <a:r>
              <a:rPr lang="en-US" altLang="nl-NL" sz="2800" dirty="0" smtClean="0"/>
              <a:t>: the effects of two or more explanatory variables - on a response variable of interest - cannot be distinguished from one another</a:t>
            </a:r>
          </a:p>
          <a:p>
            <a:pPr marL="0" indent="0" eaLnBrk="1" hangingPunct="1">
              <a:buNone/>
            </a:pPr>
            <a:endParaRPr lang="en-US" altLang="nl-NL" sz="2800" dirty="0" smtClean="0"/>
          </a:p>
          <a:p>
            <a:pPr eaLnBrk="1" hangingPunct="1"/>
            <a:r>
              <a:rPr lang="en-US" altLang="nl-NL" sz="2800" dirty="0" smtClean="0"/>
              <a:t>Explanatory variables:</a:t>
            </a:r>
          </a:p>
          <a:p>
            <a:pPr lvl="1"/>
            <a:r>
              <a:rPr lang="en-US" altLang="nl-NL" sz="2800" dirty="0" smtClean="0"/>
              <a:t>Hybridization day</a:t>
            </a:r>
            <a:endParaRPr lang="en-US" altLang="nl-NL" sz="2800" dirty="0"/>
          </a:p>
          <a:p>
            <a:pPr lvl="1"/>
            <a:r>
              <a:rPr lang="en-US" altLang="nl-NL" sz="2900" dirty="0" smtClean="0"/>
              <a:t>Patient status: {normal, cancer}</a:t>
            </a:r>
          </a:p>
          <a:p>
            <a:pPr eaLnBrk="1" hangingPunct="1"/>
            <a:r>
              <a:rPr lang="en-US" altLang="nl-NL" sz="2800" dirty="0" smtClean="0"/>
              <a:t>Response variable: mRNA expression</a:t>
            </a:r>
          </a:p>
        </p:txBody>
      </p:sp>
    </p:spTree>
    <p:extLst>
      <p:ext uri="{BB962C8B-B14F-4D97-AF65-F5344CB8AC3E}">
        <p14:creationId xmlns:p14="http://schemas.microsoft.com/office/powerpoint/2010/main" val="16872438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Batch effect (I)</a:t>
            </a:r>
            <a:endParaRPr lang="nl-NL" dirty="0"/>
          </a:p>
        </p:txBody>
      </p:sp>
      <p:pic>
        <p:nvPicPr>
          <p:cNvPr id="286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404" b="9931"/>
          <a:stretch/>
        </p:blipFill>
        <p:spPr bwMode="auto">
          <a:xfrm>
            <a:off x="34989" y="1403684"/>
            <a:ext cx="9109011" cy="461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6672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Batch effect (II)</a:t>
            </a:r>
            <a:endParaRPr lang="nl-NL" dirty="0"/>
          </a:p>
        </p:txBody>
      </p:sp>
      <p:sp>
        <p:nvSpPr>
          <p:cNvPr id="4" name="Text Box 4"/>
          <p:cNvSpPr txBox="1">
            <a:spLocks noChangeArrowheads="1"/>
          </p:cNvSpPr>
          <p:nvPr/>
        </p:nvSpPr>
        <p:spPr bwMode="auto">
          <a:xfrm>
            <a:off x="685800" y="1828800"/>
            <a:ext cx="2133600" cy="1201738"/>
          </a:xfrm>
          <a:prstGeom prst="rect">
            <a:avLst/>
          </a:prstGeom>
          <a:noFill/>
          <a:ln w="9525">
            <a:solidFill>
              <a:schemeClr val="hlink"/>
            </a:solidFill>
            <a:miter lim="800000"/>
            <a:headEnd/>
            <a:tailEnd/>
          </a:ln>
        </p:spPr>
        <p:txBody>
          <a:bodyPr>
            <a:spAutoFit/>
          </a:bodyPr>
          <a:lstStyle/>
          <a:p>
            <a:pPr>
              <a:spcBef>
                <a:spcPct val="50000"/>
              </a:spcBef>
            </a:pPr>
            <a:r>
              <a:rPr lang="nl-NL"/>
              <a:t>Arm 1: control</a:t>
            </a:r>
          </a:p>
          <a:p>
            <a:pPr>
              <a:spcBef>
                <a:spcPct val="50000"/>
              </a:spcBef>
            </a:pPr>
            <a:r>
              <a:rPr lang="nl-NL"/>
              <a:t>Arm 2: control</a:t>
            </a:r>
          </a:p>
          <a:p>
            <a:pPr>
              <a:spcBef>
                <a:spcPct val="50000"/>
              </a:spcBef>
            </a:pPr>
            <a:r>
              <a:rPr lang="nl-NL"/>
              <a:t>Arm 3: control</a:t>
            </a:r>
            <a:endParaRPr lang="en-GB"/>
          </a:p>
        </p:txBody>
      </p:sp>
      <p:sp>
        <p:nvSpPr>
          <p:cNvPr id="5" name="Text Box 5"/>
          <p:cNvSpPr txBox="1">
            <a:spLocks noChangeArrowheads="1"/>
          </p:cNvSpPr>
          <p:nvPr/>
        </p:nvSpPr>
        <p:spPr bwMode="auto">
          <a:xfrm>
            <a:off x="1127125" y="1331913"/>
            <a:ext cx="690125" cy="369332"/>
          </a:xfrm>
          <a:prstGeom prst="rect">
            <a:avLst/>
          </a:prstGeom>
          <a:noFill/>
          <a:ln w="9525">
            <a:noFill/>
            <a:miter lim="800000"/>
            <a:headEnd/>
            <a:tailEnd/>
          </a:ln>
        </p:spPr>
        <p:txBody>
          <a:bodyPr wrap="none">
            <a:spAutoFit/>
          </a:bodyPr>
          <a:lstStyle/>
          <a:p>
            <a:r>
              <a:rPr lang="nl-NL" dirty="0"/>
              <a:t>Day </a:t>
            </a:r>
            <a:r>
              <a:rPr lang="nl-NL" i="1" dirty="0" smtClean="0"/>
              <a:t>x</a:t>
            </a:r>
            <a:endParaRPr lang="en-GB" i="1" dirty="0"/>
          </a:p>
        </p:txBody>
      </p:sp>
      <p:sp>
        <p:nvSpPr>
          <p:cNvPr id="6" name="Text Box 6"/>
          <p:cNvSpPr txBox="1">
            <a:spLocks noChangeArrowheads="1"/>
          </p:cNvSpPr>
          <p:nvPr/>
        </p:nvSpPr>
        <p:spPr bwMode="auto">
          <a:xfrm>
            <a:off x="3124200" y="1846263"/>
            <a:ext cx="2057400" cy="1201737"/>
          </a:xfrm>
          <a:prstGeom prst="rect">
            <a:avLst/>
          </a:prstGeom>
          <a:noFill/>
          <a:ln w="9525">
            <a:solidFill>
              <a:srgbClr val="00FF00"/>
            </a:solidFill>
            <a:miter lim="800000"/>
            <a:headEnd/>
            <a:tailEnd/>
          </a:ln>
        </p:spPr>
        <p:txBody>
          <a:bodyPr>
            <a:spAutoFit/>
          </a:bodyPr>
          <a:lstStyle/>
          <a:p>
            <a:pPr>
              <a:spcBef>
                <a:spcPct val="50000"/>
              </a:spcBef>
            </a:pPr>
            <a:r>
              <a:rPr lang="nl-NL"/>
              <a:t>Arm 1: compound</a:t>
            </a:r>
          </a:p>
          <a:p>
            <a:pPr>
              <a:spcBef>
                <a:spcPct val="50000"/>
              </a:spcBef>
            </a:pPr>
            <a:r>
              <a:rPr lang="nl-NL"/>
              <a:t>Arm 2: placebo</a:t>
            </a:r>
          </a:p>
          <a:p>
            <a:pPr>
              <a:spcBef>
                <a:spcPct val="50000"/>
              </a:spcBef>
            </a:pPr>
            <a:r>
              <a:rPr lang="nl-NL"/>
              <a:t>Arm 3: placebo</a:t>
            </a:r>
            <a:endParaRPr lang="en-GB"/>
          </a:p>
        </p:txBody>
      </p:sp>
      <p:sp>
        <p:nvSpPr>
          <p:cNvPr id="7" name="Text Box 7"/>
          <p:cNvSpPr txBox="1">
            <a:spLocks noChangeArrowheads="1"/>
          </p:cNvSpPr>
          <p:nvPr/>
        </p:nvSpPr>
        <p:spPr bwMode="auto">
          <a:xfrm>
            <a:off x="3565525" y="1349375"/>
            <a:ext cx="694934" cy="369332"/>
          </a:xfrm>
          <a:prstGeom prst="rect">
            <a:avLst/>
          </a:prstGeom>
          <a:noFill/>
          <a:ln w="9525">
            <a:noFill/>
            <a:miter lim="800000"/>
            <a:headEnd/>
            <a:tailEnd/>
          </a:ln>
        </p:spPr>
        <p:txBody>
          <a:bodyPr wrap="none">
            <a:spAutoFit/>
          </a:bodyPr>
          <a:lstStyle/>
          <a:p>
            <a:r>
              <a:rPr lang="nl-NL" dirty="0"/>
              <a:t>Day </a:t>
            </a:r>
            <a:r>
              <a:rPr lang="nl-NL" i="1" dirty="0"/>
              <a:t>y</a:t>
            </a:r>
            <a:endParaRPr lang="en-GB" i="1" dirty="0"/>
          </a:p>
        </p:txBody>
      </p:sp>
      <p:sp>
        <p:nvSpPr>
          <p:cNvPr id="8" name="Text Box 6"/>
          <p:cNvSpPr txBox="1">
            <a:spLocks noChangeArrowheads="1"/>
          </p:cNvSpPr>
          <p:nvPr/>
        </p:nvSpPr>
        <p:spPr bwMode="auto">
          <a:xfrm>
            <a:off x="5486400" y="1846263"/>
            <a:ext cx="2057400" cy="1201737"/>
          </a:xfrm>
          <a:prstGeom prst="rect">
            <a:avLst/>
          </a:prstGeom>
          <a:noFill/>
          <a:ln w="9525">
            <a:solidFill>
              <a:srgbClr val="FF0000"/>
            </a:solidFill>
            <a:miter lim="800000"/>
            <a:headEnd/>
            <a:tailEnd/>
          </a:ln>
        </p:spPr>
        <p:txBody>
          <a:bodyPr>
            <a:spAutoFit/>
          </a:bodyPr>
          <a:lstStyle/>
          <a:p>
            <a:pPr>
              <a:spcBef>
                <a:spcPct val="50000"/>
              </a:spcBef>
            </a:pPr>
            <a:r>
              <a:rPr lang="nl-NL"/>
              <a:t>Arm 1: compound</a:t>
            </a:r>
          </a:p>
          <a:p>
            <a:pPr>
              <a:spcBef>
                <a:spcPct val="50000"/>
              </a:spcBef>
            </a:pPr>
            <a:r>
              <a:rPr lang="nl-NL"/>
              <a:t>Arm 2: compound</a:t>
            </a:r>
          </a:p>
          <a:p>
            <a:pPr>
              <a:spcBef>
                <a:spcPct val="50000"/>
              </a:spcBef>
            </a:pPr>
            <a:r>
              <a:rPr lang="nl-NL"/>
              <a:t>Arm 3: placebo</a:t>
            </a:r>
            <a:endParaRPr lang="en-GB"/>
          </a:p>
        </p:txBody>
      </p:sp>
      <p:sp>
        <p:nvSpPr>
          <p:cNvPr id="9" name="Text Box 7"/>
          <p:cNvSpPr txBox="1">
            <a:spLocks noChangeArrowheads="1"/>
          </p:cNvSpPr>
          <p:nvPr/>
        </p:nvSpPr>
        <p:spPr bwMode="auto">
          <a:xfrm>
            <a:off x="5715000" y="1309688"/>
            <a:ext cx="1703864" cy="369332"/>
          </a:xfrm>
          <a:prstGeom prst="rect">
            <a:avLst/>
          </a:prstGeom>
          <a:noFill/>
          <a:ln w="9525">
            <a:noFill/>
            <a:miter lim="800000"/>
            <a:headEnd/>
            <a:tailEnd/>
          </a:ln>
        </p:spPr>
        <p:txBody>
          <a:bodyPr wrap="none">
            <a:spAutoFit/>
          </a:bodyPr>
          <a:lstStyle/>
          <a:p>
            <a:r>
              <a:rPr lang="nl-NL" dirty="0"/>
              <a:t>Day</a:t>
            </a:r>
            <a:r>
              <a:rPr lang="nl-NL" i="1" dirty="0"/>
              <a:t> y</a:t>
            </a:r>
            <a:r>
              <a:rPr lang="nl-NL" i="1" dirty="0" smtClean="0"/>
              <a:t> </a:t>
            </a:r>
            <a:r>
              <a:rPr lang="nl-NL" dirty="0"/>
              <a:t>+ s</a:t>
            </a:r>
            <a:r>
              <a:rPr lang="nl-NL" dirty="0" smtClean="0"/>
              <a:t>timulus</a:t>
            </a:r>
            <a:endParaRPr lang="en-GB" dirty="0"/>
          </a:p>
        </p:txBody>
      </p:sp>
      <p:sp>
        <p:nvSpPr>
          <p:cNvPr id="10" name="TextBox 9"/>
          <p:cNvSpPr txBox="1"/>
          <p:nvPr/>
        </p:nvSpPr>
        <p:spPr>
          <a:xfrm>
            <a:off x="1127125" y="3184176"/>
            <a:ext cx="6056466" cy="369332"/>
          </a:xfrm>
          <a:prstGeom prst="rect">
            <a:avLst/>
          </a:prstGeom>
          <a:noFill/>
        </p:spPr>
        <p:txBody>
          <a:bodyPr wrap="none" rtlCol="0">
            <a:spAutoFit/>
          </a:bodyPr>
          <a:lstStyle/>
          <a:p>
            <a:r>
              <a:rPr lang="nl-NL" dirty="0" smtClean="0"/>
              <a:t>Chip 1 &amp; 2                             Chip 3 &amp; 4                           Chip 5 &amp; 6</a:t>
            </a:r>
            <a:endParaRPr lang="nl-NL" dirty="0"/>
          </a:p>
        </p:txBody>
      </p:sp>
      <p:pic>
        <p:nvPicPr>
          <p:cNvPr id="11" name="Picture 5" descr="profile_HBE1_all"/>
          <p:cNvPicPr>
            <a:picLocks noChangeAspect="1" noChangeArrowheads="1"/>
          </p:cNvPicPr>
          <p:nvPr/>
        </p:nvPicPr>
        <p:blipFill>
          <a:blip r:embed="rId3"/>
          <a:srcRect/>
          <a:stretch>
            <a:fillRect/>
          </a:stretch>
        </p:blipFill>
        <p:spPr bwMode="auto">
          <a:xfrm>
            <a:off x="4876800" y="3605645"/>
            <a:ext cx="3124200" cy="3124200"/>
          </a:xfrm>
          <a:prstGeom prst="rect">
            <a:avLst/>
          </a:prstGeom>
          <a:noFill/>
          <a:ln w="9525">
            <a:noFill/>
            <a:miter lim="800000"/>
            <a:headEnd/>
            <a:tailEnd/>
          </a:ln>
        </p:spPr>
      </p:pic>
      <p:sp>
        <p:nvSpPr>
          <p:cNvPr id="12" name="Rectangle 11"/>
          <p:cNvSpPr/>
          <p:nvPr/>
        </p:nvSpPr>
        <p:spPr>
          <a:xfrm>
            <a:off x="76200" y="4419600"/>
            <a:ext cx="4572000" cy="646331"/>
          </a:xfrm>
          <a:prstGeom prst="rect">
            <a:avLst/>
          </a:prstGeom>
        </p:spPr>
        <p:txBody>
          <a:bodyPr>
            <a:spAutoFit/>
          </a:bodyPr>
          <a:lstStyle/>
          <a:p>
            <a:r>
              <a:rPr lang="nl-NL" dirty="0"/>
              <a:t>The most </a:t>
            </a:r>
            <a:r>
              <a:rPr lang="nl-NL" dirty="0" err="1"/>
              <a:t>differentially</a:t>
            </a:r>
            <a:r>
              <a:rPr lang="nl-NL" dirty="0"/>
              <a:t> </a:t>
            </a:r>
            <a:r>
              <a:rPr lang="nl-NL" dirty="0" err="1"/>
              <a:t>expressed</a:t>
            </a:r>
            <a:r>
              <a:rPr lang="nl-NL" dirty="0"/>
              <a:t> gene </a:t>
            </a:r>
            <a:r>
              <a:rPr lang="nl-NL" dirty="0" err="1"/>
              <a:t>for</a:t>
            </a:r>
            <a:r>
              <a:rPr lang="nl-NL" dirty="0"/>
              <a:t> </a:t>
            </a:r>
            <a:r>
              <a:rPr lang="nl-NL" dirty="0" err="1"/>
              <a:t>all</a:t>
            </a:r>
            <a:r>
              <a:rPr lang="nl-NL" dirty="0"/>
              <a:t> </a:t>
            </a:r>
            <a:r>
              <a:rPr lang="nl-NL" dirty="0" err="1"/>
              <a:t>three</a:t>
            </a:r>
            <a:r>
              <a:rPr lang="nl-NL" dirty="0"/>
              <a:t> arms is HBE1 (</a:t>
            </a:r>
            <a:r>
              <a:rPr lang="nl-NL" dirty="0" err="1"/>
              <a:t>hemoglobin</a:t>
            </a:r>
            <a:r>
              <a:rPr lang="nl-NL" dirty="0"/>
              <a:t>, epsilon 1)</a:t>
            </a:r>
          </a:p>
        </p:txBody>
      </p:sp>
    </p:spTree>
    <p:extLst>
      <p:ext uri="{BB962C8B-B14F-4D97-AF65-F5344CB8AC3E}">
        <p14:creationId xmlns:p14="http://schemas.microsoft.com/office/powerpoint/2010/main" val="911330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olidFill>
            <a:srgbClr val="FF0000"/>
          </a:solidFill>
          <a:headEnd type="none" w="med" len="med"/>
          <a:tailEnd type="none" w="med" len="med"/>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28575">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13134</TotalTime>
  <Words>5150</Words>
  <Application>Microsoft Office PowerPoint</Application>
  <PresentationFormat>On-screen Show (4:3)</PresentationFormat>
  <Paragraphs>1309</Paragraphs>
  <Slides>128</Slides>
  <Notes>123</Notes>
  <HiddenSlides>1</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5</vt:i4>
      </vt:variant>
      <vt:variant>
        <vt:lpstr>Slide Titles</vt:lpstr>
      </vt:variant>
      <vt:variant>
        <vt:i4>128</vt:i4>
      </vt:variant>
    </vt:vector>
  </HeadingPairs>
  <TitlesOfParts>
    <vt:vector size="146" baseType="lpstr">
      <vt:lpstr>Arial</vt:lpstr>
      <vt:lpstr>Calibri</vt:lpstr>
      <vt:lpstr>cmmi10</vt:lpstr>
      <vt:lpstr>cmr10</vt:lpstr>
      <vt:lpstr>Helvetica</vt:lpstr>
      <vt:lpstr>Symbol</vt:lpstr>
      <vt:lpstr>Tahoma</vt:lpstr>
      <vt:lpstr>Times</vt:lpstr>
      <vt:lpstr>Times New Roman</vt:lpstr>
      <vt:lpstr>Verdana</vt:lpstr>
      <vt:lpstr>Wingdings</vt:lpstr>
      <vt:lpstr>ヒラギノ角ゴ Pro W3</vt:lpstr>
      <vt:lpstr>2_Custom Design</vt:lpstr>
      <vt:lpstr>Microsoft Equation 3.0</vt:lpstr>
      <vt:lpstr>Equation</vt:lpstr>
      <vt:lpstr>Picture</vt:lpstr>
      <vt:lpstr>Bitmap Image</vt:lpstr>
      <vt:lpstr>Document</vt:lpstr>
      <vt:lpstr>Statistical concepts for ’omics data analysis  February 23, 2021</vt:lpstr>
      <vt:lpstr>Statistical concepts for ’omics data analysis </vt:lpstr>
      <vt:lpstr>PowerPoint Presentation</vt:lpstr>
      <vt:lpstr>PowerPoint Presentation</vt:lpstr>
      <vt:lpstr>PowerPoint Presentation</vt:lpstr>
      <vt:lpstr>PowerPoint Presentation</vt:lpstr>
      <vt:lpstr>Supervised learning (I)</vt:lpstr>
      <vt:lpstr>Supervised learning (II)</vt:lpstr>
      <vt:lpstr>Unsupervised learning (I)</vt:lpstr>
      <vt:lpstr>Unsupervised learning (II)</vt:lpstr>
      <vt:lpstr>What is a cluster?</vt:lpstr>
      <vt:lpstr>What is a cluster in bioinformatics?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Example: samples</vt:lpstr>
      <vt:lpstr>Dissimilarity measures (I)</vt:lpstr>
      <vt:lpstr>Dissimilarity measures (II)</vt:lpstr>
      <vt:lpstr>Dissimilarity measures: Euclidean (2D)</vt:lpstr>
      <vt:lpstr>PowerPoint Presentation</vt:lpstr>
      <vt:lpstr>Dissimilarity measures: example</vt:lpstr>
      <vt:lpstr>Clustering techniques (I)</vt:lpstr>
      <vt:lpstr>Clustering techniques (II)</vt:lpstr>
      <vt:lpstr>Hierarchical clustering (I) </vt:lpstr>
      <vt:lpstr>Hierarchical clustering (II) </vt:lpstr>
      <vt:lpstr>Hierarchical clustering (II) </vt:lpstr>
      <vt:lpstr>Hierarchical clustering (III)</vt:lpstr>
      <vt:lpstr>Hierarchical clustering (IV)</vt:lpstr>
      <vt:lpstr>Hierarchical clustering (V)</vt:lpstr>
      <vt:lpstr>Hierarchical clustering (VI)</vt:lpstr>
      <vt:lpstr>Hierarchical clustering (VII)</vt:lpstr>
      <vt:lpstr>Hierarchical clustering (VIII)</vt:lpstr>
      <vt:lpstr>Hierarchical clustering (IX)</vt:lpstr>
      <vt:lpstr>Hierarchical clustering (X)</vt:lpstr>
      <vt:lpstr>Hierarchical clustering (XI)</vt:lpstr>
      <vt:lpstr>Hierarchical clustering (XII)</vt:lpstr>
      <vt:lpstr>Hierarchical clustering (XIII)</vt:lpstr>
      <vt:lpstr>Hierarchical clustering (XIV) </vt:lpstr>
      <vt:lpstr>Hierarchical clustering (XV) </vt:lpstr>
      <vt:lpstr>Hierarchical clustering: summary</vt:lpstr>
      <vt:lpstr>Hierarchical clustering: example (I)</vt:lpstr>
      <vt:lpstr>Hierarchical clustering: example (II)</vt:lpstr>
      <vt:lpstr>Hierarchical clustering: example (II)</vt:lpstr>
      <vt:lpstr>Hierarchical clustering: example (III)</vt:lpstr>
      <vt:lpstr>Hierarchical clustering: example (III)</vt:lpstr>
      <vt:lpstr>Hierarchical clustering: structure or no structure?</vt:lpstr>
      <vt:lpstr>Clustering: sensitive to scale</vt:lpstr>
      <vt:lpstr>Hierarchical clustering: take home message</vt:lpstr>
      <vt:lpstr>Sum-of-squares clustering (I)</vt:lpstr>
      <vt:lpstr>Sum-of-squares clustering (II)</vt:lpstr>
      <vt:lpstr>K-means (I)</vt:lpstr>
      <vt:lpstr>K-means (II) </vt:lpstr>
      <vt:lpstr>K-means (III)</vt:lpstr>
      <vt:lpstr>K-means (IV)</vt:lpstr>
      <vt:lpstr>K-means (V)</vt:lpstr>
      <vt:lpstr>K-means (VI)</vt:lpstr>
      <vt:lpstr>K-means problems (I)</vt:lpstr>
      <vt:lpstr>K-means problems (II)</vt:lpstr>
      <vt:lpstr>K-means problems (III)</vt:lpstr>
      <vt:lpstr>K-means example </vt:lpstr>
      <vt:lpstr>K-means: take home message</vt:lpstr>
      <vt:lpstr>Recapitulation</vt:lpstr>
      <vt:lpstr>Cluster validation</vt:lpstr>
      <vt:lpstr>Cluster validation: fusion graph</vt:lpstr>
      <vt:lpstr>Fusion graph: example (IA)</vt:lpstr>
      <vt:lpstr>Fusion graph: example (IB)</vt:lpstr>
      <vt:lpstr>Fusion graph: example (IIA)</vt:lpstr>
      <vt:lpstr>Fusion graph: example (IIB)</vt:lpstr>
      <vt:lpstr>Fusion graph: what is large jump?</vt:lpstr>
      <vt:lpstr>Recapitulation</vt:lpstr>
      <vt:lpstr>Visualization</vt:lpstr>
      <vt:lpstr>PCA: dimensionality reduction (I)</vt:lpstr>
      <vt:lpstr>PCA: dimensionality reduction (II)</vt:lpstr>
      <vt:lpstr>PowerPoint Presentation</vt:lpstr>
      <vt:lpstr>PowerPoint Presentation</vt:lpstr>
      <vt:lpstr>PowerPoint Presentation</vt:lpstr>
      <vt:lpstr>PCA: largest variance (I)</vt:lpstr>
      <vt:lpstr>PCA: largest variance (II)</vt:lpstr>
      <vt:lpstr>PowerPoint Presentation</vt:lpstr>
      <vt:lpstr>PowerPoint Presentation</vt:lpstr>
      <vt:lpstr>PowerPoint Presentation</vt:lpstr>
      <vt:lpstr>PowerPoint Presentation</vt:lpstr>
      <vt:lpstr>PCA: take home message</vt:lpstr>
      <vt:lpstr>PowerPoint Presentation</vt:lpstr>
      <vt:lpstr>PowerPoint Presentation</vt:lpstr>
      <vt:lpstr>Differential expression: shrinkage</vt:lpstr>
      <vt:lpstr>Multiple testing</vt:lpstr>
      <vt:lpstr>Multiple testing</vt:lpstr>
      <vt:lpstr>Bonferroni correction</vt:lpstr>
      <vt:lpstr>False discovery rate (FDR)</vt:lpstr>
      <vt:lpstr>PowerPoint Presentation</vt:lpstr>
      <vt:lpstr>Why are these bad experimental designs?</vt:lpstr>
      <vt:lpstr>Why are these bad experimental designs?</vt:lpstr>
      <vt:lpstr>Batch effect (I)</vt:lpstr>
      <vt:lpstr>Batch effect (II)</vt:lpstr>
      <vt:lpstr>PowerPoint Presentation</vt:lpstr>
      <vt:lpstr>Classification (II)</vt:lpstr>
      <vt:lpstr>Classification: 1D example</vt:lpstr>
      <vt:lpstr>Classification: 2D example (I)</vt:lpstr>
      <vt:lpstr>Classification: 2D example (II)</vt:lpstr>
      <vt:lpstr>PowerPoint Presentation</vt:lpstr>
      <vt:lpstr>Classification: nD example</vt:lpstr>
      <vt:lpstr>Classification: choices made</vt:lpstr>
      <vt:lpstr>Classification: training</vt:lpstr>
      <vt:lpstr>Classification: 1D example (I)</vt:lpstr>
      <vt:lpstr>Classification: 1D example (II)</vt:lpstr>
      <vt:lpstr>Classification: 1D example (III)</vt:lpstr>
      <vt:lpstr>Classification: 1D example (IV)</vt:lpstr>
      <vt:lpstr>Classification: 1D example (V)</vt:lpstr>
      <vt:lpstr>Classification: 1D example (VI)</vt:lpstr>
      <vt:lpstr>1D example: validation</vt:lpstr>
      <vt:lpstr>Overfitting (I)</vt:lpstr>
      <vt:lpstr>PowerPoint Presentation</vt:lpstr>
      <vt:lpstr>PowerPoint Presentation</vt:lpstr>
      <vt:lpstr>Cross-validation</vt:lpstr>
      <vt:lpstr>Cross-validation: 1D example</vt:lpstr>
      <vt:lpstr>First law of learning</vt:lpstr>
      <vt:lpstr>Possible problems (I)</vt:lpstr>
      <vt:lpstr>Possible problems (II)</vt:lpstr>
      <vt:lpstr>PowerPoint Presentation</vt:lpstr>
      <vt:lpstr>Michiels et al: set-up</vt:lpstr>
      <vt:lpstr>PowerPoint Presentation</vt:lpstr>
      <vt:lpstr>Classification: take home message</vt:lpstr>
      <vt:lpstr>Software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Bioinformatics in a medical environment: structuring &amp; analyzing the data deluge  October 11, 2010</dc:title>
  <dc:creator>AvK</dc:creator>
  <cp:lastModifiedBy>P.D. Moerland</cp:lastModifiedBy>
  <cp:revision>559</cp:revision>
  <cp:lastPrinted>2015-02-16T08:13:38Z</cp:lastPrinted>
  <dcterms:created xsi:type="dcterms:W3CDTF">2006-08-16T00:00:00Z</dcterms:created>
  <dcterms:modified xsi:type="dcterms:W3CDTF">2021-02-20T15:24:32Z</dcterms:modified>
</cp:coreProperties>
</file>