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6" r:id="rId1"/>
  </p:sldMasterIdLst>
  <p:notesMasterIdLst>
    <p:notesMasterId r:id="rId12"/>
  </p:notesMasterIdLst>
  <p:handoutMasterIdLst>
    <p:handoutMasterId r:id="rId13"/>
  </p:handoutMasterIdLst>
  <p:sldIdLst>
    <p:sldId id="824" r:id="rId2"/>
    <p:sldId id="1468" r:id="rId3"/>
    <p:sldId id="1470" r:id="rId4"/>
    <p:sldId id="1471" r:id="rId5"/>
    <p:sldId id="1467" r:id="rId6"/>
    <p:sldId id="1477" r:id="rId7"/>
    <p:sldId id="1472" r:id="rId8"/>
    <p:sldId id="1476" r:id="rId9"/>
    <p:sldId id="1479" r:id="rId10"/>
    <p:sldId id="1478" r:id="rId11"/>
  </p:sldIdLst>
  <p:sldSz cx="9144000" cy="6858000" type="screen4x3"/>
  <p:notesSz cx="6794500" cy="9931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  <a:srgbClr val="0000FF"/>
    <a:srgbClr val="66FFFF"/>
    <a:srgbClr val="FFFF00"/>
    <a:srgbClr val="FF9900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815" autoAdjust="0"/>
    <p:restoredTop sz="88481" autoAdjust="0"/>
  </p:normalViewPr>
  <p:slideViewPr>
    <p:cSldViewPr>
      <p:cViewPr varScale="1">
        <p:scale>
          <a:sx n="86" d="100"/>
          <a:sy n="86" d="100"/>
        </p:scale>
        <p:origin x="1200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3348" y="54"/>
      </p:cViewPr>
      <p:guideLst>
        <p:guide orient="horz" pos="3128"/>
        <p:guide pos="214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8100" y="0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B9EAEE-2328-4023-9700-A522F97075D8}" type="datetimeFigureOut">
              <a:rPr lang="en-GB" smtClean="0"/>
              <a:t>19/02/2021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8100" y="9432925"/>
            <a:ext cx="2944813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44D84-DDB9-423F-9378-A033F703A7B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59629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8645" y="0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9AF8A9-A0EE-4D43-B4F9-48B29A0E7DD0}" type="datetimeFigureOut">
              <a:rPr lang="en-GB" smtClean="0"/>
              <a:pPr/>
              <a:t>19/02/2021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4400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7415"/>
            <a:ext cx="5435600" cy="446913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8645" y="9433106"/>
            <a:ext cx="2944283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6804BC-D9CC-43F7-8D02-C4513DB491FC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7891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l-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6804BC-D9CC-43F7-8D02-C4513DB491FC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3153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37861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16126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075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97402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3700" cy="9128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4613" cy="441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600200"/>
            <a:ext cx="3886200" cy="4418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87510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735013" y="635000"/>
            <a:ext cx="7772400" cy="7239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5800" y="1511300"/>
            <a:ext cx="38100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511300"/>
            <a:ext cx="3810000" cy="24622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685800" y="4125913"/>
            <a:ext cx="3810000" cy="246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4125913"/>
            <a:ext cx="3810000" cy="2463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0116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787198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48807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30707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4548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630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501382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3336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7544" y="6356350"/>
            <a:ext cx="5976664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9DD31F8-3B2F-448E-872A-771CE2E445E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852566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40296"/>
            <a:ext cx="8229600" cy="7200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229600" cy="471338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072479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7" r:id="rId1"/>
    <p:sldLayoutId id="2147483788" r:id="rId2"/>
    <p:sldLayoutId id="2147483789" r:id="rId3"/>
    <p:sldLayoutId id="2147483790" r:id="rId4"/>
    <p:sldLayoutId id="2147483791" r:id="rId5"/>
    <p:sldLayoutId id="2147483792" r:id="rId6"/>
    <p:sldLayoutId id="2147483793" r:id="rId7"/>
    <p:sldLayoutId id="2147483794" r:id="rId8"/>
    <p:sldLayoutId id="2147483795" r:id="rId9"/>
    <p:sldLayoutId id="2147483796" r:id="rId10"/>
    <p:sldLayoutId id="2147483797" r:id="rId11"/>
    <p:sldLayoutId id="2147483798" r:id="rId12"/>
    <p:sldLayoutId id="2147483799" r:id="rId13"/>
    <p:sldLayoutId id="2147483800" r:id="rId14"/>
  </p:sldLayoutIdLst>
  <p:timing>
    <p:tnLst>
      <p:par>
        <p:cTn id="1" dur="indefinite" restart="never" nodeType="tmRoot"/>
      </p:par>
    </p:tnLst>
  </p:timing>
  <p:hf hdr="0" dt="0"/>
  <p:txStyles>
    <p:titleStyle>
      <a:lvl1pPr algn="l" defTabSz="914400" rtl="0" eaLnBrk="1" latinLnBrk="0" hangingPunct="1">
        <a:spcBef>
          <a:spcPct val="0"/>
        </a:spcBef>
        <a:buNone/>
        <a:defRPr sz="2800" b="1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7030A0"/>
        </a:buClr>
        <a:buFont typeface="Wingdings" pitchFamily="2" charset="2"/>
        <a:buChar char="q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0070C0"/>
        </a:buClr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biosb.nl/education/course-portfolio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bioinformatics.amc.nl/education/gs-bioinformatics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772400" cy="2362200"/>
          </a:xfrm>
        </p:spPr>
        <p:txBody>
          <a:bodyPr>
            <a:normAutofit/>
          </a:bodyPr>
          <a:lstStyle/>
          <a:p>
            <a:r>
              <a:rPr lang="en-GB" sz="3200" dirty="0" smtClean="0"/>
              <a:t>Introduction to Bioinformatics</a:t>
            </a: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b="0" dirty="0" smtClean="0"/>
              <a:t>February 22, 2021</a:t>
            </a:r>
            <a:endParaRPr lang="en-GB" b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953000" y="4953000"/>
            <a:ext cx="3962400" cy="1524000"/>
          </a:xfrm>
        </p:spPr>
        <p:txBody>
          <a:bodyPr>
            <a:noAutofit/>
          </a:bodyPr>
          <a:lstStyle/>
          <a:p>
            <a:pPr algn="r"/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Dr. </a:t>
            </a:r>
            <a:r>
              <a:rPr lang="en-US" sz="1600" b="1" dirty="0">
                <a:solidFill>
                  <a:schemeClr val="accent5">
                    <a:lumMod val="75000"/>
                  </a:schemeClr>
                </a:solidFill>
              </a:rPr>
              <a:t>i</a:t>
            </a:r>
            <a:r>
              <a:rPr lang="en-US" sz="1600" b="1" dirty="0" smtClean="0">
                <a:solidFill>
                  <a:schemeClr val="accent5">
                    <a:lumMod val="75000"/>
                  </a:schemeClr>
                </a:solidFill>
              </a:rPr>
              <a:t>r. Perry Moerland</a:t>
            </a:r>
          </a:p>
          <a:p>
            <a:pPr algn="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Bioinformatics Laboratory</a:t>
            </a:r>
          </a:p>
          <a:p>
            <a:pPr algn="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Amsterdam UMC</a:t>
            </a:r>
          </a:p>
          <a:p>
            <a:pPr algn="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University of Amsterdam</a:t>
            </a:r>
            <a:endParaRPr lang="en-US" sz="1600" dirty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endParaRPr lang="en-US" sz="1600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algn="r"/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p.d.moerland@amsterdamumc.nl</a:t>
            </a:r>
            <a:endParaRPr lang="en-GB" sz="1600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228600" y="5638800"/>
            <a:ext cx="3962400" cy="9906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Graduate School ‘</a:t>
            </a:r>
            <a:r>
              <a:rPr lang="en-US" sz="1600" dirty="0" smtClean="0">
                <a:solidFill>
                  <a:schemeClr val="accent5">
                    <a:lumMod val="75000"/>
                  </a:schemeClr>
                </a:solidFill>
              </a:rPr>
              <a:t>Bioinformatics</a:t>
            </a:r>
            <a:r>
              <a:rPr kumimoji="0" lang="en-US" sz="1600" b="0" i="0" u="none" strike="noStrike" kern="1200" cap="none" spc="0" normalizeH="0" noProof="0" dirty="0" smtClean="0">
                <a:ln>
                  <a:noFill/>
                </a:ln>
                <a:solidFill>
                  <a:schemeClr val="accent5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’</a:t>
            </a:r>
            <a:endParaRPr kumimoji="0" lang="en-US" sz="1600" b="0" i="0" u="none" strike="noStrike" kern="1200" cap="none" spc="0" normalizeH="0" baseline="0" noProof="0" dirty="0" smtClean="0">
              <a:ln>
                <a:noFill/>
              </a:ln>
              <a:solidFill>
                <a:schemeClr val="accent5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228067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Discord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r="69520" b="53548"/>
          <a:stretch/>
        </p:blipFill>
        <p:spPr>
          <a:xfrm>
            <a:off x="210000" y="1371600"/>
            <a:ext cx="3600000" cy="2971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t="71901" r="69520" b="1"/>
          <a:stretch/>
        </p:blipFill>
        <p:spPr>
          <a:xfrm>
            <a:off x="208379" y="4603162"/>
            <a:ext cx="3600000" cy="1797638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0CF98080-2D20-3249-9E6C-686F43943FDA}"/>
              </a:ext>
            </a:extLst>
          </p:cNvPr>
          <p:cNvSpPr txBox="1"/>
          <p:nvPr/>
        </p:nvSpPr>
        <p:spPr>
          <a:xfrm>
            <a:off x="3430576" y="4572000"/>
            <a:ext cx="5271700" cy="19389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000" dirty="0" smtClean="0"/>
              <a:t>TEXT CHANNELS</a:t>
            </a:r>
          </a:p>
          <a:p>
            <a:r>
              <a:rPr lang="nl-NL" sz="2000" dirty="0" smtClean="0"/>
              <a:t>- G</a:t>
            </a:r>
            <a:r>
              <a:rPr lang="en-NL" sz="2000" dirty="0" smtClean="0">
                <a:solidFill>
                  <a:schemeClr val="tx1"/>
                </a:solidFill>
              </a:rPr>
              <a:t>eneral</a:t>
            </a:r>
            <a:r>
              <a:rPr lang="nl-NL" sz="2000" dirty="0" smtClean="0">
                <a:solidFill>
                  <a:schemeClr val="tx1"/>
                </a:solidFill>
              </a:rPr>
              <a:t>-</a:t>
            </a:r>
            <a:r>
              <a:rPr lang="en-NL" sz="2000" dirty="0" smtClean="0">
                <a:solidFill>
                  <a:schemeClr val="tx1"/>
                </a:solidFill>
              </a:rPr>
              <a:t>chat</a:t>
            </a:r>
            <a:r>
              <a:rPr lang="en-NL" sz="2000" dirty="0">
                <a:solidFill>
                  <a:schemeClr val="tx1"/>
                </a:solidFill>
              </a:rPr>
              <a:t>: general messages to us/everyone</a:t>
            </a:r>
          </a:p>
          <a:p>
            <a:r>
              <a:rPr lang="en-NL" sz="2000" dirty="0">
                <a:solidFill>
                  <a:schemeClr val="tx1"/>
                </a:solidFill>
              </a:rPr>
              <a:t>	@here: chat to everyone online</a:t>
            </a:r>
          </a:p>
          <a:p>
            <a:r>
              <a:rPr lang="en-NL" sz="2000" dirty="0">
                <a:solidFill>
                  <a:schemeClr val="tx1"/>
                </a:solidFill>
              </a:rPr>
              <a:t>	@everyone: chat to everyone</a:t>
            </a:r>
          </a:p>
          <a:p>
            <a:r>
              <a:rPr lang="en-NL" sz="2000" dirty="0">
                <a:solidFill>
                  <a:schemeClr val="tx1"/>
                </a:solidFill>
              </a:rPr>
              <a:t>	Click on person to chat in private</a:t>
            </a:r>
          </a:p>
          <a:p>
            <a:r>
              <a:rPr lang="nl-NL" sz="2000" dirty="0" smtClean="0"/>
              <a:t>- c</a:t>
            </a:r>
            <a:r>
              <a:rPr lang="en-NL" sz="2000" dirty="0" smtClean="0">
                <a:solidFill>
                  <a:schemeClr val="tx1"/>
                </a:solidFill>
              </a:rPr>
              <a:t>hat-XX</a:t>
            </a:r>
            <a:r>
              <a:rPr lang="en-NL" sz="2000" dirty="0">
                <a:solidFill>
                  <a:schemeClr val="tx1"/>
                </a:solidFill>
              </a:rPr>
              <a:t>: Chat </a:t>
            </a:r>
            <a:r>
              <a:rPr lang="nl-NL" sz="2000" dirty="0" smtClean="0"/>
              <a:t>room </a:t>
            </a:r>
            <a:r>
              <a:rPr lang="nl-NL" sz="2000" dirty="0" err="1" smtClean="0"/>
              <a:t>for</a:t>
            </a:r>
            <a:r>
              <a:rPr lang="nl-NL" sz="2000" dirty="0" smtClean="0"/>
              <a:t> a </a:t>
            </a:r>
            <a:r>
              <a:rPr lang="nl-NL" sz="2000" dirty="0" err="1" smtClean="0"/>
              <a:t>group</a:t>
            </a:r>
            <a:endParaRPr lang="en-NL" sz="2000" dirty="0">
              <a:solidFill>
                <a:schemeClr val="tx1"/>
              </a:solidFill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CF98080-2D20-3249-9E6C-686F43943FDA}"/>
              </a:ext>
            </a:extLst>
          </p:cNvPr>
          <p:cNvSpPr txBox="1"/>
          <p:nvPr/>
        </p:nvSpPr>
        <p:spPr>
          <a:xfrm>
            <a:off x="2438400" y="1600200"/>
            <a:ext cx="6568337" cy="255454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nl-NL" sz="2000" dirty="0" smtClean="0"/>
              <a:t>VOICE CHANNELS</a:t>
            </a:r>
            <a:br>
              <a:rPr lang="nl-NL" sz="2000" dirty="0" smtClean="0"/>
            </a:br>
            <a:r>
              <a:rPr lang="nl-NL" sz="2000" dirty="0" smtClean="0"/>
              <a:t>Y</a:t>
            </a:r>
            <a:r>
              <a:rPr lang="en-NL" sz="2000" dirty="0" smtClean="0"/>
              <a:t>ou </a:t>
            </a:r>
            <a:r>
              <a:rPr lang="en-NL" sz="2000" dirty="0"/>
              <a:t>can </a:t>
            </a:r>
            <a:r>
              <a:rPr lang="nl-NL" sz="2000" dirty="0" err="1" smtClean="0"/>
              <a:t>also</a:t>
            </a:r>
            <a:r>
              <a:rPr lang="nl-NL" sz="2000" dirty="0" smtClean="0"/>
              <a:t> </a:t>
            </a:r>
            <a:r>
              <a:rPr lang="en-NL" sz="2000" dirty="0" smtClean="0"/>
              <a:t>share screen/video</a:t>
            </a:r>
            <a:endParaRPr lang="nl-NL" sz="2000" dirty="0" smtClean="0"/>
          </a:p>
          <a:p>
            <a:r>
              <a:rPr lang="nl-NL" sz="2000" dirty="0" smtClean="0"/>
              <a:t>- </a:t>
            </a:r>
            <a:r>
              <a:rPr lang="en-NL" sz="2000" dirty="0" smtClean="0"/>
              <a:t>Meeting </a:t>
            </a:r>
            <a:r>
              <a:rPr lang="en-NL" sz="2000" dirty="0"/>
              <a:t>room: 	Channel where general </a:t>
            </a:r>
            <a:r>
              <a:rPr lang="en-NL" sz="2000" dirty="0" smtClean="0"/>
              <a:t>meetings</a:t>
            </a:r>
            <a:r>
              <a:rPr lang="nl-NL" sz="2000" dirty="0" smtClean="0"/>
              <a:t> </a:t>
            </a:r>
            <a:r>
              <a:rPr lang="en-NL" sz="2000" dirty="0" smtClean="0"/>
              <a:t>take </a:t>
            </a:r>
            <a:r>
              <a:rPr lang="en-NL" sz="2000" dirty="0"/>
              <a:t>place</a:t>
            </a:r>
          </a:p>
          <a:p>
            <a:r>
              <a:rPr lang="nl-NL" sz="2000" dirty="0" smtClean="0"/>
              <a:t>- </a:t>
            </a:r>
            <a:r>
              <a:rPr lang="en-NL" sz="2000" dirty="0" smtClean="0"/>
              <a:t>Chill </a:t>
            </a:r>
            <a:r>
              <a:rPr lang="en-NL" sz="2000" dirty="0"/>
              <a:t>room: 	</a:t>
            </a:r>
            <a:r>
              <a:rPr lang="en-NL" sz="2000" dirty="0" smtClean="0"/>
              <a:t>Channel </a:t>
            </a:r>
            <a:r>
              <a:rPr lang="en-NL" sz="2000" dirty="0"/>
              <a:t>to </a:t>
            </a:r>
            <a:r>
              <a:rPr lang="en-NL" sz="2000" dirty="0" smtClean="0"/>
              <a:t>hang</a:t>
            </a:r>
            <a:r>
              <a:rPr lang="nl-NL" sz="2000" dirty="0" smtClean="0"/>
              <a:t> </a:t>
            </a:r>
            <a:r>
              <a:rPr lang="en-NL" sz="2000" dirty="0" smtClean="0"/>
              <a:t>out</a:t>
            </a:r>
            <a:endParaRPr lang="en-NL" sz="2000" dirty="0"/>
          </a:p>
          <a:p>
            <a:r>
              <a:rPr lang="nl-NL" sz="2000" dirty="0" smtClean="0"/>
              <a:t>- </a:t>
            </a:r>
            <a:r>
              <a:rPr lang="en-NL" sz="2000" dirty="0" smtClean="0"/>
              <a:t>TA-X-room</a:t>
            </a:r>
            <a:r>
              <a:rPr lang="en-NL" sz="2000" dirty="0"/>
              <a:t>: 	</a:t>
            </a:r>
            <a:r>
              <a:rPr lang="en-NL" sz="2000" dirty="0" smtClean="0"/>
              <a:t>Channel </a:t>
            </a:r>
            <a:r>
              <a:rPr lang="en-NL" sz="2000" dirty="0"/>
              <a:t>where </a:t>
            </a:r>
            <a:r>
              <a:rPr lang="nl-NL" sz="2000" dirty="0" err="1" smtClean="0"/>
              <a:t>teachers</a:t>
            </a:r>
            <a:r>
              <a:rPr lang="en-NL" sz="2000" dirty="0" smtClean="0"/>
              <a:t> </a:t>
            </a:r>
            <a:r>
              <a:rPr lang="en-NL" sz="2000" dirty="0"/>
              <a:t>are </a:t>
            </a:r>
            <a:r>
              <a:rPr lang="en-NL" sz="2000" dirty="0" smtClean="0"/>
              <a:t>online</a:t>
            </a:r>
            <a:endParaRPr lang="en-NL" sz="2000" dirty="0"/>
          </a:p>
          <a:p>
            <a:r>
              <a:rPr lang="en-NL" sz="2000" dirty="0"/>
              <a:t>	</a:t>
            </a:r>
            <a:r>
              <a:rPr lang="en-NL" sz="2000" dirty="0" smtClean="0"/>
              <a:t>You </a:t>
            </a:r>
            <a:r>
              <a:rPr lang="en-NL" sz="2000" dirty="0"/>
              <a:t>can enter </a:t>
            </a:r>
            <a:r>
              <a:rPr lang="en-NL" sz="2000" dirty="0" smtClean="0"/>
              <a:t>and</a:t>
            </a:r>
            <a:r>
              <a:rPr lang="nl-NL" sz="2000" dirty="0" smtClean="0"/>
              <a:t> </a:t>
            </a:r>
            <a:r>
              <a:rPr lang="nl-NL" sz="2000" dirty="0" err="1" smtClean="0"/>
              <a:t>ask</a:t>
            </a:r>
            <a:r>
              <a:rPr lang="nl-NL" sz="2000" dirty="0" smtClean="0"/>
              <a:t> </a:t>
            </a:r>
            <a:r>
              <a:rPr lang="nl-NL" sz="2000" dirty="0" err="1" smtClean="0"/>
              <a:t>questions</a:t>
            </a:r>
            <a:endParaRPr lang="en-NL" sz="2000" dirty="0"/>
          </a:p>
          <a:p>
            <a:r>
              <a:rPr lang="en-NL" sz="2000" dirty="0"/>
              <a:t>	</a:t>
            </a:r>
            <a:r>
              <a:rPr lang="en-NL" sz="2000" dirty="0" smtClean="0"/>
              <a:t>Do </a:t>
            </a:r>
            <a:r>
              <a:rPr lang="nl-NL" sz="2000" dirty="0" smtClean="0"/>
              <a:t>check</a:t>
            </a:r>
            <a:r>
              <a:rPr lang="en-NL" sz="2000" dirty="0" smtClean="0"/>
              <a:t> </a:t>
            </a:r>
            <a:r>
              <a:rPr lang="en-NL" sz="2000" dirty="0"/>
              <a:t>whether other people are already </a:t>
            </a:r>
            <a:r>
              <a:rPr lang="en-NL" sz="2000" dirty="0" smtClean="0"/>
              <a:t>there</a:t>
            </a:r>
            <a:endParaRPr lang="nl-NL" sz="2000" dirty="0" smtClean="0">
              <a:solidFill>
                <a:schemeClr val="tx1"/>
              </a:solidFill>
            </a:endParaRPr>
          </a:p>
          <a:p>
            <a:r>
              <a:rPr lang="nl-NL" sz="2000" dirty="0" smtClean="0">
                <a:solidFill>
                  <a:schemeClr val="tx1"/>
                </a:solidFill>
              </a:rPr>
              <a:t>- </a:t>
            </a:r>
            <a:r>
              <a:rPr lang="en-NL" sz="2000" dirty="0" smtClean="0">
                <a:solidFill>
                  <a:schemeClr val="tx1"/>
                </a:solidFill>
              </a:rPr>
              <a:t>Room-XX</a:t>
            </a:r>
            <a:r>
              <a:rPr lang="en-NL" sz="2000" dirty="0">
                <a:solidFill>
                  <a:schemeClr val="tx1"/>
                </a:solidFill>
              </a:rPr>
              <a:t>: </a:t>
            </a:r>
            <a:r>
              <a:rPr lang="nl-NL" sz="2000" dirty="0" smtClean="0">
                <a:solidFill>
                  <a:schemeClr val="tx1"/>
                </a:solidFill>
              </a:rPr>
              <a:t>	Channel </a:t>
            </a:r>
            <a:r>
              <a:rPr lang="nl-NL" sz="2000" dirty="0" err="1" smtClean="0">
                <a:solidFill>
                  <a:schemeClr val="tx1"/>
                </a:solidFill>
              </a:rPr>
              <a:t>for</a:t>
            </a:r>
            <a:r>
              <a:rPr lang="nl-NL" sz="2000" dirty="0" smtClean="0">
                <a:solidFill>
                  <a:schemeClr val="tx1"/>
                </a:solidFill>
              </a:rPr>
              <a:t> a </a:t>
            </a:r>
            <a:r>
              <a:rPr lang="nl-NL" sz="2000" dirty="0" err="1" smtClean="0">
                <a:solidFill>
                  <a:schemeClr val="tx1"/>
                </a:solidFill>
              </a:rPr>
              <a:t>group</a:t>
            </a:r>
            <a:endParaRPr lang="en-NL" sz="2000" dirty="0">
              <a:solidFill>
                <a:schemeClr val="tx1"/>
              </a:solidFill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3"/>
          <a:srcRect l="2540" t="85969" r="83067"/>
          <a:stretch/>
        </p:blipFill>
        <p:spPr>
          <a:xfrm>
            <a:off x="6046971" y="228600"/>
            <a:ext cx="2880000" cy="1520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79273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Aim</a:t>
            </a:r>
            <a:r>
              <a:rPr lang="nl-NL" dirty="0" smtClean="0"/>
              <a:t> of course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sz="2400" dirty="0" smtClean="0"/>
          </a:p>
          <a:p>
            <a:r>
              <a:rPr lang="en-GB" sz="2400" dirty="0"/>
              <a:t>G</a:t>
            </a:r>
            <a:r>
              <a:rPr lang="en-GB" sz="2400" dirty="0" smtClean="0"/>
              <a:t>et acquainted </a:t>
            </a:r>
            <a:r>
              <a:rPr lang="en-GB" sz="2400" dirty="0"/>
              <a:t>with the basic principles and algorithms of commonly used bioinformatics </a:t>
            </a:r>
            <a:r>
              <a:rPr lang="en-GB" sz="2400" dirty="0" smtClean="0"/>
              <a:t>tools</a:t>
            </a:r>
            <a:endParaRPr lang="en-GB" sz="2400" dirty="0"/>
          </a:p>
          <a:p>
            <a:r>
              <a:rPr lang="en-GB" sz="2400" dirty="0"/>
              <a:t>G</a:t>
            </a:r>
            <a:r>
              <a:rPr lang="en-GB" sz="2400" dirty="0" smtClean="0"/>
              <a:t>ain </a:t>
            </a:r>
            <a:r>
              <a:rPr lang="en-GB" sz="2400" dirty="0"/>
              <a:t>sufficient theoretical knowledge and practical skills to be able to apply </a:t>
            </a:r>
            <a:r>
              <a:rPr lang="en-GB" sz="2400" dirty="0" smtClean="0"/>
              <a:t>(a selection of) bioinformatics methods </a:t>
            </a:r>
            <a:r>
              <a:rPr lang="en-GB" sz="2400" dirty="0"/>
              <a:t>adequately in your own </a:t>
            </a:r>
            <a:r>
              <a:rPr lang="en-GB" sz="2400" dirty="0" smtClean="0"/>
              <a:t>work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4233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Topics (I)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Possibilities and limitations of public biological </a:t>
            </a:r>
            <a:r>
              <a:rPr lang="en-GB" dirty="0" smtClean="0"/>
              <a:t>DBs</a:t>
            </a:r>
          </a:p>
          <a:p>
            <a:r>
              <a:rPr lang="nl-NL" dirty="0"/>
              <a:t>Statistical </a:t>
            </a:r>
            <a:r>
              <a:rPr lang="nl-NL" dirty="0" err="1"/>
              <a:t>concepts</a:t>
            </a:r>
            <a:r>
              <a:rPr lang="nl-NL" dirty="0"/>
              <a:t> </a:t>
            </a:r>
            <a:r>
              <a:rPr lang="nl-NL" dirty="0" err="1" smtClean="0"/>
              <a:t>for</a:t>
            </a:r>
            <a:r>
              <a:rPr lang="nl-NL" dirty="0" smtClean="0"/>
              <a:t> ‘omics </a:t>
            </a:r>
            <a:r>
              <a:rPr lang="nl-NL" dirty="0"/>
              <a:t>data analysis	</a:t>
            </a:r>
            <a:endParaRPr lang="nl-NL" dirty="0" smtClean="0"/>
          </a:p>
          <a:p>
            <a:r>
              <a:rPr lang="nl-NL" dirty="0"/>
              <a:t>DNA microarray analysis	</a:t>
            </a:r>
            <a:endParaRPr lang="nl-NL" dirty="0" smtClean="0"/>
          </a:p>
          <a:p>
            <a:r>
              <a:rPr lang="nl-NL" dirty="0" err="1" smtClean="0"/>
              <a:t>Metabolomics</a:t>
            </a:r>
            <a:r>
              <a:rPr lang="nl-NL" dirty="0" smtClean="0"/>
              <a:t> data analysis</a:t>
            </a:r>
          </a:p>
          <a:p>
            <a:r>
              <a:rPr lang="nl-NL" dirty="0" err="1" smtClean="0"/>
              <a:t>Pathways</a:t>
            </a:r>
            <a:r>
              <a:rPr lang="nl-NL" dirty="0" smtClean="0"/>
              <a:t> </a:t>
            </a:r>
            <a:r>
              <a:rPr lang="nl-NL" dirty="0" err="1" smtClean="0"/>
              <a:t>and</a:t>
            </a:r>
            <a:r>
              <a:rPr lang="nl-NL" dirty="0" smtClean="0"/>
              <a:t> </a:t>
            </a:r>
            <a:r>
              <a:rPr lang="nl-NL" dirty="0" err="1" smtClean="0"/>
              <a:t>networks</a:t>
            </a:r>
            <a:endParaRPr lang="nl-NL" dirty="0" smtClean="0"/>
          </a:p>
          <a:p>
            <a:r>
              <a:rPr lang="nl-NL" dirty="0" err="1" smtClean="0"/>
              <a:t>Genetical</a:t>
            </a:r>
            <a:r>
              <a:rPr lang="nl-NL" dirty="0" smtClean="0"/>
              <a:t> </a:t>
            </a:r>
            <a:r>
              <a:rPr lang="nl-NL" dirty="0" err="1" smtClean="0"/>
              <a:t>genomics</a:t>
            </a:r>
            <a:endParaRPr lang="nl-NL" dirty="0" smtClean="0"/>
          </a:p>
          <a:p>
            <a:r>
              <a:rPr lang="en-US" dirty="0" smtClean="0"/>
              <a:t>Capita </a:t>
            </a:r>
            <a:r>
              <a:rPr lang="en-US" dirty="0" err="1" smtClean="0"/>
              <a:t>selecta</a:t>
            </a:r>
            <a:endParaRPr lang="nl-NL" dirty="0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112"/>
          <a:stretch/>
        </p:blipFill>
        <p:spPr bwMode="auto">
          <a:xfrm>
            <a:off x="6641432" y="355444"/>
            <a:ext cx="2502568" cy="6025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7476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Topics (II)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Methods for the analysis of data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generated with high-throughput </a:t>
            </a:r>
          </a:p>
          <a:p>
            <a:pPr marL="0" indent="0">
              <a:buNone/>
            </a:pPr>
            <a:r>
              <a:rPr lang="en-US" dirty="0" smtClean="0">
                <a:solidFill>
                  <a:srgbClr val="FF0000"/>
                </a:solidFill>
              </a:rPr>
              <a:t>technologies</a:t>
            </a:r>
            <a:endParaRPr lang="en-US" dirty="0">
              <a:solidFill>
                <a:srgbClr val="FF0000"/>
              </a:solidFill>
            </a:endParaRPr>
          </a:p>
          <a:p>
            <a:endParaRPr lang="en-US" sz="2400" dirty="0">
              <a:solidFill>
                <a:srgbClr val="FF0000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M</a:t>
            </a:r>
            <a:r>
              <a:rPr lang="en-US" dirty="0" smtClean="0">
                <a:solidFill>
                  <a:srgbClr val="0000FF"/>
                </a:solidFill>
              </a:rPr>
              <a:t>icroarrays</a:t>
            </a:r>
            <a:endParaRPr lang="en-US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Mass spectrometry</a:t>
            </a:r>
          </a:p>
          <a:p>
            <a:pPr>
              <a:buFont typeface="Arial" pitchFamily="34" charset="0"/>
              <a:buChar char="•"/>
            </a:pPr>
            <a:endParaRPr lang="en-US" dirty="0">
              <a:solidFill>
                <a:srgbClr val="0000FF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0000FF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>
                <a:solidFill>
                  <a:srgbClr val="0000FF"/>
                </a:solidFill>
              </a:rPr>
              <a:t>Next generation sequencing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Graduate Schoo</a:t>
            </a:r>
            <a:r>
              <a:rPr lang="en-US" dirty="0">
                <a:solidFill>
                  <a:srgbClr val="0000FF"/>
                </a:solidFill>
              </a:rPr>
              <a:t>l</a:t>
            </a:r>
            <a:r>
              <a:rPr lang="en-US" dirty="0" smtClean="0">
                <a:solidFill>
                  <a:srgbClr val="0000FF"/>
                </a:solidFill>
              </a:rPr>
              <a:t>: </a:t>
            </a:r>
          </a:p>
          <a:p>
            <a:pPr marL="457200" lvl="1" indent="0">
              <a:buNone/>
            </a:pPr>
            <a:r>
              <a:rPr lang="en-US" dirty="0" smtClean="0">
                <a:solidFill>
                  <a:srgbClr val="0000FF"/>
                </a:solidFill>
              </a:rPr>
              <a:t>Bioinformatics Sequence </a:t>
            </a:r>
            <a:r>
              <a:rPr lang="en-US" dirty="0">
                <a:solidFill>
                  <a:srgbClr val="0000FF"/>
                </a:solidFill>
              </a:rPr>
              <a:t>Analysis</a:t>
            </a:r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28592" y="404664"/>
            <a:ext cx="4615408" cy="59425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41434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err="1" smtClean="0"/>
              <a:t>Related</a:t>
            </a:r>
            <a:r>
              <a:rPr lang="nl-NL" dirty="0" smtClean="0"/>
              <a:t> AMC Graduate School </a:t>
            </a:r>
            <a:r>
              <a:rPr lang="en-GB" dirty="0" smtClean="0"/>
              <a:t>(and other) </a:t>
            </a:r>
            <a:r>
              <a:rPr lang="nl-NL" dirty="0" smtClean="0"/>
              <a:t>courses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16624"/>
          </a:xfrm>
        </p:spPr>
        <p:txBody>
          <a:bodyPr>
            <a:normAutofit/>
          </a:bodyPr>
          <a:lstStyle/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r>
              <a:rPr lang="en-US" altLang="zh-CN" dirty="0" smtClean="0"/>
              <a:t>Computing in R 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r>
              <a:rPr lang="en-US" altLang="zh-CN" dirty="0" smtClean="0"/>
              <a:t>Unix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r>
              <a:rPr lang="en-US" altLang="zh-CN" dirty="0"/>
              <a:t>e-Science (Big Data)</a:t>
            </a: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 marL="0" indent="0">
              <a:lnSpc>
                <a:spcPts val="1000"/>
              </a:lnSpc>
              <a:buNone/>
            </a:pPr>
            <a:endParaRPr lang="en-US" altLang="zh-CN" dirty="0"/>
          </a:p>
          <a:p>
            <a:pPr>
              <a:lnSpc>
                <a:spcPts val="1000"/>
              </a:lnSpc>
            </a:pPr>
            <a:r>
              <a:rPr lang="en-US" altLang="zh-CN" dirty="0" smtClean="0"/>
              <a:t>Bioinformatics Sequence Analysis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r>
              <a:rPr lang="en-US" altLang="zh-CN" dirty="0"/>
              <a:t>Systems  </a:t>
            </a:r>
            <a:r>
              <a:rPr lang="en-US" altLang="zh-CN" dirty="0" smtClean="0"/>
              <a:t>Medicine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r>
              <a:rPr lang="en-US" altLang="zh-CN" dirty="0" smtClean="0"/>
              <a:t>Practical Biostatistics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r>
              <a:rPr lang="en-US" altLang="zh-CN" dirty="0" smtClean="0"/>
              <a:t>Advanced Biostatistics</a:t>
            </a:r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r>
              <a:rPr lang="en-US" altLang="zh-CN" dirty="0" smtClean="0"/>
              <a:t>Genetic Epidemiology</a:t>
            </a:r>
          </a:p>
          <a:p>
            <a:pPr marL="0" indent="0">
              <a:lnSpc>
                <a:spcPts val="1000"/>
              </a:lnSpc>
              <a:buNone/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>
              <a:lnSpc>
                <a:spcPts val="1000"/>
              </a:lnSpc>
            </a:pPr>
            <a:r>
              <a:rPr lang="en-US" altLang="zh-CN" dirty="0" smtClean="0"/>
              <a:t>DNA Technology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 marL="0" indent="0">
              <a:lnSpc>
                <a:spcPts val="1000"/>
              </a:lnSpc>
              <a:buNone/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r>
              <a:rPr lang="en-GB" dirty="0"/>
              <a:t>BioSB Research School: </a:t>
            </a:r>
            <a:r>
              <a:rPr lang="en-US" altLang="zh-CN" dirty="0">
                <a:hlinkClick r:id="rId2"/>
              </a:rPr>
              <a:t>http://</a:t>
            </a:r>
            <a:r>
              <a:rPr lang="en-US" altLang="zh-CN" dirty="0" smtClean="0">
                <a:hlinkClick r:id="rId2"/>
              </a:rPr>
              <a:t>biosb.nl/education/course-portfolio/</a:t>
            </a:r>
            <a:endParaRPr lang="en-US" altLang="zh-CN" dirty="0" smtClean="0"/>
          </a:p>
          <a:p>
            <a:pPr>
              <a:lnSpc>
                <a:spcPts val="1000"/>
              </a:lnSpc>
            </a:pPr>
            <a:endParaRPr lang="en-US" altLang="zh-CN" dirty="0" smtClean="0"/>
          </a:p>
          <a:p>
            <a:pPr lvl="1">
              <a:lnSpc>
                <a:spcPts val="1000"/>
              </a:lnSpc>
            </a:pPr>
            <a:r>
              <a:rPr lang="en-US" altLang="zh-CN" dirty="0" smtClean="0"/>
              <a:t>Machine Learning</a:t>
            </a:r>
            <a:endParaRPr lang="en-US" altLang="zh-CN" dirty="0"/>
          </a:p>
          <a:p>
            <a:pPr marL="0" indent="0">
              <a:lnSpc>
                <a:spcPts val="1000"/>
              </a:lnSpc>
              <a:buNone/>
            </a:pPr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10616168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Bioinformatics </a:t>
            </a:r>
            <a:r>
              <a:rPr lang="nl-NL" dirty="0" err="1" smtClean="0"/>
              <a:t>Laboratory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Department of Epidemiology and Data Science</a:t>
            </a:r>
            <a:endParaRPr lang="en-US" dirty="0"/>
          </a:p>
          <a:p>
            <a:r>
              <a:rPr lang="en-US" dirty="0"/>
              <a:t>You are welcome if you need bioinformatics </a:t>
            </a:r>
            <a:r>
              <a:rPr lang="en-US" dirty="0" smtClean="0"/>
              <a:t>expertise</a:t>
            </a:r>
          </a:p>
          <a:p>
            <a:pPr lvl="1"/>
            <a:r>
              <a:rPr lang="en-US" dirty="0" smtClean="0"/>
              <a:t>The earlier, the better!</a:t>
            </a:r>
            <a:endParaRPr lang="en-US" dirty="0"/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1026" name="Picture 2" descr="http://bioinformatics.amc.nl/wp-content/uploads/2018/02/biolab-group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2895600"/>
            <a:ext cx="6667500" cy="37528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69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Practical </a:t>
            </a:r>
            <a:r>
              <a:rPr lang="nl-NL" dirty="0" err="1" smtClean="0"/>
              <a:t>things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lnSpc>
                <a:spcPts val="12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dirty="0"/>
              <a:t>			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300"/>
              </a:lnSpc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sz="2400" dirty="0" smtClean="0">
                <a:solidFill>
                  <a:srgbClr val="3333B2"/>
                </a:solidFill>
                <a:cs typeface="Segoe UI" pitchFamily="18" charset="0"/>
              </a:rPr>
              <a:t>Certiﬁcate</a:t>
            </a:r>
          </a:p>
          <a:p>
            <a:pPr>
              <a:lnSpc>
                <a:spcPts val="1300"/>
              </a:lnSpc>
              <a:tabLst>
                <a:tab pos="139700" algn="l"/>
                <a:tab pos="266700" algn="l"/>
                <a:tab pos="1968500" algn="l"/>
              </a:tabLst>
            </a:pPr>
            <a:endParaRPr lang="en-US" altLang="zh-CN" sz="2400" dirty="0" smtClean="0">
              <a:solidFill>
                <a:srgbClr val="3333B2"/>
              </a:solidFill>
              <a:cs typeface="Segoe UI" pitchFamily="18" charset="0"/>
            </a:endParaRPr>
          </a:p>
          <a:p>
            <a:pPr lvl="1">
              <a:lnSpc>
                <a:spcPts val="1300"/>
              </a:lnSpc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Attend</a:t>
            </a:r>
            <a:r>
              <a:rPr lang="en-US" altLang="zh-CN" dirty="0" smtClean="0"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cs typeface="Segoe UI" pitchFamily="18" charset="0"/>
              </a:rPr>
              <a:t>all</a:t>
            </a:r>
            <a:r>
              <a:rPr lang="en-US" altLang="zh-CN" dirty="0"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cs typeface="Segoe UI" pitchFamily="18" charset="0"/>
              </a:rPr>
              <a:t>sessions</a:t>
            </a:r>
            <a:r>
              <a:rPr lang="en-US" altLang="zh-CN" dirty="0"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(half a day can</a:t>
            </a:r>
            <a:r>
              <a:rPr lang="en-US" altLang="zh-CN" dirty="0" smtClean="0"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cs typeface="Segoe UI" pitchFamily="18" charset="0"/>
              </a:rPr>
              <a:t>be</a:t>
            </a:r>
            <a:r>
              <a:rPr lang="en-US" altLang="zh-CN" dirty="0"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cs typeface="Segoe UI" pitchFamily="18" charset="0"/>
              </a:rPr>
              <a:t>skipped,</a:t>
            </a:r>
            <a:r>
              <a:rPr lang="en-US" altLang="zh-CN" dirty="0"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cs typeface="Segoe UI" pitchFamily="18" charset="0"/>
              </a:rPr>
              <a:t>ask</a:t>
            </a:r>
            <a:r>
              <a:rPr lang="en-US" altLang="zh-CN" dirty="0"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for possibility</a:t>
            </a:r>
            <a:r>
              <a:rPr lang="en-US" altLang="zh-CN" dirty="0" smtClean="0">
                <a:cs typeface="Times New Roman" pitchFamily="18" charset="0"/>
              </a:rPr>
              <a:t> </a:t>
            </a:r>
          </a:p>
          <a:p>
            <a:pPr marL="457200" lvl="1" indent="0">
              <a:lnSpc>
                <a:spcPts val="13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dirty="0">
                <a:solidFill>
                  <a:srgbClr val="000000"/>
                </a:solidFill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cs typeface="Times New Roman" pitchFamily="18" charset="0"/>
              </a:rPr>
              <a:t>   </a:t>
            </a: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for</a:t>
            </a:r>
            <a:r>
              <a:rPr lang="en-US" altLang="zh-CN" dirty="0" smtClean="0"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self-study)</a:t>
            </a:r>
          </a:p>
          <a:p>
            <a:pPr marL="457200" lvl="1" indent="0">
              <a:lnSpc>
                <a:spcPts val="13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endParaRPr lang="en-US" altLang="zh-CN" dirty="0" smtClean="0">
              <a:solidFill>
                <a:srgbClr val="000000"/>
              </a:solidFill>
              <a:cs typeface="Segoe UI" pitchFamily="18" charset="0"/>
            </a:endParaRPr>
          </a:p>
          <a:p>
            <a:pPr lvl="1">
              <a:lnSpc>
                <a:spcPts val="1300"/>
              </a:lnSpc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Active</a:t>
            </a:r>
            <a:r>
              <a:rPr lang="en-US" altLang="zh-CN" dirty="0" smtClean="0"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cs typeface="Segoe UI" pitchFamily="18" charset="0"/>
              </a:rPr>
              <a:t>participation</a:t>
            </a:r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</a:pPr>
            <a:endParaRPr lang="en-US" altLang="zh-CN" dirty="0"/>
          </a:p>
          <a:p>
            <a:pPr>
              <a:lnSpc>
                <a:spcPts val="1000"/>
              </a:lnSpc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sz="2400" dirty="0" smtClean="0">
                <a:solidFill>
                  <a:srgbClr val="3333B2"/>
                </a:solidFill>
                <a:cs typeface="Segoe UI" pitchFamily="18" charset="0"/>
              </a:rPr>
              <a:t>Course material</a:t>
            </a:r>
          </a:p>
          <a:p>
            <a:pPr marL="457200" lvl="1" indent="0">
              <a:lnSpc>
                <a:spcPts val="10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endParaRPr lang="en-US" altLang="zh-CN" dirty="0">
              <a:solidFill>
                <a:srgbClr val="000000"/>
              </a:solidFill>
              <a:cs typeface="Segoe UI" pitchFamily="18" charset="0"/>
            </a:endParaRPr>
          </a:p>
          <a:p>
            <a:pPr lvl="1">
              <a:lnSpc>
                <a:spcPts val="1000"/>
              </a:lnSpc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Slides</a:t>
            </a:r>
            <a:r>
              <a:rPr lang="en-US" altLang="zh-CN" dirty="0" smtClean="0">
                <a:cs typeface="Times New Roman" pitchFamily="18" charset="0"/>
              </a:rPr>
              <a:t> </a:t>
            </a:r>
            <a:r>
              <a:rPr lang="en-US" altLang="zh-CN" dirty="0">
                <a:solidFill>
                  <a:srgbClr val="000000"/>
                </a:solidFill>
                <a:cs typeface="Segoe UI" pitchFamily="18" charset="0"/>
              </a:rPr>
              <a:t>and</a:t>
            </a:r>
            <a:r>
              <a:rPr lang="en-US" altLang="zh-CN" dirty="0">
                <a:cs typeface="Times New Roman" pitchFamily="18" charset="0"/>
              </a:rPr>
              <a:t> </a:t>
            </a:r>
            <a:r>
              <a:rPr lang="en-US" altLang="zh-CN" dirty="0" smtClean="0">
                <a:cs typeface="Times New Roman" pitchFamily="18" charset="0"/>
              </a:rPr>
              <a:t>(answers to) computer </a:t>
            </a: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exercises</a:t>
            </a:r>
            <a:r>
              <a:rPr lang="en-US" altLang="zh-CN" dirty="0" smtClean="0">
                <a:cs typeface="Times New Roman" pitchFamily="18" charset="0"/>
              </a:rPr>
              <a:t> </a:t>
            </a:r>
            <a:r>
              <a:rPr lang="en-US" altLang="zh-CN" dirty="0" smtClean="0">
                <a:solidFill>
                  <a:srgbClr val="000000"/>
                </a:solidFill>
                <a:cs typeface="Segoe UI" pitchFamily="18" charset="0"/>
              </a:rPr>
              <a:t>will be made available on</a:t>
            </a:r>
          </a:p>
          <a:p>
            <a:pPr marL="457200" lvl="1" indent="0">
              <a:lnSpc>
                <a:spcPts val="10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endParaRPr lang="en-US" altLang="zh-CN" dirty="0">
              <a:solidFill>
                <a:srgbClr val="000000"/>
              </a:solidFill>
              <a:cs typeface="Segoe UI" pitchFamily="18" charset="0"/>
            </a:endParaRPr>
          </a:p>
          <a:p>
            <a:pPr marL="0" indent="0">
              <a:lnSpc>
                <a:spcPts val="13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r>
              <a:rPr lang="en-US" altLang="zh-CN" dirty="0"/>
              <a:t>		</a:t>
            </a:r>
            <a:r>
              <a:rPr lang="en-US" u="sng" dirty="0">
                <a:hlinkClick r:id="rId2"/>
              </a:rPr>
              <a:t>https://bioinformatics.amc.nl/education/gs-bioinformatics</a:t>
            </a:r>
            <a:r>
              <a:rPr lang="en-US" u="sng" dirty="0" smtClean="0">
                <a:hlinkClick r:id="rId2"/>
              </a:rPr>
              <a:t>/</a:t>
            </a:r>
            <a:endParaRPr lang="en-US" u="sng" dirty="0" smtClean="0"/>
          </a:p>
          <a:p>
            <a:pPr marL="0" indent="0">
              <a:lnSpc>
                <a:spcPts val="13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endParaRPr lang="en-US" altLang="zh-CN" u="sng" dirty="0">
              <a:solidFill>
                <a:srgbClr val="000000"/>
              </a:solidFill>
              <a:cs typeface="Segoe UI" pitchFamily="18" charset="0"/>
            </a:endParaRPr>
          </a:p>
          <a:p>
            <a:pPr marL="0" indent="0">
              <a:lnSpc>
                <a:spcPts val="10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endParaRPr lang="en-US" altLang="zh-CN" dirty="0">
              <a:solidFill>
                <a:srgbClr val="3333B2"/>
              </a:solidFill>
              <a:cs typeface="Segoe UI" pitchFamily="18" charset="0"/>
            </a:endParaRPr>
          </a:p>
          <a:p>
            <a:pPr marL="0" indent="0">
              <a:lnSpc>
                <a:spcPts val="1300"/>
              </a:lnSpc>
              <a:buNone/>
              <a:tabLst>
                <a:tab pos="139700" algn="l"/>
                <a:tab pos="266700" algn="l"/>
                <a:tab pos="1968500" algn="l"/>
              </a:tabLst>
            </a:pPr>
            <a:endParaRPr lang="en-US" altLang="zh-CN" u="sng" dirty="0" smtClean="0">
              <a:solidFill>
                <a:srgbClr val="000000"/>
              </a:solidFill>
              <a:cs typeface="Segoe UI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6401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Schedule</a:t>
            </a:r>
            <a:endParaRPr lang="nl-NL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00" y="1562100"/>
            <a:ext cx="9000000" cy="3458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0827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L" dirty="0"/>
              <a:t>Quick </a:t>
            </a:r>
            <a:r>
              <a:rPr lang="en-NL" dirty="0" smtClean="0"/>
              <a:t>introd</a:t>
            </a:r>
            <a:r>
              <a:rPr lang="nl-NL" dirty="0" err="1" smtClean="0"/>
              <a:t>uc</a:t>
            </a:r>
            <a:r>
              <a:rPr lang="en-NL" dirty="0" smtClean="0"/>
              <a:t>tion </a:t>
            </a:r>
            <a:r>
              <a:rPr lang="en-NL" dirty="0"/>
              <a:t>round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 smtClean="0"/>
              <a:t>Unmute </a:t>
            </a:r>
            <a:r>
              <a:rPr lang="en-NL" dirty="0"/>
              <a:t>yourself</a:t>
            </a:r>
          </a:p>
          <a:p>
            <a:r>
              <a:rPr lang="nl-NL" dirty="0" err="1" smtClean="0"/>
              <a:t>Enable</a:t>
            </a:r>
            <a:r>
              <a:rPr lang="en-NL" dirty="0" smtClean="0"/>
              <a:t> </a:t>
            </a:r>
            <a:r>
              <a:rPr lang="nl-NL" dirty="0" smtClean="0"/>
              <a:t>camera</a:t>
            </a:r>
            <a:endParaRPr lang="en-NL" dirty="0"/>
          </a:p>
          <a:p>
            <a:r>
              <a:rPr lang="en-NL" dirty="0" smtClean="0"/>
              <a:t>Mention name,</a:t>
            </a:r>
            <a:r>
              <a:rPr lang="nl-NL" dirty="0"/>
              <a:t> </a:t>
            </a:r>
            <a:r>
              <a:rPr lang="nl-NL" dirty="0" err="1" smtClean="0"/>
              <a:t>department</a:t>
            </a:r>
            <a:r>
              <a:rPr lang="en-NL" dirty="0" smtClean="0"/>
              <a:t>,</a:t>
            </a:r>
            <a:r>
              <a:rPr lang="nl-NL" dirty="0" smtClean="0"/>
              <a:t> and </a:t>
            </a:r>
            <a:r>
              <a:rPr lang="nl-NL" dirty="0" err="1" smtClean="0"/>
              <a:t>why</a:t>
            </a:r>
            <a:r>
              <a:rPr lang="nl-NL" dirty="0" smtClean="0"/>
              <a:t> </a:t>
            </a:r>
            <a:r>
              <a:rPr lang="nl-NL" dirty="0" err="1" smtClean="0"/>
              <a:t>you</a:t>
            </a:r>
            <a:r>
              <a:rPr lang="nl-NL" dirty="0" smtClean="0"/>
              <a:t> are </a:t>
            </a:r>
            <a:r>
              <a:rPr lang="nl-NL" dirty="0" err="1" smtClean="0"/>
              <a:t>taking</a:t>
            </a:r>
            <a:r>
              <a:rPr lang="nl-NL" dirty="0" smtClean="0"/>
              <a:t> </a:t>
            </a:r>
            <a:r>
              <a:rPr lang="nl-NL" dirty="0" err="1" smtClean="0"/>
              <a:t>this</a:t>
            </a:r>
            <a:r>
              <a:rPr lang="nl-NL" dirty="0" smtClean="0"/>
              <a:t> course (</a:t>
            </a:r>
            <a:r>
              <a:rPr lang="nl-NL" dirty="0" err="1" smtClean="0"/>
              <a:t>for</a:t>
            </a:r>
            <a:r>
              <a:rPr lang="nl-NL" dirty="0" smtClean="0"/>
              <a:t> </a:t>
            </a:r>
            <a:r>
              <a:rPr lang="nl-NL" dirty="0" err="1" smtClean="0"/>
              <a:t>example</a:t>
            </a:r>
            <a:r>
              <a:rPr lang="nl-NL" dirty="0" smtClean="0"/>
              <a:t>, type of data)</a:t>
            </a:r>
            <a:r>
              <a:rPr lang="en-NL" dirty="0" smtClean="0"/>
              <a:t> </a:t>
            </a:r>
            <a:r>
              <a:rPr lang="en-NL" dirty="0"/>
              <a:t>in </a:t>
            </a:r>
            <a:r>
              <a:rPr lang="nl-NL" dirty="0" smtClean="0"/>
              <a:t>2</a:t>
            </a:r>
            <a:r>
              <a:rPr lang="en-NL" dirty="0" smtClean="0"/>
              <a:t> sentence</a:t>
            </a:r>
            <a:r>
              <a:rPr lang="nl-NL" dirty="0" smtClean="0"/>
              <a:t>s</a:t>
            </a:r>
            <a:r>
              <a:rPr lang="en-NL" dirty="0" smtClean="0"/>
              <a:t>!</a:t>
            </a:r>
            <a:endParaRPr lang="en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1309854"/>
      </p:ext>
    </p:extLst>
  </p:cSld>
  <p:clrMapOvr>
    <a:masterClrMapping/>
  </p:clrMapOvr>
</p:sld>
</file>

<file path=ppt/theme/theme1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38100">
          <a:solidFill>
            <a:srgbClr val="FF0000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lnDef>
      <a:spPr>
        <a:ln w="28575">
          <a:solidFill>
            <a:schemeClr val="tx1"/>
          </a:solidFill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12007</TotalTime>
  <Words>380</Words>
  <Application>Microsoft Office PowerPoint</Application>
  <PresentationFormat>On-screen Show (4:3)</PresentationFormat>
  <Paragraphs>101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宋体</vt:lpstr>
      <vt:lpstr>Arial</vt:lpstr>
      <vt:lpstr>Calibri</vt:lpstr>
      <vt:lpstr>Segoe UI</vt:lpstr>
      <vt:lpstr>Times New Roman</vt:lpstr>
      <vt:lpstr>Wingdings</vt:lpstr>
      <vt:lpstr>2_Custom Design</vt:lpstr>
      <vt:lpstr>Introduction to Bioinformatics  February 22, 2021</vt:lpstr>
      <vt:lpstr>Aim of course</vt:lpstr>
      <vt:lpstr>Topics (I)</vt:lpstr>
      <vt:lpstr>Topics (II)</vt:lpstr>
      <vt:lpstr>Related AMC Graduate School (and other) courses</vt:lpstr>
      <vt:lpstr>Bioinformatics Laboratory</vt:lpstr>
      <vt:lpstr>Practical things</vt:lpstr>
      <vt:lpstr>Schedule</vt:lpstr>
      <vt:lpstr>Quick introduction round</vt:lpstr>
      <vt:lpstr>Discord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Bioinformatics in a medical environment: structuring &amp; analyzing the data deluge  October 11, 2010</dc:title>
  <dc:creator>AvK</dc:creator>
  <cp:lastModifiedBy>P.D. Moerland</cp:lastModifiedBy>
  <cp:revision>522</cp:revision>
  <cp:lastPrinted>2015-02-16T08:13:38Z</cp:lastPrinted>
  <dcterms:created xsi:type="dcterms:W3CDTF">2006-08-16T00:00:00Z</dcterms:created>
  <dcterms:modified xsi:type="dcterms:W3CDTF">2021-02-19T18:58:54Z</dcterms:modified>
</cp:coreProperties>
</file>